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675" r:id="rId2"/>
  </p:sldMasterIdLst>
  <p:notesMasterIdLst>
    <p:notesMasterId r:id="rId15"/>
  </p:notesMasterIdLst>
  <p:sldIdLst>
    <p:sldId id="1840" r:id="rId3"/>
    <p:sldId id="1860" r:id="rId4"/>
    <p:sldId id="1861" r:id="rId5"/>
    <p:sldId id="1862" r:id="rId6"/>
    <p:sldId id="1864" r:id="rId7"/>
    <p:sldId id="1865" r:id="rId8"/>
    <p:sldId id="1866" r:id="rId9"/>
    <p:sldId id="1850" r:id="rId10"/>
    <p:sldId id="1851" r:id="rId11"/>
    <p:sldId id="1869" r:id="rId12"/>
    <p:sldId id="1870" r:id="rId13"/>
    <p:sldId id="1835" r:id="rId14"/>
  </p:sldIdLst>
  <p:sldSz cx="12192000" cy="6858000"/>
  <p:notesSz cx="7099300" cy="10234613"/>
  <p:defaultTextStyle>
    <a:defPPr>
      <a:defRPr lang="de-DE"/>
    </a:defPPr>
    <a:lvl1pPr algn="l" rtl="0" fontAlgn="base">
      <a:spcBef>
        <a:spcPct val="0"/>
      </a:spcBef>
      <a:spcAft>
        <a:spcPct val="0"/>
      </a:spcAft>
      <a:defRPr i="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i="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i="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i="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i="1" kern="1200">
        <a:solidFill>
          <a:schemeClr val="tx1"/>
        </a:solidFill>
        <a:latin typeface="Arial" pitchFamily="34" charset="0"/>
        <a:ea typeface="+mn-ea"/>
        <a:cs typeface="Arial" pitchFamily="34" charset="0"/>
      </a:defRPr>
    </a:lvl5pPr>
    <a:lvl6pPr marL="2286000" algn="l" defTabSz="914400" rtl="0" eaLnBrk="1" latinLnBrk="0" hangingPunct="1">
      <a:defRPr i="1" kern="1200">
        <a:solidFill>
          <a:schemeClr val="tx1"/>
        </a:solidFill>
        <a:latin typeface="Arial" pitchFamily="34" charset="0"/>
        <a:ea typeface="+mn-ea"/>
        <a:cs typeface="Arial" pitchFamily="34" charset="0"/>
      </a:defRPr>
    </a:lvl6pPr>
    <a:lvl7pPr marL="2743200" algn="l" defTabSz="914400" rtl="0" eaLnBrk="1" latinLnBrk="0" hangingPunct="1">
      <a:defRPr i="1" kern="1200">
        <a:solidFill>
          <a:schemeClr val="tx1"/>
        </a:solidFill>
        <a:latin typeface="Arial" pitchFamily="34" charset="0"/>
        <a:ea typeface="+mn-ea"/>
        <a:cs typeface="Arial" pitchFamily="34" charset="0"/>
      </a:defRPr>
    </a:lvl7pPr>
    <a:lvl8pPr marL="3200400" algn="l" defTabSz="914400" rtl="0" eaLnBrk="1" latinLnBrk="0" hangingPunct="1">
      <a:defRPr i="1" kern="1200">
        <a:solidFill>
          <a:schemeClr val="tx1"/>
        </a:solidFill>
        <a:latin typeface="Arial" pitchFamily="34" charset="0"/>
        <a:ea typeface="+mn-ea"/>
        <a:cs typeface="Arial" pitchFamily="34" charset="0"/>
      </a:defRPr>
    </a:lvl8pPr>
    <a:lvl9pPr marL="3657600" algn="l" defTabSz="914400" rtl="0" eaLnBrk="1" latinLnBrk="0" hangingPunct="1">
      <a:defRPr i="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29819D"/>
    <a:srgbClr val="00CCFF"/>
    <a:srgbClr val="FF0000"/>
    <a:srgbClr val="DD8A27"/>
    <a:srgbClr val="009051"/>
    <a:srgbClr val="0070A5"/>
    <a:srgbClr val="000000"/>
    <a:srgbClr val="A9FA00"/>
    <a:srgbClr val="007E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18" autoAdjust="0"/>
    <p:restoredTop sz="54811" autoAdjust="0"/>
  </p:normalViewPr>
  <p:slideViewPr>
    <p:cSldViewPr>
      <p:cViewPr varScale="1">
        <p:scale>
          <a:sx n="62" d="100"/>
          <a:sy n="62" d="100"/>
        </p:scale>
        <p:origin x="2088" y="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111" d="100"/>
          <a:sy n="111" d="100"/>
        </p:scale>
        <p:origin x="5160"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462">
              <a:defRPr sz="1300" i="0">
                <a:cs typeface="+mn-cs"/>
              </a:defRPr>
            </a:lvl1pPr>
          </a:lstStyle>
          <a:p>
            <a:pPr>
              <a:defRPr/>
            </a:pPr>
            <a:endParaRPr lang="de-DE"/>
          </a:p>
        </p:txBody>
      </p:sp>
      <p:sp>
        <p:nvSpPr>
          <p:cNvPr id="7171"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462">
              <a:defRPr sz="1300" i="0">
                <a:cs typeface="+mn-cs"/>
              </a:defRPr>
            </a:lvl1pPr>
          </a:lstStyle>
          <a:p>
            <a:pPr>
              <a:defRPr/>
            </a:pPr>
            <a:endParaRPr lang="de-DE"/>
          </a:p>
        </p:txBody>
      </p:sp>
      <p:sp>
        <p:nvSpPr>
          <p:cNvPr id="26628" name="Rectangle 4"/>
          <p:cNvSpPr>
            <a:spLocks noGrp="1" noRot="1" noChangeAspect="1" noChangeArrowheads="1" noTextEdit="1"/>
          </p:cNvSpPr>
          <p:nvPr>
            <p:ph type="sldImg" idx="2"/>
          </p:nvPr>
        </p:nvSpPr>
        <p:spPr bwMode="auto">
          <a:xfrm>
            <a:off x="141288" y="768350"/>
            <a:ext cx="6818312" cy="383698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3"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174"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462">
              <a:defRPr sz="1300" i="0">
                <a:cs typeface="+mn-cs"/>
              </a:defRPr>
            </a:lvl1pPr>
          </a:lstStyle>
          <a:p>
            <a:pPr>
              <a:defRPr/>
            </a:pPr>
            <a:endParaRPr lang="de-DE"/>
          </a:p>
        </p:txBody>
      </p:sp>
      <p:sp>
        <p:nvSpPr>
          <p:cNvPr id="7175"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462">
              <a:defRPr sz="1300" i="0">
                <a:cs typeface="+mn-cs"/>
              </a:defRPr>
            </a:lvl1pPr>
          </a:lstStyle>
          <a:p>
            <a:pPr>
              <a:defRPr/>
            </a:pPr>
            <a:fld id="{5ACA816E-CAD1-4825-AA98-84649EB16AA4}" type="slidenum">
              <a:rPr lang="de-DE"/>
              <a:pPr>
                <a:defRPr/>
              </a:pPr>
              <a:t>‹Nr.›</a:t>
            </a:fld>
            <a:endParaRPr lang="de-DE"/>
          </a:p>
        </p:txBody>
      </p:sp>
    </p:spTree>
    <p:extLst>
      <p:ext uri="{BB962C8B-B14F-4D97-AF65-F5344CB8AC3E}">
        <p14:creationId xmlns:p14="http://schemas.microsoft.com/office/powerpoint/2010/main" val="26647594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nanoporetech.com/document/minion-mk1d-user-manual?utm_source=chatgpt.co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1ED3A-64CB-4430-8FA3-FEBC9E61662E}" type="slidenum">
              <a:rPr lang="de-AT" smtClean="0">
                <a:solidFill>
                  <a:prstClr val="black"/>
                </a:solidFill>
                <a:latin typeface="Calibri"/>
              </a:rPr>
              <a:pPr/>
              <a:t>1</a:t>
            </a:fld>
            <a:endParaRPr lang="de-AT">
              <a:solidFill>
                <a:prstClr val="black"/>
              </a:solidFill>
              <a:latin typeface="Calibri"/>
            </a:endParaRPr>
          </a:p>
        </p:txBody>
      </p:sp>
    </p:spTree>
    <p:extLst>
      <p:ext uri="{BB962C8B-B14F-4D97-AF65-F5344CB8AC3E}">
        <p14:creationId xmlns:p14="http://schemas.microsoft.com/office/powerpoint/2010/main" val="2060507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Zusätzliche Informationen: </a:t>
            </a:r>
          </a:p>
          <a:p>
            <a:endParaRPr lang="de-DE" dirty="0"/>
          </a:p>
          <a:p>
            <a:r>
              <a:rPr lang="de-AT" dirty="0"/>
              <a:t>Der </a:t>
            </a:r>
            <a:r>
              <a:rPr lang="de-AT" b="1" dirty="0" err="1"/>
              <a:t>MinION</a:t>
            </a:r>
            <a:r>
              <a:rPr lang="de-AT" dirty="0"/>
              <a:t> von Oxford </a:t>
            </a:r>
            <a:r>
              <a:rPr lang="de-AT" dirty="0" err="1"/>
              <a:t>Nanopore</a:t>
            </a:r>
            <a:r>
              <a:rPr lang="de-AT" dirty="0"/>
              <a:t> Technologies ist ein tragbares Gerät zur DNA- und RNA-Sequenzierung, das die Nanoporen-Technologie nutzt, um genetische Sequenzen in Echtzeit zu analysieren. Mit seiner kompakten Größe und einem Gewicht von nur etwa 100 Gramm kann der </a:t>
            </a:r>
            <a:r>
              <a:rPr lang="de-AT" dirty="0" err="1"/>
              <a:t>MinION</a:t>
            </a:r>
            <a:r>
              <a:rPr lang="de-AT" dirty="0"/>
              <a:t> direkt über eine USB-Verbindung an einen Laptop angeschlossen werden, was ihn ideal für den Einsatz sowohl im Labor als auch im Feld macht. </a:t>
            </a:r>
          </a:p>
          <a:p>
            <a:r>
              <a:rPr lang="de-AT" b="1" dirty="0"/>
              <a:t>Hauptmerkmale des </a:t>
            </a:r>
            <a:r>
              <a:rPr lang="de-AT" b="1" dirty="0" err="1"/>
              <a:t>MinION</a:t>
            </a:r>
            <a:r>
              <a:rPr lang="de-AT" b="1" dirty="0"/>
              <a:t>:</a:t>
            </a:r>
            <a:endParaRPr lang="de-AT" dirty="0"/>
          </a:p>
          <a:p>
            <a:pPr>
              <a:buFont typeface="Arial" panose="020B0604020202020204" pitchFamily="34" charset="0"/>
              <a:buChar char="•"/>
            </a:pPr>
            <a:r>
              <a:rPr lang="de-AT" b="1" dirty="0"/>
              <a:t>Echtzeit-Sequenzierung:</a:t>
            </a:r>
            <a:r>
              <a:rPr lang="de-AT" dirty="0"/>
              <a:t> Der </a:t>
            </a:r>
            <a:r>
              <a:rPr lang="de-AT" dirty="0" err="1"/>
              <a:t>MinION</a:t>
            </a:r>
            <a:r>
              <a:rPr lang="de-AT" dirty="0"/>
              <a:t> ermöglicht die sofortige Analyse von DNA- oder RNA-Sequenzen, wodurch schnelle Entscheidungen in Forschungs- und Diagnoseprozessen getroffen werden können.</a:t>
            </a:r>
          </a:p>
          <a:p>
            <a:pPr>
              <a:buFont typeface="Arial" panose="020B0604020202020204" pitchFamily="34" charset="0"/>
              <a:buChar char="•"/>
            </a:pPr>
            <a:r>
              <a:rPr lang="de-AT" b="1" dirty="0"/>
              <a:t>Unbegrenzte Leselängen:</a:t>
            </a:r>
            <a:r>
              <a:rPr lang="de-AT" dirty="0"/>
              <a:t> Die Technologie erlaubt das Sequenzieren von </a:t>
            </a:r>
            <a:r>
              <a:rPr lang="de-AT" dirty="0" err="1"/>
              <a:t>Nukleinsäurefragmenten</a:t>
            </a:r>
            <a:r>
              <a:rPr lang="de-AT" dirty="0"/>
              <a:t> beliebiger Länge, von kurzen Sequenzen bis hin zu ultra-langen Fragmenten von über 4 Megabasen</a:t>
            </a:r>
          </a:p>
          <a:p>
            <a:pPr>
              <a:buFont typeface="Arial" panose="020B0604020202020204" pitchFamily="34" charset="0"/>
              <a:buChar char="•"/>
            </a:pPr>
            <a:r>
              <a:rPr lang="de-AT" b="1" dirty="0"/>
              <a:t>Hohe Datenleistung:</a:t>
            </a:r>
            <a:r>
              <a:rPr lang="de-AT" dirty="0"/>
              <a:t> Ein einzelner </a:t>
            </a:r>
            <a:r>
              <a:rPr lang="de-AT" dirty="0" err="1"/>
              <a:t>MinION</a:t>
            </a:r>
            <a:r>
              <a:rPr lang="de-AT" dirty="0"/>
              <a:t> Flow </a:t>
            </a:r>
            <a:r>
              <a:rPr lang="de-AT" dirty="0" err="1"/>
              <a:t>Cell</a:t>
            </a:r>
            <a:r>
              <a:rPr lang="de-AT" dirty="0"/>
              <a:t> kann theoretisch bis zu 48 Gigabasen an Daten liefern, abhängig von der Art der Bibliothek und den Laufbedingungen. </a:t>
            </a:r>
          </a:p>
          <a:p>
            <a:pPr>
              <a:buFont typeface="Arial" panose="020B0604020202020204" pitchFamily="34" charset="0"/>
              <a:buChar char="•"/>
            </a:pPr>
            <a:r>
              <a:rPr lang="de-AT" b="1" dirty="0"/>
              <a:t>Aktive Temperaturkontrolle:</a:t>
            </a:r>
            <a:r>
              <a:rPr lang="de-AT" dirty="0"/>
              <a:t> Das Gerät verfügt über eine Peltier-basierte Temperaturregelung, die einen zuverlässigen Betrieb in Umgebungen mit Temperaturen zwischen 10°C und 35°C ermöglicht. https://nanoporetech.com/</a:t>
            </a:r>
          </a:p>
          <a:p>
            <a:r>
              <a:rPr lang="de-AT" b="1" dirty="0"/>
              <a:t>Anwendungsbereiche:</a:t>
            </a:r>
            <a:endParaRPr lang="de-AT" dirty="0"/>
          </a:p>
          <a:p>
            <a:r>
              <a:rPr lang="de-AT" dirty="0"/>
              <a:t>Der </a:t>
            </a:r>
            <a:r>
              <a:rPr lang="de-AT" dirty="0" err="1"/>
              <a:t>MinION</a:t>
            </a:r>
            <a:r>
              <a:rPr lang="de-AT" dirty="0"/>
              <a:t> wird in verschiedenen Bereichen eingesetzt, darunter:</a:t>
            </a:r>
          </a:p>
          <a:p>
            <a:pPr>
              <a:buFont typeface="Arial" panose="020B0604020202020204" pitchFamily="34" charset="0"/>
              <a:buChar char="•"/>
            </a:pPr>
            <a:r>
              <a:rPr lang="de-AT" b="1" dirty="0"/>
              <a:t>Mikrobielle Genomik:</a:t>
            </a:r>
            <a:r>
              <a:rPr lang="de-AT" dirty="0"/>
              <a:t> Analyse von Bakterien- und Virengenomen für Forschung und Diagnostik.</a:t>
            </a:r>
          </a:p>
          <a:p>
            <a:pPr>
              <a:buFont typeface="Arial" panose="020B0604020202020204" pitchFamily="34" charset="0"/>
              <a:buChar char="•"/>
            </a:pPr>
            <a:r>
              <a:rPr lang="de-AT" b="1" dirty="0"/>
              <a:t>Umweltforschung:</a:t>
            </a:r>
            <a:r>
              <a:rPr lang="de-AT" dirty="0"/>
              <a:t> Untersuchung von Umweltproben zur Identifizierung von Mikroorganismen und zur Überwachung der Biodiversität.</a:t>
            </a:r>
          </a:p>
          <a:p>
            <a:pPr>
              <a:buFont typeface="Arial" panose="020B0604020202020204" pitchFamily="34" charset="0"/>
              <a:buChar char="•"/>
            </a:pPr>
            <a:r>
              <a:rPr lang="de-AT" b="1" dirty="0"/>
              <a:t>Klinische Forschung:</a:t>
            </a:r>
            <a:r>
              <a:rPr lang="de-AT" dirty="0"/>
              <a:t> Schnelle Identifizierung von Krankheitserregern und genetischen Markern für personalisierte Medizinansätze.</a:t>
            </a:r>
          </a:p>
          <a:p>
            <a:pPr>
              <a:buFont typeface="Arial" panose="020B0604020202020204" pitchFamily="34" charset="0"/>
              <a:buChar char="•"/>
            </a:pPr>
            <a:r>
              <a:rPr lang="de-AT" b="1" dirty="0"/>
              <a:t>Bildung:</a:t>
            </a:r>
            <a:r>
              <a:rPr lang="de-AT" dirty="0"/>
              <a:t> Aufgrund seiner Zugänglichkeit und Benutzerfreundlichkeit wird der </a:t>
            </a:r>
            <a:r>
              <a:rPr lang="de-AT" dirty="0" err="1"/>
              <a:t>MinION</a:t>
            </a:r>
            <a:r>
              <a:rPr lang="de-AT" dirty="0"/>
              <a:t> auch in Bildungseinrichtungen für Lehrzwecke eingesetzt.</a:t>
            </a:r>
          </a:p>
          <a:p>
            <a:r>
              <a:rPr lang="de-AT" b="1" dirty="0"/>
              <a:t>Aktuelle Entwicklungen:</a:t>
            </a:r>
            <a:endParaRPr lang="de-AT" dirty="0"/>
          </a:p>
          <a:p>
            <a:r>
              <a:rPr lang="de-AT" dirty="0"/>
              <a:t>Die neueste Version, der </a:t>
            </a:r>
            <a:r>
              <a:rPr lang="de-AT" dirty="0" err="1"/>
              <a:t>MinION</a:t>
            </a:r>
            <a:r>
              <a:rPr lang="de-AT" dirty="0"/>
              <a:t> Mk1D, wurde mit verbesserter Temperaturregelung und einem überarbeiteten Design eingeführt, um eine robustere Sequenzierung in verschiedenen Umgebungen zu ermöglichen. Zudem ist der Mk1D mit modernen Laptops, Computern und dem iPad Pro kompatibel, was die Flexibilität und Benutzerfreundlichkeit weiter erhöht. </a:t>
            </a:r>
            <a:r>
              <a:rPr lang="de-AT" dirty="0">
                <a:hlinkClick r:id="rId3"/>
              </a:rPr>
              <a:t>Oxford </a:t>
            </a:r>
            <a:r>
              <a:rPr lang="de-AT" dirty="0" err="1">
                <a:hlinkClick r:id="rId3"/>
              </a:rPr>
              <a:t>Nanopore</a:t>
            </a:r>
            <a:r>
              <a:rPr lang="de-AT" dirty="0">
                <a:hlinkClick r:id="rId3"/>
              </a:rPr>
              <a:t> Technologies</a:t>
            </a:r>
            <a:endParaRPr lang="de-AT" dirty="0"/>
          </a:p>
          <a:p>
            <a:r>
              <a:rPr lang="de-AT" dirty="0"/>
              <a:t>Für weitere Informationen und technische Details besuchen Sie die offizielle Produktseite von Oxford </a:t>
            </a:r>
            <a:r>
              <a:rPr lang="de-AT" dirty="0" err="1"/>
              <a:t>Nanopore</a:t>
            </a:r>
            <a:r>
              <a:rPr lang="de-AT" dirty="0"/>
              <a:t> Technologies. </a:t>
            </a:r>
          </a:p>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a:t>
            </a:fld>
            <a:endParaRPr lang="de-DE"/>
          </a:p>
        </p:txBody>
      </p:sp>
    </p:spTree>
    <p:extLst>
      <p:ext uri="{BB962C8B-B14F-4D97-AF65-F5344CB8AC3E}">
        <p14:creationId xmlns:p14="http://schemas.microsoft.com/office/powerpoint/2010/main" val="2698070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b="1" dirty="0"/>
              <a:t>Grundprinzip der </a:t>
            </a:r>
            <a:r>
              <a:rPr lang="de-AT" b="1" dirty="0" err="1"/>
              <a:t>Nanopore</a:t>
            </a:r>
            <a:r>
              <a:rPr lang="de-AT" b="1" dirty="0"/>
              <a:t>-Sequenzierung</a:t>
            </a:r>
          </a:p>
          <a:p>
            <a:pPr>
              <a:buFont typeface="+mj-lt"/>
              <a:buAutoNum type="arabicPeriod"/>
            </a:pPr>
            <a:r>
              <a:rPr lang="de-AT" b="1" dirty="0" err="1"/>
              <a:t>Nanopore</a:t>
            </a:r>
            <a:r>
              <a:rPr lang="de-AT" b="1" dirty="0"/>
              <a:t>-Protein und Membran:</a:t>
            </a:r>
            <a:endParaRPr lang="de-AT" dirty="0"/>
          </a:p>
          <a:p>
            <a:pPr marL="457200" lvl="1" indent="0">
              <a:buFont typeface="+mj-lt"/>
              <a:buNone/>
            </a:pPr>
            <a:r>
              <a:rPr lang="de-AT" dirty="0"/>
              <a:t>Eine biologische oder synthetische Pore (</a:t>
            </a:r>
            <a:r>
              <a:rPr lang="de-AT" dirty="0" err="1"/>
              <a:t>Nanopore</a:t>
            </a:r>
            <a:r>
              <a:rPr lang="de-AT" dirty="0"/>
              <a:t>) wird in eine elektrisch isolierende Membran eingebaut.</a:t>
            </a:r>
          </a:p>
          <a:p>
            <a:pPr marL="457200" lvl="1" indent="0">
              <a:buFont typeface="+mj-lt"/>
              <a:buNone/>
            </a:pPr>
            <a:r>
              <a:rPr lang="de-AT" dirty="0"/>
              <a:t>Diese Pore ist so klein, dass </a:t>
            </a:r>
            <a:r>
              <a:rPr lang="de-AT" dirty="0" err="1"/>
              <a:t>Nukleinsäurestränge</a:t>
            </a:r>
            <a:r>
              <a:rPr lang="de-AT" dirty="0"/>
              <a:t> nur einzeln hindurchtreten können.</a:t>
            </a:r>
          </a:p>
          <a:p>
            <a:pPr>
              <a:buFont typeface="+mj-lt"/>
              <a:buAutoNum type="arabicPeriod"/>
            </a:pPr>
            <a:r>
              <a:rPr lang="de-AT" b="1" dirty="0"/>
              <a:t>Elektrisches Feld:</a:t>
            </a:r>
            <a:endParaRPr lang="de-AT" dirty="0"/>
          </a:p>
          <a:p>
            <a:pPr marL="457200" lvl="1" indent="0">
              <a:buFont typeface="+mj-lt"/>
              <a:buNone/>
            </a:pPr>
            <a:r>
              <a:rPr lang="de-AT" dirty="0"/>
              <a:t>Ein elektrisches Feld wird über die Membran angelegt. Dieses erzeugt einen Ionenstrom durch die Pore.</a:t>
            </a:r>
          </a:p>
          <a:p>
            <a:pPr marL="457200" lvl="1" indent="0">
              <a:buFont typeface="+mj-lt"/>
              <a:buNone/>
            </a:pPr>
            <a:r>
              <a:rPr lang="de-AT" dirty="0"/>
              <a:t>Der Ionenstrom bleibt konstant, solange keine Moleküle die Pore passieren.</a:t>
            </a:r>
          </a:p>
          <a:p>
            <a:pPr>
              <a:buFont typeface="+mj-lt"/>
              <a:buAutoNum type="arabicPeriod"/>
            </a:pPr>
            <a:r>
              <a:rPr lang="de-AT" b="1" dirty="0" err="1"/>
              <a:t>Nukleinsäurestrang</a:t>
            </a:r>
            <a:r>
              <a:rPr lang="de-AT" b="1" dirty="0"/>
              <a:t>:</a:t>
            </a:r>
            <a:endParaRPr lang="de-AT" dirty="0"/>
          </a:p>
          <a:p>
            <a:pPr marL="457200" lvl="1" indent="0">
              <a:buFont typeface="+mj-lt"/>
              <a:buNone/>
            </a:pPr>
            <a:r>
              <a:rPr lang="de-AT" dirty="0"/>
              <a:t>Ein DNA- oder RNA-Strang wird durch die Pore gefädelt. Dabei hilft ein </a:t>
            </a:r>
            <a:r>
              <a:rPr lang="de-AT" b="1" dirty="0"/>
              <a:t>Motorprotein</a:t>
            </a:r>
            <a:r>
              <a:rPr lang="de-AT" dirty="0"/>
              <a:t>, das den Strang in kontrollierten Schritten durch die Pore zieht.</a:t>
            </a:r>
          </a:p>
          <a:p>
            <a:pPr>
              <a:buFont typeface="+mj-lt"/>
              <a:buAutoNum type="arabicPeriod"/>
            </a:pPr>
            <a:r>
              <a:rPr lang="de-AT" b="1" dirty="0"/>
              <a:t>Signaländerungen:</a:t>
            </a:r>
            <a:endParaRPr lang="de-AT" dirty="0"/>
          </a:p>
          <a:p>
            <a:pPr marL="457200" lvl="1" indent="0">
              <a:buFont typeface="+mj-lt"/>
              <a:buNone/>
            </a:pPr>
            <a:r>
              <a:rPr lang="de-AT" dirty="0"/>
              <a:t>Jede Base der DNA (A, T, G, C) oder RNA (A, U, G, C) verursacht eine spezifische Änderung im Ionenstrom, da sie unterschiedliche physikalische Eigenschaften haben.</a:t>
            </a:r>
          </a:p>
          <a:p>
            <a:pPr marL="457200" lvl="1" indent="0">
              <a:buFont typeface="+mj-lt"/>
              <a:buNone/>
            </a:pPr>
            <a:r>
              <a:rPr lang="de-AT" dirty="0"/>
              <a:t>Diese Änderungen sind wie ein Fingerabdruck für jede Base und werden von hochsensiblen Sensoren erfasst.</a:t>
            </a:r>
          </a:p>
          <a:p>
            <a:pPr>
              <a:buFont typeface="+mj-lt"/>
              <a:buAutoNum type="arabicPeriod"/>
            </a:pPr>
            <a:r>
              <a:rPr lang="de-AT" b="1" dirty="0"/>
              <a:t>Echtzeit-Analyse:</a:t>
            </a:r>
            <a:endParaRPr lang="de-AT" dirty="0"/>
          </a:p>
          <a:p>
            <a:pPr marL="457200" lvl="1" indent="0">
              <a:buFont typeface="+mj-lt"/>
              <a:buNone/>
            </a:pPr>
            <a:r>
              <a:rPr lang="de-AT" dirty="0"/>
              <a:t>Die Stromänderungen werden in Echtzeit in Sequenzen übersetzt. Software-Algorithmen dekodieren diese Signale und bestimmen die Basenabfolge.</a:t>
            </a:r>
          </a:p>
          <a:p>
            <a:r>
              <a:rPr lang="de-AT" b="1" dirty="0"/>
              <a:t>Ablauf eines </a:t>
            </a:r>
            <a:r>
              <a:rPr lang="de-AT" b="1" dirty="0" err="1"/>
              <a:t>Nanopore-Sequenzierlaufs</a:t>
            </a:r>
            <a:endParaRPr lang="de-AT" b="1" dirty="0"/>
          </a:p>
          <a:p>
            <a:pPr>
              <a:buFont typeface="+mj-lt"/>
              <a:buAutoNum type="arabicPeriod"/>
            </a:pPr>
            <a:r>
              <a:rPr lang="de-AT" b="1" dirty="0"/>
              <a:t>Probenvorbereitung:</a:t>
            </a:r>
            <a:endParaRPr lang="de-AT" dirty="0"/>
          </a:p>
          <a:p>
            <a:pPr marL="457200" lvl="1" indent="0">
              <a:buFont typeface="+mj-lt"/>
              <a:buNone/>
            </a:pPr>
            <a:r>
              <a:rPr lang="de-AT" dirty="0"/>
              <a:t>Die DNA oder RNA wird extrahiert und für die Sequenzierung vorbereitet. Dazu gehören Schritte wie Fragmentierung, Adapteranheftung und Reinigung.</a:t>
            </a:r>
          </a:p>
          <a:p>
            <a:pPr>
              <a:buFont typeface="+mj-lt"/>
              <a:buAutoNum type="arabicPeriod"/>
            </a:pPr>
            <a:r>
              <a:rPr lang="de-AT" b="1" dirty="0"/>
              <a:t>Aufbringen auf die Flow </a:t>
            </a:r>
            <a:r>
              <a:rPr lang="de-AT" b="1" dirty="0" err="1"/>
              <a:t>Cell</a:t>
            </a:r>
            <a:r>
              <a:rPr lang="de-AT" b="1" dirty="0"/>
              <a:t>:</a:t>
            </a:r>
            <a:endParaRPr lang="de-AT" dirty="0"/>
          </a:p>
          <a:p>
            <a:pPr marL="457200" lvl="1" indent="0">
              <a:buFont typeface="+mj-lt"/>
              <a:buNone/>
            </a:pPr>
            <a:r>
              <a:rPr lang="de-AT" dirty="0"/>
              <a:t>Die vorbereitete Probe wird auf die </a:t>
            </a:r>
            <a:r>
              <a:rPr lang="de-AT" b="1" dirty="0"/>
              <a:t>Flow </a:t>
            </a:r>
            <a:r>
              <a:rPr lang="de-AT" b="1" dirty="0" err="1"/>
              <a:t>Cell</a:t>
            </a:r>
            <a:r>
              <a:rPr lang="de-AT" dirty="0"/>
              <a:t> aufgebracht. Diese enthält mehrere Tausend Nanoporen, die gleichzeitig arbeiten können.</a:t>
            </a:r>
          </a:p>
          <a:p>
            <a:pPr>
              <a:buFont typeface="+mj-lt"/>
              <a:buAutoNum type="arabicPeriod"/>
            </a:pPr>
            <a:r>
              <a:rPr lang="de-AT" b="1" dirty="0"/>
              <a:t>Sequenzierung:</a:t>
            </a:r>
            <a:endParaRPr lang="de-AT" dirty="0"/>
          </a:p>
          <a:p>
            <a:pPr marL="457200" lvl="1" indent="0">
              <a:buFont typeface="+mj-lt"/>
              <a:buNone/>
            </a:pPr>
            <a:r>
              <a:rPr lang="de-AT" dirty="0"/>
              <a:t>Die </a:t>
            </a:r>
            <a:r>
              <a:rPr lang="de-AT" dirty="0" err="1"/>
              <a:t>Nukleinsäurestränge</a:t>
            </a:r>
            <a:r>
              <a:rPr lang="de-AT" dirty="0"/>
              <a:t> werden durch die Pore gezogen, und die Basenabfolge wird durch die Analyse der Stromsignale ermittelt.</a:t>
            </a:r>
          </a:p>
          <a:p>
            <a:pPr>
              <a:buFont typeface="+mj-lt"/>
              <a:buAutoNum type="arabicPeriod"/>
            </a:pPr>
            <a:r>
              <a:rPr lang="de-AT" b="1" dirty="0"/>
              <a:t>Datenanalyse:</a:t>
            </a:r>
            <a:endParaRPr lang="de-AT" dirty="0"/>
          </a:p>
          <a:p>
            <a:pPr marL="457200" lvl="1" indent="0">
              <a:buFont typeface="+mj-lt"/>
              <a:buNone/>
            </a:pPr>
            <a:r>
              <a:rPr lang="de-AT" dirty="0"/>
              <a:t>Die Rohdaten werden in Basenabfolgen übersetzt. Dabei kommen Algorithmen wie </a:t>
            </a:r>
            <a:r>
              <a:rPr lang="de-AT" b="1" dirty="0" err="1"/>
              <a:t>basecalling</a:t>
            </a:r>
            <a:r>
              <a:rPr lang="de-AT" dirty="0"/>
              <a:t> und weitere bioinformatische Analysen zum Einsatz.</a:t>
            </a:r>
          </a:p>
          <a:p>
            <a:r>
              <a:rPr lang="de-AT" b="1" dirty="0"/>
              <a:t>Besonderheiten der </a:t>
            </a:r>
            <a:r>
              <a:rPr lang="de-AT" b="1" dirty="0" err="1"/>
              <a:t>Nanopore</a:t>
            </a:r>
            <a:r>
              <a:rPr lang="de-AT" b="1" dirty="0"/>
              <a:t>-Sequenzierung</a:t>
            </a:r>
          </a:p>
          <a:p>
            <a:pPr>
              <a:buFont typeface="+mj-lt"/>
              <a:buAutoNum type="arabicPeriod"/>
            </a:pPr>
            <a:r>
              <a:rPr lang="de-AT" b="1" dirty="0"/>
              <a:t>Lange Leselängen:</a:t>
            </a:r>
            <a:endParaRPr lang="de-AT" dirty="0"/>
          </a:p>
          <a:p>
            <a:pPr marL="457200" lvl="1" indent="0">
              <a:buFont typeface="+mj-lt"/>
              <a:buNone/>
            </a:pPr>
            <a:r>
              <a:rPr lang="de-AT" dirty="0" err="1"/>
              <a:t>Nanopore</a:t>
            </a:r>
            <a:r>
              <a:rPr lang="de-AT" dirty="0"/>
              <a:t>-Sequenzierung kann ultra-lange DNA-Stränge sequenzieren (über 4 Megabasen), was ideal für strukturelle Genomik oder </a:t>
            </a:r>
            <a:r>
              <a:rPr lang="de-AT" dirty="0" err="1"/>
              <a:t>haplotypische</a:t>
            </a:r>
            <a:r>
              <a:rPr lang="de-AT" dirty="0"/>
              <a:t> Analysen ist.</a:t>
            </a:r>
          </a:p>
          <a:p>
            <a:pPr>
              <a:buFont typeface="+mj-lt"/>
              <a:buAutoNum type="arabicPeriod"/>
            </a:pPr>
            <a:r>
              <a:rPr lang="de-AT" b="1" dirty="0"/>
              <a:t>Direkte RNA-Sequenzierung:</a:t>
            </a:r>
            <a:endParaRPr lang="de-AT" dirty="0"/>
          </a:p>
          <a:p>
            <a:pPr marL="457200" lvl="1" indent="0">
              <a:buFont typeface="+mj-lt"/>
              <a:buNone/>
            </a:pPr>
            <a:r>
              <a:rPr lang="de-AT" dirty="0"/>
              <a:t>RNA kann ohne vorherige Umwandlung in cDNA direkt sequenziert werden.</a:t>
            </a:r>
          </a:p>
          <a:p>
            <a:pPr>
              <a:buFont typeface="+mj-lt"/>
              <a:buAutoNum type="arabicPeriod"/>
            </a:pPr>
            <a:r>
              <a:rPr lang="de-AT" b="1" dirty="0"/>
              <a:t>Echtzeitdaten:</a:t>
            </a:r>
            <a:endParaRPr lang="de-AT" dirty="0"/>
          </a:p>
          <a:p>
            <a:pPr marL="457200" lvl="1" indent="0">
              <a:buFont typeface="+mj-lt"/>
              <a:buNone/>
            </a:pPr>
            <a:r>
              <a:rPr lang="de-AT" dirty="0"/>
              <a:t>Die Ergebnisse können sofort während des Sequenzierens analysiert werden.</a:t>
            </a:r>
          </a:p>
          <a:p>
            <a:pPr>
              <a:buFont typeface="+mj-lt"/>
              <a:buAutoNum type="arabicPeriod"/>
            </a:pPr>
            <a:r>
              <a:rPr lang="de-AT" b="1" dirty="0"/>
              <a:t>Kompakte Geräte:</a:t>
            </a:r>
            <a:endParaRPr lang="de-AT" dirty="0"/>
          </a:p>
          <a:p>
            <a:pPr marL="457200" lvl="1" indent="0">
              <a:buFont typeface="+mj-lt"/>
              <a:buNone/>
            </a:pPr>
            <a:r>
              <a:rPr lang="de-AT" dirty="0"/>
              <a:t>Geräte wie der </a:t>
            </a:r>
            <a:r>
              <a:rPr lang="de-AT" b="1" dirty="0" err="1"/>
              <a:t>MinION</a:t>
            </a:r>
            <a:r>
              <a:rPr lang="de-AT" dirty="0"/>
              <a:t> sind tragbar und erfordern keine großen Laboreinrichtungen.</a:t>
            </a:r>
          </a:p>
          <a:p>
            <a:r>
              <a:rPr lang="de-AT" b="1" dirty="0"/>
              <a:t>Anwendungsbereiche</a:t>
            </a:r>
          </a:p>
          <a:p>
            <a:pPr>
              <a:buFont typeface="Arial" panose="020B0604020202020204" pitchFamily="34" charset="0"/>
              <a:buChar char="•"/>
            </a:pPr>
            <a:r>
              <a:rPr lang="de-AT" b="1" dirty="0"/>
              <a:t>Klinische Diagnostik:</a:t>
            </a:r>
            <a:r>
              <a:rPr lang="de-AT" dirty="0"/>
              <a:t> Pathogendetektion und Genom-Analyse.</a:t>
            </a:r>
          </a:p>
          <a:p>
            <a:pPr>
              <a:buFont typeface="Arial" panose="020B0604020202020204" pitchFamily="34" charset="0"/>
              <a:buChar char="•"/>
            </a:pPr>
            <a:r>
              <a:rPr lang="de-AT" b="1" dirty="0"/>
              <a:t>Umweltforschung:</a:t>
            </a:r>
            <a:r>
              <a:rPr lang="de-AT" dirty="0"/>
              <a:t> Analyse mikrobieller Gemeinschaften in komplexen Umgebungen.</a:t>
            </a:r>
          </a:p>
          <a:p>
            <a:pPr>
              <a:buFont typeface="Arial" panose="020B0604020202020204" pitchFamily="34" charset="0"/>
              <a:buChar char="•"/>
            </a:pPr>
            <a:r>
              <a:rPr lang="de-AT" b="1" dirty="0"/>
              <a:t>Agrarwissenschaft:</a:t>
            </a:r>
            <a:r>
              <a:rPr lang="de-AT" dirty="0"/>
              <a:t> Untersuchung von Pflanzengenomen und tierischen Pathogenen.</a:t>
            </a:r>
          </a:p>
          <a:p>
            <a:pPr>
              <a:buFont typeface="Arial" panose="020B0604020202020204" pitchFamily="34" charset="0"/>
              <a:buChar char="•"/>
            </a:pPr>
            <a:r>
              <a:rPr lang="de-AT" b="1" dirty="0"/>
              <a:t>Forschung:</a:t>
            </a:r>
            <a:r>
              <a:rPr lang="de-AT" dirty="0"/>
              <a:t> Entschlüsselung epigenetischer Marker wie Methylierungen durch direkte Modifikationserkennung.</a:t>
            </a:r>
          </a:p>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3</a:t>
            </a:fld>
            <a:endParaRPr lang="de-DE"/>
          </a:p>
        </p:txBody>
      </p:sp>
    </p:spTree>
    <p:extLst>
      <p:ext uri="{BB962C8B-B14F-4D97-AF65-F5344CB8AC3E}">
        <p14:creationId xmlns:p14="http://schemas.microsoft.com/office/powerpoint/2010/main" val="2824250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4</a:t>
            </a:fld>
            <a:endParaRPr lang="de-DE"/>
          </a:p>
        </p:txBody>
      </p:sp>
    </p:spTree>
    <p:extLst>
      <p:ext uri="{BB962C8B-B14F-4D97-AF65-F5344CB8AC3E}">
        <p14:creationId xmlns:p14="http://schemas.microsoft.com/office/powerpoint/2010/main" val="1194837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Die Vorbereitung der DNA für die Sequenzierung ist ein kritischer Schritt, um hochwertige Daten zu erzeugen. Dieser Prozess umfasst mehrere Schritte: </a:t>
            </a:r>
            <a:r>
              <a:rPr lang="de-AT" b="1" dirty="0"/>
              <a:t>PCR</a:t>
            </a:r>
            <a:r>
              <a:rPr lang="de-AT" dirty="0"/>
              <a:t>, </a:t>
            </a:r>
            <a:r>
              <a:rPr lang="de-AT" b="1" dirty="0"/>
              <a:t>End-</a:t>
            </a:r>
            <a:r>
              <a:rPr lang="de-AT" b="1" dirty="0" err="1"/>
              <a:t>Prep</a:t>
            </a:r>
            <a:r>
              <a:rPr lang="de-AT" dirty="0"/>
              <a:t> und das </a:t>
            </a:r>
            <a:r>
              <a:rPr lang="de-AT" b="1" dirty="0"/>
              <a:t>Hinzufügen von DNA-Adaptern</a:t>
            </a:r>
            <a:r>
              <a:rPr lang="de-AT" dirty="0"/>
              <a:t>. Jeder dieser Schritte hat eine spezifische Rolle, um die DNA für den </a:t>
            </a:r>
            <a:r>
              <a:rPr lang="de-AT" dirty="0" err="1"/>
              <a:t>Sequenziervorgang</a:t>
            </a:r>
            <a:r>
              <a:rPr lang="de-AT" dirty="0"/>
              <a:t> kompatibel zu machen.</a:t>
            </a:r>
          </a:p>
          <a:p>
            <a:endParaRPr lang="de-AT" b="1" dirty="0"/>
          </a:p>
          <a:p>
            <a:r>
              <a:rPr lang="de-AT" b="1" dirty="0"/>
              <a:t>PCR (Polymerase-Kettenreaktion)</a:t>
            </a:r>
          </a:p>
          <a:p>
            <a:r>
              <a:rPr lang="de-AT" dirty="0"/>
              <a:t>Die PCR wird häufig verwendet, um die Menge der Ziel-DNA zu erhöhen, insbesondere wenn nur geringe Mengen oder spezifische Fragmente sequenziert werden sollen.</a:t>
            </a:r>
          </a:p>
          <a:p>
            <a:pPr>
              <a:buFont typeface="Arial" panose="020B0604020202020204" pitchFamily="34" charset="0"/>
              <a:buChar char="•"/>
            </a:pPr>
            <a:r>
              <a:rPr lang="de-AT" b="1" dirty="0"/>
              <a:t>Ziel:</a:t>
            </a:r>
            <a:endParaRPr lang="de-AT" dirty="0"/>
          </a:p>
          <a:p>
            <a:pPr marL="742950" lvl="1" indent="-285750">
              <a:buFont typeface="Arial" panose="020B0604020202020204" pitchFamily="34" charset="0"/>
              <a:buChar char="•"/>
            </a:pPr>
            <a:r>
              <a:rPr lang="de-AT" dirty="0"/>
              <a:t>Amplifikation der DNA, um genügend Material für die Sequenzierung zu erhalten.</a:t>
            </a:r>
          </a:p>
          <a:p>
            <a:pPr marL="742950" lvl="1" indent="-285750">
              <a:buFont typeface="Arial" panose="020B0604020202020204" pitchFamily="34" charset="0"/>
              <a:buChar char="•"/>
            </a:pPr>
            <a:r>
              <a:rPr lang="de-AT" dirty="0"/>
              <a:t>Anreicherung spezifischer DNA-Fragmente, falls eine Zielregion sequenziert werden soll.</a:t>
            </a:r>
          </a:p>
          <a:p>
            <a:pPr>
              <a:buFont typeface="Arial" panose="020B0604020202020204" pitchFamily="34" charset="0"/>
              <a:buChar char="•"/>
            </a:pPr>
            <a:r>
              <a:rPr lang="de-AT" b="1" dirty="0"/>
              <a:t>Schritte:</a:t>
            </a:r>
            <a:endParaRPr lang="de-AT" dirty="0"/>
          </a:p>
          <a:p>
            <a:pPr marL="742950" lvl="1" indent="-285750">
              <a:buFont typeface="Arial" panose="020B0604020202020204" pitchFamily="34" charset="0"/>
              <a:buChar char="•"/>
            </a:pPr>
            <a:r>
              <a:rPr lang="de-AT" b="1" dirty="0"/>
              <a:t>Denaturierung:</a:t>
            </a:r>
            <a:r>
              <a:rPr lang="de-AT" dirty="0"/>
              <a:t> Die doppelsträngige DNA wird durch Hitze (ca. 95 °C) in zwei Einzelstränge getrennt.</a:t>
            </a:r>
          </a:p>
          <a:p>
            <a:pPr marL="742950" lvl="1" indent="-285750">
              <a:buFont typeface="Arial" panose="020B0604020202020204" pitchFamily="34" charset="0"/>
              <a:buChar char="•"/>
            </a:pPr>
            <a:r>
              <a:rPr lang="de-AT" b="1" dirty="0" err="1"/>
              <a:t>Annealing</a:t>
            </a:r>
            <a:r>
              <a:rPr lang="de-AT" b="1" dirty="0"/>
              <a:t>:</a:t>
            </a:r>
            <a:r>
              <a:rPr lang="de-AT" dirty="0"/>
              <a:t> Spezifische Primer binden an die Zielsequenzen bei einer niedrigeren Temperatur (ca. 50–65 °C).</a:t>
            </a:r>
          </a:p>
          <a:p>
            <a:pPr marL="742950" lvl="1" indent="-285750">
              <a:buFont typeface="Arial" panose="020B0604020202020204" pitchFamily="34" charset="0"/>
              <a:buChar char="•"/>
            </a:pPr>
            <a:r>
              <a:rPr lang="de-AT" b="1" dirty="0"/>
              <a:t>Elongation:</a:t>
            </a:r>
            <a:r>
              <a:rPr lang="de-AT" dirty="0"/>
              <a:t> Eine hitzestabile DNA-Polymerase (z. B. </a:t>
            </a:r>
            <a:r>
              <a:rPr lang="de-AT" dirty="0" err="1"/>
              <a:t>Taq</a:t>
            </a:r>
            <a:r>
              <a:rPr lang="de-AT" dirty="0"/>
              <a:t>-Polymerase) synthetisiert neue DNA-Stränge durch das Anfügen von Nukleotiden bei ca. 72 °C.</a:t>
            </a:r>
          </a:p>
          <a:p>
            <a:pPr>
              <a:buFont typeface="Arial" panose="020B0604020202020204" pitchFamily="34" charset="0"/>
              <a:buChar char="•"/>
            </a:pPr>
            <a:r>
              <a:rPr lang="de-AT" b="1" dirty="0"/>
              <a:t>Ergebnis:</a:t>
            </a:r>
            <a:endParaRPr lang="de-AT" dirty="0"/>
          </a:p>
          <a:p>
            <a:pPr marL="742950" lvl="1" indent="-285750">
              <a:buFont typeface="Arial" panose="020B0604020202020204" pitchFamily="34" charset="0"/>
              <a:buChar char="•"/>
            </a:pPr>
            <a:r>
              <a:rPr lang="de-AT" dirty="0"/>
              <a:t>Die Zielsequenz wird exponentiell vervielfältigt.</a:t>
            </a:r>
          </a:p>
          <a:p>
            <a:pPr marL="742950" lvl="1" indent="-285750">
              <a:buFont typeface="Arial" panose="020B0604020202020204" pitchFamily="34" charset="0"/>
              <a:buChar char="•"/>
            </a:pPr>
            <a:endParaRPr lang="de-AT" b="1" dirty="0"/>
          </a:p>
          <a:p>
            <a:pPr marL="457200" lvl="1" indent="0">
              <a:buFont typeface="Arial" panose="020B0604020202020204" pitchFamily="34" charset="0"/>
              <a:buNone/>
            </a:pPr>
            <a:r>
              <a:rPr lang="de-AT" b="1" dirty="0"/>
              <a:t> End-</a:t>
            </a:r>
            <a:r>
              <a:rPr lang="de-AT" b="1" dirty="0" err="1"/>
              <a:t>Prep</a:t>
            </a:r>
            <a:r>
              <a:rPr lang="de-AT" b="1" dirty="0"/>
              <a:t> (DNA-Endvorbereitung)</a:t>
            </a:r>
          </a:p>
          <a:p>
            <a:r>
              <a:rPr lang="de-AT" dirty="0"/>
              <a:t>Nach der PCR muss die DNA an den Enden so modifiziert werden, dass sie für die </a:t>
            </a:r>
            <a:r>
              <a:rPr lang="de-AT" dirty="0" err="1"/>
              <a:t>Adapterligierung</a:t>
            </a:r>
            <a:r>
              <a:rPr lang="de-AT" dirty="0"/>
              <a:t> kompatibel ist.</a:t>
            </a:r>
          </a:p>
          <a:p>
            <a:pPr>
              <a:buFont typeface="Arial" panose="020B0604020202020204" pitchFamily="34" charset="0"/>
              <a:buChar char="•"/>
            </a:pPr>
            <a:r>
              <a:rPr lang="de-AT" b="1" dirty="0"/>
              <a:t>Ziel:</a:t>
            </a:r>
            <a:endParaRPr lang="de-AT" dirty="0"/>
          </a:p>
          <a:p>
            <a:pPr marL="742950" lvl="1" indent="-285750">
              <a:buFont typeface="Arial" panose="020B0604020202020204" pitchFamily="34" charset="0"/>
              <a:buChar char="•"/>
            </a:pPr>
            <a:r>
              <a:rPr lang="de-AT" dirty="0"/>
              <a:t>Erstellung von glatten (</a:t>
            </a:r>
            <a:r>
              <a:rPr lang="de-AT" dirty="0" err="1"/>
              <a:t>blunt-ended</a:t>
            </a:r>
            <a:r>
              <a:rPr lang="de-AT" dirty="0"/>
              <a:t>) oder einsträngigen Überhängen an den DNA-Enden.</a:t>
            </a:r>
          </a:p>
          <a:p>
            <a:pPr marL="742950" lvl="1" indent="-285750">
              <a:buFont typeface="Arial" panose="020B0604020202020204" pitchFamily="34" charset="0"/>
              <a:buChar char="•"/>
            </a:pPr>
            <a:r>
              <a:rPr lang="de-AT" dirty="0"/>
              <a:t>Vorbereitung der DNA für die spezifische Bindung an die Adapter.</a:t>
            </a:r>
          </a:p>
          <a:p>
            <a:pPr>
              <a:buFont typeface="Arial" panose="020B0604020202020204" pitchFamily="34" charset="0"/>
              <a:buChar char="•"/>
            </a:pPr>
            <a:r>
              <a:rPr lang="de-AT" b="1" dirty="0"/>
              <a:t>Enzymatische Reaktionen:</a:t>
            </a:r>
            <a:endParaRPr lang="de-AT" dirty="0"/>
          </a:p>
          <a:p>
            <a:pPr marL="742950" lvl="1" indent="-285750">
              <a:buFont typeface="Arial" panose="020B0604020202020204" pitchFamily="34" charset="0"/>
              <a:buChar char="•"/>
            </a:pPr>
            <a:r>
              <a:rPr lang="de-AT" b="1" dirty="0"/>
              <a:t>End-</a:t>
            </a:r>
            <a:r>
              <a:rPr lang="de-AT" b="1" dirty="0" err="1"/>
              <a:t>Repair</a:t>
            </a:r>
            <a:r>
              <a:rPr lang="de-AT" b="1" dirty="0"/>
              <a:t>:</a:t>
            </a:r>
            <a:r>
              <a:rPr lang="de-AT" dirty="0"/>
              <a:t> Reparatur von beschädigten DNA-Enden durch das Auffüllen von fehlenden Basen oder das Entfernen von Überhängen.</a:t>
            </a:r>
          </a:p>
          <a:p>
            <a:pPr marL="742950" lvl="1" indent="-285750">
              <a:buFont typeface="Arial" panose="020B0604020202020204" pitchFamily="34" charset="0"/>
              <a:buChar char="•"/>
            </a:pPr>
            <a:r>
              <a:rPr lang="de-AT" b="1" dirty="0"/>
              <a:t>A-</a:t>
            </a:r>
            <a:r>
              <a:rPr lang="de-AT" b="1" dirty="0" err="1"/>
              <a:t>Tailing</a:t>
            </a:r>
            <a:r>
              <a:rPr lang="de-AT" b="1" dirty="0"/>
              <a:t>:</a:t>
            </a:r>
            <a:r>
              <a:rPr lang="de-AT" dirty="0"/>
              <a:t> Anfügen eines einzelnen Adenin-Basenüberhangs (A-</a:t>
            </a:r>
            <a:r>
              <a:rPr lang="de-AT" dirty="0" err="1"/>
              <a:t>Overhang</a:t>
            </a:r>
            <a:r>
              <a:rPr lang="de-AT" dirty="0"/>
              <a:t>) an die 3'-Enden der DNA. Dies erleichtert die anschließende </a:t>
            </a:r>
            <a:r>
              <a:rPr lang="de-AT" dirty="0" err="1"/>
              <a:t>Ligierung</a:t>
            </a:r>
            <a:r>
              <a:rPr lang="de-AT" dirty="0"/>
              <a:t> von Adaptern mit komplementären T-Überhängen.</a:t>
            </a:r>
          </a:p>
          <a:p>
            <a:pPr>
              <a:buFont typeface="Arial" panose="020B0604020202020204" pitchFamily="34" charset="0"/>
              <a:buChar char="•"/>
            </a:pPr>
            <a:r>
              <a:rPr lang="de-AT" b="1" dirty="0"/>
              <a:t>Ergebnis:</a:t>
            </a:r>
            <a:endParaRPr lang="de-AT" dirty="0"/>
          </a:p>
          <a:p>
            <a:pPr marL="742950" lvl="1" indent="-285750">
              <a:buFont typeface="Arial" panose="020B0604020202020204" pitchFamily="34" charset="0"/>
              <a:buChar char="•"/>
            </a:pPr>
            <a:r>
              <a:rPr lang="de-AT" dirty="0"/>
              <a:t>Einheitlich bearbeitete DNA-Fragmente mit vorbereiteten Enden.</a:t>
            </a:r>
          </a:p>
          <a:p>
            <a:endParaRPr lang="de-AT" b="1" dirty="0"/>
          </a:p>
          <a:p>
            <a:endParaRPr lang="de-AT" b="1" dirty="0"/>
          </a:p>
          <a:p>
            <a:r>
              <a:rPr lang="de-AT" b="1" dirty="0"/>
              <a:t>Hinzufügen von DNA-Adaptern</a:t>
            </a:r>
          </a:p>
          <a:p>
            <a:r>
              <a:rPr lang="de-AT" dirty="0"/>
              <a:t>Adapter sind spezielle DNA-Sequenzen, die an die Enden der vorbereiteten DNA-Fragmente ligiert werden. Sie sind notwendig, um die DNA an die </a:t>
            </a:r>
            <a:r>
              <a:rPr lang="de-AT" dirty="0" err="1"/>
              <a:t>Nanopore</a:t>
            </a:r>
            <a:r>
              <a:rPr lang="de-AT" dirty="0"/>
              <a:t>-Flow Cells zu binden.</a:t>
            </a:r>
          </a:p>
          <a:p>
            <a:pPr>
              <a:buFont typeface="Arial" panose="020B0604020202020204" pitchFamily="34" charset="0"/>
              <a:buChar char="•"/>
            </a:pPr>
            <a:r>
              <a:rPr lang="de-AT" b="1" dirty="0"/>
              <a:t>Ziel:</a:t>
            </a:r>
            <a:endParaRPr lang="de-AT" dirty="0"/>
          </a:p>
          <a:p>
            <a:pPr marL="742950" lvl="1" indent="-285750">
              <a:buFont typeface="Arial" panose="020B0604020202020204" pitchFamily="34" charset="0"/>
              <a:buChar char="•"/>
            </a:pPr>
            <a:r>
              <a:rPr lang="de-AT" dirty="0"/>
              <a:t>Ermöglichen der Bindung der DNA an die </a:t>
            </a:r>
            <a:r>
              <a:rPr lang="de-AT" dirty="0" err="1"/>
              <a:t>Nanopore</a:t>
            </a:r>
            <a:r>
              <a:rPr lang="de-AT" dirty="0"/>
              <a:t>-Flow </a:t>
            </a:r>
            <a:r>
              <a:rPr lang="de-AT" dirty="0" err="1"/>
              <a:t>Cell</a:t>
            </a:r>
            <a:r>
              <a:rPr lang="de-AT" dirty="0"/>
              <a:t>.</a:t>
            </a:r>
          </a:p>
          <a:p>
            <a:pPr marL="742950" lvl="1" indent="-285750">
              <a:buFont typeface="Arial" panose="020B0604020202020204" pitchFamily="34" charset="0"/>
              <a:buChar char="•"/>
            </a:pPr>
            <a:r>
              <a:rPr lang="de-AT" dirty="0"/>
              <a:t>Hinzufügen von Sequenzierungs-Motiven für die Erkennung durch die Software.</a:t>
            </a:r>
          </a:p>
          <a:p>
            <a:pPr marL="742950" lvl="1" indent="-285750">
              <a:buFont typeface="Arial" panose="020B0604020202020204" pitchFamily="34" charset="0"/>
              <a:buChar char="•"/>
            </a:pPr>
            <a:r>
              <a:rPr lang="de-AT" dirty="0"/>
              <a:t>Sicherstellen, dass ein Motorprotein an die DNA gebunden ist, das die Sequenzierung durch die </a:t>
            </a:r>
            <a:r>
              <a:rPr lang="de-AT" dirty="0" err="1"/>
              <a:t>Nanopore</a:t>
            </a:r>
            <a:r>
              <a:rPr lang="de-AT" dirty="0"/>
              <a:t> steuert.</a:t>
            </a:r>
          </a:p>
          <a:p>
            <a:pPr>
              <a:buFont typeface="Arial" panose="020B0604020202020204" pitchFamily="34" charset="0"/>
              <a:buChar char="•"/>
            </a:pPr>
            <a:r>
              <a:rPr lang="de-AT" b="1" dirty="0"/>
              <a:t>Schritte:</a:t>
            </a:r>
            <a:endParaRPr lang="de-AT" dirty="0"/>
          </a:p>
          <a:p>
            <a:pPr marL="742950" lvl="1" indent="-285750">
              <a:buFont typeface="Arial" panose="020B0604020202020204" pitchFamily="34" charset="0"/>
              <a:buChar char="•"/>
            </a:pPr>
            <a:r>
              <a:rPr lang="de-AT" b="1" dirty="0" err="1"/>
              <a:t>Ligierung</a:t>
            </a:r>
            <a:r>
              <a:rPr lang="de-AT" b="1" dirty="0"/>
              <a:t>:</a:t>
            </a:r>
            <a:endParaRPr lang="de-AT" dirty="0"/>
          </a:p>
          <a:p>
            <a:pPr marL="1143000" lvl="2" indent="-228600">
              <a:buFont typeface="Arial" panose="020B0604020202020204" pitchFamily="34" charset="0"/>
              <a:buChar char="•"/>
            </a:pPr>
            <a:r>
              <a:rPr lang="de-AT" dirty="0"/>
              <a:t>Adapter werden mithilfe einer Ligase-Enzymreaktion an die DNA-Fragmente angefügt.</a:t>
            </a:r>
          </a:p>
          <a:p>
            <a:pPr marL="1143000" lvl="2" indent="-228600">
              <a:buFont typeface="Arial" panose="020B0604020202020204" pitchFamily="34" charset="0"/>
              <a:buChar char="•"/>
            </a:pPr>
            <a:r>
              <a:rPr lang="de-AT" dirty="0"/>
              <a:t>Dies geschieht unter Bedingungen, die eine stabile und effiziente Bindung fördern.</a:t>
            </a:r>
          </a:p>
          <a:p>
            <a:pPr marL="742950" lvl="1" indent="-285750">
              <a:buFont typeface="Arial" panose="020B0604020202020204" pitchFamily="34" charset="0"/>
              <a:buChar char="•"/>
            </a:pPr>
            <a:r>
              <a:rPr lang="de-AT" b="1" dirty="0" err="1"/>
              <a:t>Cleanup</a:t>
            </a:r>
            <a:r>
              <a:rPr lang="de-AT" b="1" dirty="0"/>
              <a:t>:</a:t>
            </a:r>
            <a:endParaRPr lang="de-AT" dirty="0"/>
          </a:p>
          <a:p>
            <a:pPr marL="1143000" lvl="2" indent="-228600">
              <a:buFont typeface="Arial" panose="020B0604020202020204" pitchFamily="34" charset="0"/>
              <a:buChar char="•"/>
            </a:pPr>
            <a:r>
              <a:rPr lang="de-AT" dirty="0"/>
              <a:t>Überschüssige Adapter, Enzyme und ungebundene DNA-Fragmente werden entfernt (z. B. durch Reinigung mit magnetischen </a:t>
            </a:r>
            <a:r>
              <a:rPr lang="de-AT" dirty="0" err="1"/>
              <a:t>Beads</a:t>
            </a:r>
            <a:r>
              <a:rPr lang="de-AT" dirty="0"/>
              <a:t>).</a:t>
            </a:r>
          </a:p>
          <a:p>
            <a:pPr marL="742950" lvl="1" indent="-285750">
              <a:buFont typeface="Arial" panose="020B0604020202020204" pitchFamily="34" charset="0"/>
              <a:buChar char="•"/>
            </a:pPr>
            <a:r>
              <a:rPr lang="de-AT" b="1" dirty="0"/>
              <a:t>Quantifizierung:</a:t>
            </a:r>
            <a:endParaRPr lang="de-AT" dirty="0"/>
          </a:p>
          <a:p>
            <a:pPr marL="1143000" lvl="2" indent="-228600">
              <a:buFont typeface="Arial" panose="020B0604020202020204" pitchFamily="34" charset="0"/>
              <a:buChar char="•"/>
            </a:pPr>
            <a:r>
              <a:rPr lang="de-AT" dirty="0"/>
              <a:t>Die Menge der ligierten DNA wird geprüft, um sicherzustellen, dass genügend Material für die Sequenzierung vorhanden ist.</a:t>
            </a:r>
          </a:p>
          <a:p>
            <a:pPr>
              <a:buFont typeface="Arial" panose="020B0604020202020204" pitchFamily="34" charset="0"/>
              <a:buChar char="•"/>
            </a:pPr>
            <a:r>
              <a:rPr lang="de-AT" b="1" dirty="0"/>
              <a:t>Ergebnis:</a:t>
            </a:r>
            <a:endParaRPr lang="de-AT" dirty="0"/>
          </a:p>
          <a:p>
            <a:pPr marL="742950" lvl="1" indent="-285750">
              <a:buFont typeface="Arial" panose="020B0604020202020204" pitchFamily="34" charset="0"/>
              <a:buChar char="•"/>
            </a:pPr>
            <a:r>
              <a:rPr lang="de-AT" dirty="0"/>
              <a:t>DNA mit angebrachten </a:t>
            </a:r>
            <a:r>
              <a:rPr lang="de-AT" dirty="0" err="1"/>
              <a:t>Nanopore</a:t>
            </a:r>
            <a:r>
              <a:rPr lang="de-AT" dirty="0"/>
              <a:t>-kompatiblen Adaptern und einem Motorprotein.</a:t>
            </a:r>
          </a:p>
          <a:p>
            <a:endParaRPr lang="de-AT" b="1" dirty="0"/>
          </a:p>
          <a:p>
            <a:r>
              <a:rPr lang="de-AT" b="1" dirty="0"/>
              <a:t>Zusammenfassung</a:t>
            </a:r>
          </a:p>
          <a:p>
            <a:r>
              <a:rPr lang="de-AT" dirty="0"/>
              <a:t>Die Vorbereitung der DNA für die </a:t>
            </a:r>
            <a:r>
              <a:rPr lang="de-AT" dirty="0" err="1"/>
              <a:t>Nanopore</a:t>
            </a:r>
            <a:r>
              <a:rPr lang="de-AT" dirty="0"/>
              <a:t>-Sequenzierung folgt einem strukturierten Prozess:</a:t>
            </a:r>
          </a:p>
          <a:p>
            <a:pPr>
              <a:buFont typeface="+mj-lt"/>
              <a:buAutoNum type="arabicPeriod"/>
            </a:pPr>
            <a:r>
              <a:rPr lang="de-AT" b="1" dirty="0"/>
              <a:t>PCR:</a:t>
            </a:r>
            <a:r>
              <a:rPr lang="de-AT" dirty="0"/>
              <a:t> Amplifiziert die DNA und reichert Zielregionen an.</a:t>
            </a:r>
          </a:p>
          <a:p>
            <a:pPr>
              <a:buFont typeface="+mj-lt"/>
              <a:buAutoNum type="arabicPeriod"/>
            </a:pPr>
            <a:r>
              <a:rPr lang="de-AT" b="1" dirty="0"/>
              <a:t>End-</a:t>
            </a:r>
            <a:r>
              <a:rPr lang="de-AT" b="1" dirty="0" err="1"/>
              <a:t>Prep</a:t>
            </a:r>
            <a:r>
              <a:rPr lang="de-AT" b="1" dirty="0"/>
              <a:t>:</a:t>
            </a:r>
            <a:r>
              <a:rPr lang="de-AT" dirty="0"/>
              <a:t> Modifiziert die DNA-Enden, um sie für die </a:t>
            </a:r>
            <a:r>
              <a:rPr lang="de-AT" dirty="0" err="1"/>
              <a:t>Adapterligierung</a:t>
            </a:r>
            <a:r>
              <a:rPr lang="de-AT" dirty="0"/>
              <a:t> vorzubereiten.</a:t>
            </a:r>
          </a:p>
          <a:p>
            <a:pPr>
              <a:buFont typeface="+mj-lt"/>
              <a:buAutoNum type="arabicPeriod"/>
            </a:pPr>
            <a:r>
              <a:rPr lang="de-AT" b="1" dirty="0"/>
              <a:t>Adapter hinzufügen:</a:t>
            </a:r>
            <a:r>
              <a:rPr lang="de-AT" dirty="0"/>
              <a:t> Bindet spezifische Sequenzen und Motorproteine an die DNA, die die Sequenzierung durch die </a:t>
            </a:r>
            <a:r>
              <a:rPr lang="de-AT" dirty="0" err="1"/>
              <a:t>Nanopore</a:t>
            </a:r>
            <a:r>
              <a:rPr lang="de-AT" dirty="0"/>
              <a:t> ermöglichen.</a:t>
            </a:r>
          </a:p>
          <a:p>
            <a:pPr marL="0" indent="0">
              <a:buFont typeface="Wingdings" panose="05000000000000000000" pitchFamily="2" charset="2"/>
              <a:buNone/>
            </a:pPr>
            <a:endParaRPr lang="de-DE" baseline="0"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5</a:t>
            </a:fld>
            <a:endParaRPr lang="de-DE"/>
          </a:p>
        </p:txBody>
      </p:sp>
    </p:spTree>
    <p:extLst>
      <p:ext uri="{BB962C8B-B14F-4D97-AF65-F5344CB8AC3E}">
        <p14:creationId xmlns:p14="http://schemas.microsoft.com/office/powerpoint/2010/main" val="3500810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6</a:t>
            </a:fld>
            <a:endParaRPr lang="de-DE"/>
          </a:p>
        </p:txBody>
      </p:sp>
    </p:spTree>
    <p:extLst>
      <p:ext uri="{BB962C8B-B14F-4D97-AF65-F5344CB8AC3E}">
        <p14:creationId xmlns:p14="http://schemas.microsoft.com/office/powerpoint/2010/main" val="1017418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7</a:t>
            </a:fld>
            <a:endParaRPr lang="de-DE"/>
          </a:p>
        </p:txBody>
      </p:sp>
    </p:spTree>
    <p:extLst>
      <p:ext uri="{BB962C8B-B14F-4D97-AF65-F5344CB8AC3E}">
        <p14:creationId xmlns:p14="http://schemas.microsoft.com/office/powerpoint/2010/main" val="62621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Das </a:t>
            </a:r>
            <a:r>
              <a:rPr lang="de-AT" b="1" dirty="0"/>
              <a:t>16S rRNA-Gen</a:t>
            </a:r>
            <a:r>
              <a:rPr lang="de-AT" dirty="0"/>
              <a:t> ist ein hochkonservierter Abschnitt der ribosomalen RNA, der in allen Bakterien und Archaeen vorkommt und für die 16S-Untereinheit des Ribosoms </a:t>
            </a:r>
            <a:r>
              <a:rPr lang="de-AT" dirty="0" err="1"/>
              <a:t>kodiert.Es</a:t>
            </a:r>
            <a:r>
              <a:rPr lang="de-AT" dirty="0"/>
              <a:t> wird häufig in der Mikrobiologie verwendet, um Bakterien und Archaeen zu identifizieren und ihre phylogenetischen Beziehungen zu </a:t>
            </a:r>
            <a:r>
              <a:rPr lang="de-AT" dirty="0" err="1"/>
              <a:t>analysieren.Das</a:t>
            </a:r>
            <a:r>
              <a:rPr lang="de-AT" dirty="0"/>
              <a:t> Gen enthält sowohl konservierte Regionen, die für universelle Primer verwendet werden können, als auch variable Regionen, die zwischen Organismen unterschiedlich sind und zur Unterscheidung von Spezies </a:t>
            </a:r>
            <a:r>
              <a:rPr lang="de-AT" dirty="0" err="1"/>
              <a:t>dienen.Die</a:t>
            </a:r>
            <a:r>
              <a:rPr lang="de-AT" dirty="0"/>
              <a:t> Analyse des 16S rRNA-Gens, z. B. durch Sequenzierung, ist ein Standardverfahren in der mikrobiellen Ökologie und wird zur Charakterisierung mikrobieller Gemeinschaften </a:t>
            </a:r>
            <a:r>
              <a:rPr lang="de-AT" dirty="0" err="1"/>
              <a:t>eingesetzt.Aufgrund</a:t>
            </a:r>
            <a:r>
              <a:rPr lang="de-AT" dirty="0"/>
              <a:t> seiner weit verbreiteten Anwendung wird das 16S rRNA-Gen oft als "Goldstandard" für die Taxonomie und Phylogenie von Prokaryoten betrachtet.</a:t>
            </a:r>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8</a:t>
            </a:fld>
            <a:endParaRPr lang="de-DE"/>
          </a:p>
        </p:txBody>
      </p:sp>
    </p:spTree>
    <p:extLst>
      <p:ext uri="{BB962C8B-B14F-4D97-AF65-F5344CB8AC3E}">
        <p14:creationId xmlns:p14="http://schemas.microsoft.com/office/powerpoint/2010/main" val="973628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Zählen und Gruppieren der Sequenzen nach Ähnlichkeit</a:t>
            </a:r>
          </a:p>
          <a:p>
            <a:r>
              <a:rPr lang="de-DE" dirty="0"/>
              <a:t>Vergleichen</a:t>
            </a:r>
            <a:r>
              <a:rPr lang="de-DE" baseline="0" dirty="0"/>
              <a:t> mit bekannten Daten</a:t>
            </a:r>
          </a:p>
          <a:p>
            <a:r>
              <a:rPr lang="de-DE" baseline="0" dirty="0"/>
              <a:t>Namensgebung</a:t>
            </a:r>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9</a:t>
            </a:fld>
            <a:endParaRPr lang="de-DE"/>
          </a:p>
        </p:txBody>
      </p:sp>
    </p:spTree>
    <p:extLst>
      <p:ext uri="{BB962C8B-B14F-4D97-AF65-F5344CB8AC3E}">
        <p14:creationId xmlns:p14="http://schemas.microsoft.com/office/powerpoint/2010/main" val="1121551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Links </a:t>
            </a:r>
            <a:r>
              <a:rPr lang="de-DE" dirty="0" err="1"/>
              <a:t>Illumina</a:t>
            </a:r>
            <a:r>
              <a:rPr lang="de-DE" dirty="0"/>
              <a:t>, rechts Sanger (</a:t>
            </a:r>
            <a:r>
              <a:rPr lang="de-DE" dirty="0" err="1"/>
              <a:t>Sequence</a:t>
            </a:r>
            <a:r>
              <a:rPr lang="de-DE" dirty="0"/>
              <a:t> </a:t>
            </a:r>
            <a:r>
              <a:rPr lang="de-DE" dirty="0" err="1"/>
              <a:t>by</a:t>
            </a:r>
            <a:r>
              <a:rPr lang="de-DE" dirty="0"/>
              <a:t> Synthesis)</a:t>
            </a:r>
          </a:p>
          <a:p>
            <a:pPr marL="0" marR="0" lvl="0" indent="0" algn="l" defTabSz="914400" rtl="0" eaLnBrk="0" fontAlgn="base" latinLnBrk="0" hangingPunct="0">
              <a:lnSpc>
                <a:spcPct val="100000"/>
              </a:lnSpc>
              <a:spcBef>
                <a:spcPct val="30000"/>
              </a:spcBef>
              <a:spcAft>
                <a:spcPct val="0"/>
              </a:spcAft>
              <a:buClrTx/>
              <a:buSzTx/>
              <a:buFontTx/>
              <a:buNone/>
              <a:tabLst/>
              <a:defRPr/>
            </a:pPr>
            <a:r>
              <a:rPr lang="de-DE" dirty="0"/>
              <a:t>Informationsvideo zur </a:t>
            </a:r>
            <a:r>
              <a:rPr lang="de-DE" dirty="0" err="1"/>
              <a:t>Illumina</a:t>
            </a:r>
            <a:r>
              <a:rPr lang="de-DE" dirty="0"/>
              <a:t> Sequenzierung: </a:t>
            </a:r>
            <a:r>
              <a:rPr lang="de-DE" sz="1200" i="0" dirty="0">
                <a:latin typeface="Calibri" charset="0"/>
                <a:ea typeface="Calibri" charset="0"/>
                <a:cs typeface="Calibri" charset="0"/>
              </a:rPr>
              <a:t>https://www.youtube.com/watch?v=womKfikWlxM</a:t>
            </a:r>
          </a:p>
          <a:p>
            <a:endParaRPr lang="de-DE" dirty="0"/>
          </a:p>
          <a:p>
            <a:r>
              <a:rPr lang="de-AT" b="1" dirty="0"/>
              <a:t>Vergleich: </a:t>
            </a:r>
            <a:r>
              <a:rPr lang="de-AT" b="1" dirty="0" err="1"/>
              <a:t>Illumina</a:t>
            </a:r>
            <a:r>
              <a:rPr lang="de-AT" b="1" dirty="0"/>
              <a:t>-Sequenzierung vs. Sanger-Sequenzierung</a:t>
            </a:r>
          </a:p>
          <a:p>
            <a:r>
              <a:rPr lang="de-AT" dirty="0"/>
              <a:t>Die </a:t>
            </a:r>
            <a:r>
              <a:rPr lang="de-AT" b="1" dirty="0" err="1"/>
              <a:t>Illumina</a:t>
            </a:r>
            <a:r>
              <a:rPr lang="de-AT" b="1" dirty="0"/>
              <a:t>-Sequenzierung</a:t>
            </a:r>
            <a:r>
              <a:rPr lang="de-AT" dirty="0"/>
              <a:t> und die </a:t>
            </a:r>
            <a:r>
              <a:rPr lang="de-AT" b="1" dirty="0"/>
              <a:t>Sanger-Sequenzierung</a:t>
            </a:r>
            <a:r>
              <a:rPr lang="de-AT" dirty="0"/>
              <a:t> sind zwei wichtige DNA-Sequenzierungstechnologien mit unterschiedlichen Ansätzen, Stärken und Schwächen. Hier ein Vergleich der beiden Methoden:</a:t>
            </a:r>
          </a:p>
          <a:p>
            <a:r>
              <a:rPr lang="de-AT" b="1" dirty="0"/>
              <a:t>Merkmal</a:t>
            </a:r>
            <a:r>
              <a:rPr lang="de-AT" dirty="0"/>
              <a:t> </a:t>
            </a:r>
            <a:r>
              <a:rPr lang="de-AT" b="1" dirty="0" err="1"/>
              <a:t>Illumina</a:t>
            </a:r>
            <a:r>
              <a:rPr lang="de-AT" b="1" dirty="0"/>
              <a:t>-Sequenzierung</a:t>
            </a:r>
            <a:r>
              <a:rPr lang="de-AT" dirty="0"/>
              <a:t> </a:t>
            </a:r>
            <a:r>
              <a:rPr lang="de-AT" b="1" dirty="0"/>
              <a:t>Sanger-Sequenzierung</a:t>
            </a:r>
            <a:r>
              <a:rPr lang="de-AT" dirty="0"/>
              <a:t> </a:t>
            </a:r>
          </a:p>
          <a:p>
            <a:endParaRPr lang="de-AT" b="1" dirty="0"/>
          </a:p>
          <a:p>
            <a:r>
              <a:rPr lang="de-AT" b="1" dirty="0"/>
              <a:t>Prinzip</a:t>
            </a:r>
            <a:r>
              <a:rPr lang="de-AT" dirty="0"/>
              <a:t> Hochdurchsatzsequenzierung durch parallele Synthese und Fluoreszenzdetektion. Sequenzierung einzelner DNA-Stränge mittels Kettenabbruchmethode (</a:t>
            </a:r>
            <a:r>
              <a:rPr lang="de-AT" dirty="0" err="1"/>
              <a:t>dideoxy</a:t>
            </a:r>
            <a:r>
              <a:rPr lang="de-AT" dirty="0"/>
              <a:t>). </a:t>
            </a:r>
            <a:r>
              <a:rPr lang="de-AT" b="1" dirty="0"/>
              <a:t>Leselänge</a:t>
            </a:r>
            <a:r>
              <a:rPr lang="de-AT" dirty="0"/>
              <a:t> Kurz (50–300 Basen pro Lesung, je nach Plattform). Lang (bis zu 1000 Basen pro Lesung). </a:t>
            </a:r>
            <a:r>
              <a:rPr lang="de-AT" b="1" dirty="0"/>
              <a:t>Datenmenge</a:t>
            </a:r>
            <a:r>
              <a:rPr lang="de-AT" dirty="0"/>
              <a:t> Sehr hoch: Milliarden Basen in einem Lauf (ideal für genomweite Analysen). Gering: Einzelne Sequenzen pro Lauf (für gezielte Analysen geeignet). </a:t>
            </a:r>
            <a:r>
              <a:rPr lang="de-AT" b="1" dirty="0"/>
              <a:t>Genauigkeit</a:t>
            </a:r>
            <a:r>
              <a:rPr lang="de-AT" dirty="0"/>
              <a:t> Sehr hoch bei kurzen Fragmenten, aber leichte Fehlerrate bei langen Wiederholungen. Sehr hoch für Einzelstränge, aber weniger effizient bei komplexen Regionen. </a:t>
            </a:r>
            <a:r>
              <a:rPr lang="de-AT" b="1" dirty="0"/>
              <a:t>Kosten</a:t>
            </a:r>
            <a:r>
              <a:rPr lang="de-AT" dirty="0"/>
              <a:t> Niedrig pro Base (effizient für große Projekte). Hoch pro Base (ungeeignet für große Genomprojekte). </a:t>
            </a:r>
            <a:r>
              <a:rPr lang="de-AT" b="1" dirty="0"/>
              <a:t>Zeitaufwand</a:t>
            </a:r>
            <a:r>
              <a:rPr lang="de-AT" dirty="0"/>
              <a:t> Stunden bis Tage für ein gesamtes Genom (abhängig vom Projektumfang). Wenige Stunden für kurze Sequenzen. </a:t>
            </a:r>
            <a:r>
              <a:rPr lang="de-AT" b="1" dirty="0"/>
              <a:t>Anwendung</a:t>
            </a:r>
            <a:r>
              <a:rPr lang="de-AT" dirty="0"/>
              <a:t> - Genomik, </a:t>
            </a:r>
            <a:r>
              <a:rPr lang="de-AT" dirty="0" err="1"/>
              <a:t>Metagenomik</a:t>
            </a:r>
            <a:r>
              <a:rPr lang="de-AT" dirty="0"/>
              <a:t>, </a:t>
            </a:r>
            <a:r>
              <a:rPr lang="de-AT" dirty="0" err="1"/>
              <a:t>Transkriptomik</a:t>
            </a:r>
            <a:r>
              <a:rPr lang="de-AT" dirty="0"/>
              <a:t>. - Zielgerichtete Sequenzierung einzelner Gene oder kurzer Regionen. </a:t>
            </a:r>
            <a:r>
              <a:rPr lang="de-AT" b="1" dirty="0"/>
              <a:t>Benötigtes Material</a:t>
            </a:r>
            <a:r>
              <a:rPr lang="de-AT" dirty="0"/>
              <a:t> Große Mengen DNA und umfangreiche Probenvorbereitung. Geringe Mengen DNA, einfache Probenvorbereitung. </a:t>
            </a:r>
            <a:r>
              <a:rPr lang="de-AT" b="1" dirty="0"/>
              <a:t>Instrumentengröße</a:t>
            </a:r>
            <a:r>
              <a:rPr lang="de-AT" dirty="0"/>
              <a:t> Komplexe, teure Geräte (z. B. </a:t>
            </a:r>
            <a:r>
              <a:rPr lang="de-AT" dirty="0" err="1"/>
              <a:t>NovaSeq</a:t>
            </a:r>
            <a:r>
              <a:rPr lang="de-AT" dirty="0"/>
              <a:t>, </a:t>
            </a:r>
            <a:r>
              <a:rPr lang="de-AT" dirty="0" err="1"/>
              <a:t>MiSeq</a:t>
            </a:r>
            <a:r>
              <a:rPr lang="de-AT" dirty="0"/>
              <a:t>). Kompakte und erschwinglichere Geräte. </a:t>
            </a:r>
          </a:p>
          <a:p>
            <a:endParaRPr lang="de-AT" b="1" dirty="0"/>
          </a:p>
          <a:p>
            <a:r>
              <a:rPr lang="de-AT" b="1" dirty="0"/>
              <a:t>Zusammenfassung</a:t>
            </a:r>
          </a:p>
          <a:p>
            <a:pPr>
              <a:buFont typeface="Arial" panose="020B0604020202020204" pitchFamily="34" charset="0"/>
              <a:buChar char="•"/>
            </a:pPr>
            <a:r>
              <a:rPr lang="de-AT" b="1" dirty="0" err="1"/>
              <a:t>Illumina</a:t>
            </a:r>
            <a:r>
              <a:rPr lang="de-AT" b="1" dirty="0"/>
              <a:t>-Sequenzierung</a:t>
            </a:r>
            <a:r>
              <a:rPr lang="de-AT" dirty="0"/>
              <a:t>: Geeignet für groß angelegte Projekte wie die Analyse ganzer Genome, </a:t>
            </a:r>
            <a:r>
              <a:rPr lang="de-AT" dirty="0" err="1"/>
              <a:t>Transkriptome</a:t>
            </a:r>
            <a:r>
              <a:rPr lang="de-AT" dirty="0"/>
              <a:t> oder mikrobieller Gemeinschaften aufgrund der hohen Datenmenge, der Effizienz und der Kosteneffektivität pro Base.</a:t>
            </a:r>
          </a:p>
          <a:p>
            <a:pPr>
              <a:buFont typeface="Arial" panose="020B0604020202020204" pitchFamily="34" charset="0"/>
              <a:buChar char="•"/>
            </a:pPr>
            <a:r>
              <a:rPr lang="de-AT" b="1" dirty="0"/>
              <a:t>Sanger-Sequenzierung</a:t>
            </a:r>
            <a:r>
              <a:rPr lang="de-AT" dirty="0"/>
              <a:t>: Besser für gezielte Analysen einzelner Gene oder kleiner Regionen, da sie einfach, genau und für kleine Probenmengen geeignet ist.</a:t>
            </a:r>
          </a:p>
          <a:p>
            <a:r>
              <a:rPr lang="de-AT" b="1" dirty="0"/>
              <a:t>Wahl der Methode:</a:t>
            </a:r>
            <a:br>
              <a:rPr lang="de-AT" dirty="0"/>
            </a:br>
            <a:r>
              <a:rPr lang="de-AT" dirty="0"/>
              <a:t>Die Entscheidung zwischen beiden Methoden hängt von der Zielsetzung, der Projektgröße, der benötigten Datenmenge und dem verfügbaren Budget ab.</a:t>
            </a:r>
          </a:p>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10</a:t>
            </a:fld>
            <a:endParaRPr lang="de-DE"/>
          </a:p>
        </p:txBody>
      </p:sp>
    </p:spTree>
    <p:extLst>
      <p:ext uri="{BB962C8B-B14F-4D97-AF65-F5344CB8AC3E}">
        <p14:creationId xmlns:p14="http://schemas.microsoft.com/office/powerpoint/2010/main" val="822197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48A4E272-20E2-4CDC-8465-6BF2C10A38FB}" type="slidenum">
              <a:rPr lang="de-DE"/>
              <a:pPr>
                <a:defRPr/>
              </a:pPr>
              <a:t>‹Nr.›</a:t>
            </a:fld>
            <a:endParaRPr lang="de-DE"/>
          </a:p>
        </p:txBody>
      </p:sp>
    </p:spTree>
    <p:extLst>
      <p:ext uri="{BB962C8B-B14F-4D97-AF65-F5344CB8AC3E}">
        <p14:creationId xmlns:p14="http://schemas.microsoft.com/office/powerpoint/2010/main" val="1301921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u="sng">
                <a:latin typeface="Calibri" panose="020F0502020204030204" pitchFamily="34" charset="0"/>
                <a:cs typeface="Calibri" panose="020F0502020204030204" pitchFamily="34" charset="0"/>
              </a:defRPr>
            </a:lvl1pPr>
          </a:lstStyle>
          <a:p>
            <a:r>
              <a:rPr lang="de-DE" dirty="0"/>
              <a:t>Titelmasterformat durch Klicken bearbeiten</a:t>
            </a:r>
          </a:p>
        </p:txBody>
      </p:sp>
      <p:sp>
        <p:nvSpPr>
          <p:cNvPr id="3" name="Inhaltsplatzhalt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xfrm>
            <a:off x="9347200" y="6129277"/>
            <a:ext cx="2844800" cy="476250"/>
          </a:xfrm>
          <a:ln/>
        </p:spPr>
        <p:txBody>
          <a:bodyPr/>
          <a:lstStyle>
            <a:lvl1pPr>
              <a:defRPr/>
            </a:lvl1pPr>
          </a:lstStyle>
          <a:p>
            <a:pPr>
              <a:defRPr/>
            </a:pPr>
            <a:fld id="{657AB9D7-BDE1-4807-B38B-C309BAA32264}" type="slidenum">
              <a:rPr lang="de-DE"/>
              <a:pPr>
                <a:defRPr/>
              </a:pPr>
              <a:t>‹Nr.›</a:t>
            </a:fld>
            <a:endParaRPr lang="de-DE"/>
          </a:p>
        </p:txBody>
      </p:sp>
    </p:spTree>
    <p:extLst>
      <p:ext uri="{BB962C8B-B14F-4D97-AF65-F5344CB8AC3E}">
        <p14:creationId xmlns:p14="http://schemas.microsoft.com/office/powerpoint/2010/main" val="1373291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A2C1966-53A8-47BB-A925-12FEC9C0E9D3}" type="slidenum">
              <a:rPr lang="de-DE"/>
              <a:pPr>
                <a:defRPr/>
              </a:pPr>
              <a:t>‹Nr.›</a:t>
            </a:fld>
            <a:endParaRPr lang="de-DE"/>
          </a:p>
        </p:txBody>
      </p:sp>
    </p:spTree>
    <p:extLst>
      <p:ext uri="{BB962C8B-B14F-4D97-AF65-F5344CB8AC3E}">
        <p14:creationId xmlns:p14="http://schemas.microsoft.com/office/powerpoint/2010/main" val="1478345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ECE645D5-EDD4-4AE7-9680-AED163DFF591}" type="slidenum">
              <a:rPr lang="de-DE"/>
              <a:pPr>
                <a:defRPr/>
              </a:pPr>
              <a:t>‹Nr.›</a:t>
            </a:fld>
            <a:endParaRPr lang="de-DE"/>
          </a:p>
        </p:txBody>
      </p:sp>
    </p:spTree>
    <p:extLst>
      <p:ext uri="{BB962C8B-B14F-4D97-AF65-F5344CB8AC3E}">
        <p14:creationId xmlns:p14="http://schemas.microsoft.com/office/powerpoint/2010/main" val="3043155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6073FD89-AB2A-4BAE-8086-080B01CCD0B8}" type="slidenum">
              <a:rPr lang="de-DE"/>
              <a:pPr>
                <a:defRPr/>
              </a:pPr>
              <a:t>‹Nr.›</a:t>
            </a:fld>
            <a:endParaRPr lang="de-DE"/>
          </a:p>
        </p:txBody>
      </p:sp>
    </p:spTree>
    <p:extLst>
      <p:ext uri="{BB962C8B-B14F-4D97-AF65-F5344CB8AC3E}">
        <p14:creationId xmlns:p14="http://schemas.microsoft.com/office/powerpoint/2010/main" val="2928814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0784A020-34EC-43DD-B1F8-0EA86612889B}" type="slidenum">
              <a:rPr lang="de-DE"/>
              <a:pPr>
                <a:defRPr/>
              </a:pPr>
              <a:t>‹Nr.›</a:t>
            </a:fld>
            <a:endParaRPr lang="de-DE"/>
          </a:p>
        </p:txBody>
      </p:sp>
    </p:spTree>
    <p:extLst>
      <p:ext uri="{BB962C8B-B14F-4D97-AF65-F5344CB8AC3E}">
        <p14:creationId xmlns:p14="http://schemas.microsoft.com/office/powerpoint/2010/main" val="422931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975C1232-AC06-419F-8E6D-896320492923}" type="slidenum">
              <a:rPr lang="de-DE"/>
              <a:pPr>
                <a:defRPr/>
              </a:pPr>
              <a:t>‹Nr.›</a:t>
            </a:fld>
            <a:endParaRPr lang="de-DE"/>
          </a:p>
        </p:txBody>
      </p:sp>
    </p:spTree>
    <p:extLst>
      <p:ext uri="{BB962C8B-B14F-4D97-AF65-F5344CB8AC3E}">
        <p14:creationId xmlns:p14="http://schemas.microsoft.com/office/powerpoint/2010/main" val="2689085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1DEC74DD-6D47-4065-ABBF-EAF6C557E4CD}" type="slidenum">
              <a:rPr lang="de-DE"/>
              <a:pPr>
                <a:defRPr/>
              </a:pPr>
              <a:t>‹Nr.›</a:t>
            </a:fld>
            <a:endParaRPr lang="de-DE"/>
          </a:p>
        </p:txBody>
      </p:sp>
    </p:spTree>
    <p:extLst>
      <p:ext uri="{BB962C8B-B14F-4D97-AF65-F5344CB8AC3E}">
        <p14:creationId xmlns:p14="http://schemas.microsoft.com/office/powerpoint/2010/main" val="2353543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421E53E6-381F-4820-995E-1408F9EECD6B}" type="slidenum">
              <a:rPr lang="de-DE"/>
              <a:pPr>
                <a:defRPr/>
              </a:pPr>
              <a:t>‹Nr.›</a:t>
            </a:fld>
            <a:endParaRPr lang="de-DE"/>
          </a:p>
        </p:txBody>
      </p:sp>
    </p:spTree>
    <p:extLst>
      <p:ext uri="{BB962C8B-B14F-4D97-AF65-F5344CB8AC3E}">
        <p14:creationId xmlns:p14="http://schemas.microsoft.com/office/powerpoint/2010/main" val="3984930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335DE07-746F-4F97-B828-EDB6AF920478}" type="slidenum">
              <a:rPr lang="de-DE"/>
              <a:pPr>
                <a:defRPr/>
              </a:pPr>
              <a:t>‹Nr.›</a:t>
            </a:fld>
            <a:endParaRPr lang="de-DE"/>
          </a:p>
        </p:txBody>
      </p:sp>
    </p:spTree>
    <p:extLst>
      <p:ext uri="{BB962C8B-B14F-4D97-AF65-F5344CB8AC3E}">
        <p14:creationId xmlns:p14="http://schemas.microsoft.com/office/powerpoint/2010/main" val="640743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891C084B-38C6-4B8D-9F03-280E4D0CAB40}" type="slidenum">
              <a:rPr lang="de-DE"/>
              <a:pPr>
                <a:defRPr/>
              </a:pPr>
              <a:t>‹Nr.›</a:t>
            </a:fld>
            <a:endParaRPr lang="de-DE"/>
          </a:p>
        </p:txBody>
      </p:sp>
    </p:spTree>
    <p:extLst>
      <p:ext uri="{BB962C8B-B14F-4D97-AF65-F5344CB8AC3E}">
        <p14:creationId xmlns:p14="http://schemas.microsoft.com/office/powerpoint/2010/main" val="3055100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p>
            <a:r>
              <a:rPr lang="de-DE"/>
              <a:t>Titelmasterformat durch Klicken bearbeiten</a:t>
            </a:r>
          </a:p>
        </p:txBody>
      </p:sp>
      <p:sp>
        <p:nvSpPr>
          <p:cNvPr id="3" name="Inhaltsplatzhalter 2"/>
          <p:cNvSpPr>
            <a:spLocks noGrp="1"/>
          </p:cNvSpPr>
          <p:nvPr>
            <p:ph sz="quarter" idx="1"/>
          </p:nvPr>
        </p:nvSpPr>
        <p:spPr>
          <a:xfrm>
            <a:off x="609600" y="1600200"/>
            <a:ext cx="5384800" cy="2185988"/>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609600" y="3938589"/>
            <a:ext cx="5384800" cy="218757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half" idx="3"/>
          </p:nvPr>
        </p:nvSpPr>
        <p:spPr>
          <a:xfrm>
            <a:off x="6197600" y="1600201"/>
            <a:ext cx="5384800" cy="452596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pPr>
              <a:defRPr/>
            </a:pPr>
            <a:fld id="{0F4DD08A-77AF-471B-AB26-7109D702FD27}" type="slidenum">
              <a:rPr lang="de-DE"/>
              <a:pPr>
                <a:defRPr/>
              </a:pPr>
              <a:t>‹Nr.›</a:t>
            </a:fld>
            <a:endParaRPr lang="de-DE"/>
          </a:p>
        </p:txBody>
      </p:sp>
    </p:spTree>
    <p:extLst>
      <p:ext uri="{BB962C8B-B14F-4D97-AF65-F5344CB8AC3E}">
        <p14:creationId xmlns:p14="http://schemas.microsoft.com/office/powerpoint/2010/main" val="3735492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09600" y="274639"/>
            <a:ext cx="10972800" cy="585152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6375FA8D-D62E-4ED6-B2BB-341D872BBE8D}" type="slidenum">
              <a:rPr lang="de-DE"/>
              <a:pPr>
                <a:defRPr/>
              </a:pPr>
              <a:t>‹Nr.›</a:t>
            </a:fld>
            <a:endParaRPr lang="de-DE"/>
          </a:p>
        </p:txBody>
      </p:sp>
    </p:spTree>
    <p:extLst>
      <p:ext uri="{BB962C8B-B14F-4D97-AF65-F5344CB8AC3E}">
        <p14:creationId xmlns:p14="http://schemas.microsoft.com/office/powerpoint/2010/main" val="4254171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27570862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48A4E272-20E2-4CDC-8465-6BF2C10A38FB}" type="slidenum">
              <a:rPr lang="de-DE"/>
              <a:pPr>
                <a:defRPr/>
              </a:pPr>
              <a:t>‹Nr.›</a:t>
            </a:fld>
            <a:endParaRPr lang="de-DE"/>
          </a:p>
        </p:txBody>
      </p:sp>
    </p:spTree>
    <p:extLst>
      <p:ext uri="{BB962C8B-B14F-4D97-AF65-F5344CB8AC3E}">
        <p14:creationId xmlns:p14="http://schemas.microsoft.com/office/powerpoint/2010/main" val="2173881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u="sng">
                <a:latin typeface="Calibri" panose="020F0502020204030204" pitchFamily="34" charset="0"/>
                <a:cs typeface="Calibri" panose="020F0502020204030204" pitchFamily="34" charset="0"/>
              </a:defRPr>
            </a:lvl1pPr>
          </a:lstStyle>
          <a:p>
            <a:r>
              <a:rPr lang="de-DE" dirty="0"/>
              <a:t>Titelmasterformat durch Klicken bearbeiten</a:t>
            </a:r>
          </a:p>
        </p:txBody>
      </p:sp>
      <p:sp>
        <p:nvSpPr>
          <p:cNvPr id="3" name="Inhaltsplatzhalt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xfrm>
            <a:off x="9347200" y="6129277"/>
            <a:ext cx="2844800" cy="476250"/>
          </a:xfrm>
          <a:ln/>
        </p:spPr>
        <p:txBody>
          <a:bodyPr/>
          <a:lstStyle>
            <a:lvl1pPr>
              <a:defRPr/>
            </a:lvl1pPr>
          </a:lstStyle>
          <a:p>
            <a:pPr>
              <a:defRPr/>
            </a:pPr>
            <a:fld id="{657AB9D7-BDE1-4807-B38B-C309BAA32264}" type="slidenum">
              <a:rPr lang="de-DE"/>
              <a:pPr>
                <a:defRPr/>
              </a:pPr>
              <a:t>‹Nr.›</a:t>
            </a:fld>
            <a:endParaRPr lang="de-DE"/>
          </a:p>
        </p:txBody>
      </p:sp>
    </p:spTree>
    <p:extLst>
      <p:ext uri="{BB962C8B-B14F-4D97-AF65-F5344CB8AC3E}">
        <p14:creationId xmlns:p14="http://schemas.microsoft.com/office/powerpoint/2010/main" val="1279565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A2C1966-53A8-47BB-A925-12FEC9C0E9D3}" type="slidenum">
              <a:rPr lang="de-DE"/>
              <a:pPr>
                <a:defRPr/>
              </a:pPr>
              <a:t>‹Nr.›</a:t>
            </a:fld>
            <a:endParaRPr lang="de-DE"/>
          </a:p>
        </p:txBody>
      </p:sp>
    </p:spTree>
    <p:extLst>
      <p:ext uri="{BB962C8B-B14F-4D97-AF65-F5344CB8AC3E}">
        <p14:creationId xmlns:p14="http://schemas.microsoft.com/office/powerpoint/2010/main" val="4287635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ECE645D5-EDD4-4AE7-9680-AED163DFF591}" type="slidenum">
              <a:rPr lang="de-DE"/>
              <a:pPr>
                <a:defRPr/>
              </a:pPr>
              <a:t>‹Nr.›</a:t>
            </a:fld>
            <a:endParaRPr lang="de-DE"/>
          </a:p>
        </p:txBody>
      </p:sp>
    </p:spTree>
    <p:extLst>
      <p:ext uri="{BB962C8B-B14F-4D97-AF65-F5344CB8AC3E}">
        <p14:creationId xmlns:p14="http://schemas.microsoft.com/office/powerpoint/2010/main" val="535101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6073FD89-AB2A-4BAE-8086-080B01CCD0B8}" type="slidenum">
              <a:rPr lang="de-DE"/>
              <a:pPr>
                <a:defRPr/>
              </a:pPr>
              <a:t>‹Nr.›</a:t>
            </a:fld>
            <a:endParaRPr lang="de-DE"/>
          </a:p>
        </p:txBody>
      </p:sp>
    </p:spTree>
    <p:extLst>
      <p:ext uri="{BB962C8B-B14F-4D97-AF65-F5344CB8AC3E}">
        <p14:creationId xmlns:p14="http://schemas.microsoft.com/office/powerpoint/2010/main" val="24804085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0784A020-34EC-43DD-B1F8-0EA86612889B}" type="slidenum">
              <a:rPr lang="de-DE"/>
              <a:pPr>
                <a:defRPr/>
              </a:pPr>
              <a:t>‹Nr.›</a:t>
            </a:fld>
            <a:endParaRPr lang="de-DE"/>
          </a:p>
        </p:txBody>
      </p:sp>
    </p:spTree>
    <p:extLst>
      <p:ext uri="{BB962C8B-B14F-4D97-AF65-F5344CB8AC3E}">
        <p14:creationId xmlns:p14="http://schemas.microsoft.com/office/powerpoint/2010/main" val="3076101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975C1232-AC06-419F-8E6D-896320492923}" type="slidenum">
              <a:rPr lang="de-DE"/>
              <a:pPr>
                <a:defRPr/>
              </a:pPr>
              <a:t>‹Nr.›</a:t>
            </a:fld>
            <a:endParaRPr lang="de-DE"/>
          </a:p>
        </p:txBody>
      </p:sp>
    </p:spTree>
    <p:extLst>
      <p:ext uri="{BB962C8B-B14F-4D97-AF65-F5344CB8AC3E}">
        <p14:creationId xmlns:p14="http://schemas.microsoft.com/office/powerpoint/2010/main" val="21115980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1DEC74DD-6D47-4065-ABBF-EAF6C557E4CD}" type="slidenum">
              <a:rPr lang="de-DE"/>
              <a:pPr>
                <a:defRPr/>
              </a:pPr>
              <a:t>‹Nr.›</a:t>
            </a:fld>
            <a:endParaRPr lang="de-DE"/>
          </a:p>
        </p:txBody>
      </p:sp>
    </p:spTree>
    <p:extLst>
      <p:ext uri="{BB962C8B-B14F-4D97-AF65-F5344CB8AC3E}">
        <p14:creationId xmlns:p14="http://schemas.microsoft.com/office/powerpoint/2010/main" val="17183744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421E53E6-381F-4820-995E-1408F9EECD6B}" type="slidenum">
              <a:rPr lang="de-DE"/>
              <a:pPr>
                <a:defRPr/>
              </a:pPr>
              <a:t>‹Nr.›</a:t>
            </a:fld>
            <a:endParaRPr lang="de-DE"/>
          </a:p>
        </p:txBody>
      </p:sp>
    </p:spTree>
    <p:extLst>
      <p:ext uri="{BB962C8B-B14F-4D97-AF65-F5344CB8AC3E}">
        <p14:creationId xmlns:p14="http://schemas.microsoft.com/office/powerpoint/2010/main" val="12801883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335DE07-746F-4F97-B828-EDB6AF920478}" type="slidenum">
              <a:rPr lang="de-DE"/>
              <a:pPr>
                <a:defRPr/>
              </a:pPr>
              <a:t>‹Nr.›</a:t>
            </a:fld>
            <a:endParaRPr lang="de-DE"/>
          </a:p>
        </p:txBody>
      </p:sp>
    </p:spTree>
    <p:extLst>
      <p:ext uri="{BB962C8B-B14F-4D97-AF65-F5344CB8AC3E}">
        <p14:creationId xmlns:p14="http://schemas.microsoft.com/office/powerpoint/2010/main" val="24603518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891C084B-38C6-4B8D-9F03-280E4D0CAB40}" type="slidenum">
              <a:rPr lang="de-DE"/>
              <a:pPr>
                <a:defRPr/>
              </a:pPr>
              <a:t>‹Nr.›</a:t>
            </a:fld>
            <a:endParaRPr lang="de-DE"/>
          </a:p>
        </p:txBody>
      </p:sp>
    </p:spTree>
    <p:extLst>
      <p:ext uri="{BB962C8B-B14F-4D97-AF65-F5344CB8AC3E}">
        <p14:creationId xmlns:p14="http://schemas.microsoft.com/office/powerpoint/2010/main" val="39437659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p>
            <a:r>
              <a:rPr lang="de-DE"/>
              <a:t>Titelmasterformat durch Klicken bearbeiten</a:t>
            </a:r>
          </a:p>
        </p:txBody>
      </p:sp>
      <p:sp>
        <p:nvSpPr>
          <p:cNvPr id="3" name="Inhaltsplatzhalter 2"/>
          <p:cNvSpPr>
            <a:spLocks noGrp="1"/>
          </p:cNvSpPr>
          <p:nvPr>
            <p:ph sz="quarter" idx="1"/>
          </p:nvPr>
        </p:nvSpPr>
        <p:spPr>
          <a:xfrm>
            <a:off x="609600" y="1600200"/>
            <a:ext cx="5384800" cy="2185988"/>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609600" y="3938589"/>
            <a:ext cx="5384800" cy="218757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half" idx="3"/>
          </p:nvPr>
        </p:nvSpPr>
        <p:spPr>
          <a:xfrm>
            <a:off x="6197600" y="1600201"/>
            <a:ext cx="5384800" cy="452596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pPr>
              <a:defRPr/>
            </a:pPr>
            <a:fld id="{0F4DD08A-77AF-471B-AB26-7109D702FD27}" type="slidenum">
              <a:rPr lang="de-DE"/>
              <a:pPr>
                <a:defRPr/>
              </a:pPr>
              <a:t>‹Nr.›</a:t>
            </a:fld>
            <a:endParaRPr lang="de-DE"/>
          </a:p>
        </p:txBody>
      </p:sp>
    </p:spTree>
    <p:extLst>
      <p:ext uri="{BB962C8B-B14F-4D97-AF65-F5344CB8AC3E}">
        <p14:creationId xmlns:p14="http://schemas.microsoft.com/office/powerpoint/2010/main" val="32234682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09600" y="274639"/>
            <a:ext cx="10972800" cy="585152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6375FA8D-D62E-4ED6-B2BB-341D872BBE8D}" type="slidenum">
              <a:rPr lang="de-DE"/>
              <a:pPr>
                <a:defRPr/>
              </a:pPr>
              <a:t>‹Nr.›</a:t>
            </a:fld>
            <a:endParaRPr lang="de-DE"/>
          </a:p>
        </p:txBody>
      </p:sp>
    </p:spTree>
    <p:extLst>
      <p:ext uri="{BB962C8B-B14F-4D97-AF65-F5344CB8AC3E}">
        <p14:creationId xmlns:p14="http://schemas.microsoft.com/office/powerpoint/2010/main" val="178997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2.jp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dirty="0"/>
              <a:t>Titelmasterformat durch Klicken bearbeiten</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0">
                <a:cs typeface="+mn-cs"/>
              </a:defRPr>
            </a:lvl1pPr>
          </a:lstStyle>
          <a:p>
            <a:pPr>
              <a:defRPr/>
            </a:pPr>
            <a:endParaRPr lang="de-DE"/>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0">
                <a:cs typeface="+mn-cs"/>
              </a:defRPr>
            </a:lvl1pPr>
          </a:lstStyle>
          <a:p>
            <a:pPr>
              <a:defRPr/>
            </a:pPr>
            <a:endParaRPr lang="de-DE"/>
          </a:p>
        </p:txBody>
      </p:sp>
      <p:sp>
        <p:nvSpPr>
          <p:cNvPr id="1030" name="Rectangle 6"/>
          <p:cNvSpPr>
            <a:spLocks noGrp="1" noChangeArrowheads="1"/>
          </p:cNvSpPr>
          <p:nvPr>
            <p:ph type="sldNum" sz="quarter" idx="4"/>
          </p:nvPr>
        </p:nvSpPr>
        <p:spPr bwMode="auto">
          <a:xfrm>
            <a:off x="9333900" y="6061746"/>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latin typeface="+mj-lt"/>
                <a:cs typeface="Calibri" panose="020F0502020204030204" pitchFamily="34" charset="0"/>
              </a:defRPr>
            </a:lvl1pPr>
          </a:lstStyle>
          <a:p>
            <a:pPr>
              <a:defRPr/>
            </a:pPr>
            <a:fld id="{D1A9E401-8ABD-42A5-9B3C-F193EE89EA62}" type="slidenum">
              <a:rPr lang="de-DE" smtClean="0"/>
              <a:pPr>
                <a:defRPr/>
              </a:pPr>
              <a:t>‹Nr.›</a:t>
            </a:fld>
            <a:endParaRPr lang="de-DE" dirty="0"/>
          </a:p>
        </p:txBody>
      </p:sp>
      <p:pic>
        <p:nvPicPr>
          <p:cNvPr id="2" name="Grafik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5877272"/>
            <a:ext cx="690901" cy="980728"/>
          </a:xfrm>
          <a:prstGeom prst="rect">
            <a:avLst/>
          </a:prstGeom>
        </p:spPr>
      </p:pic>
      <p:sp>
        <p:nvSpPr>
          <p:cNvPr id="3" name="Rechteck 2"/>
          <p:cNvSpPr/>
          <p:nvPr userDrawn="1"/>
        </p:nvSpPr>
        <p:spPr bwMode="auto">
          <a:xfrm flipH="1">
            <a:off x="0" y="6808931"/>
            <a:ext cx="12192000" cy="45719"/>
          </a:xfrm>
          <a:prstGeom prst="rect">
            <a:avLst/>
          </a:prstGeom>
          <a:solidFill>
            <a:srgbClr val="29819D"/>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pic>
        <p:nvPicPr>
          <p:cNvPr id="4" name="Grafik 3"/>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26075" y="6343599"/>
            <a:ext cx="1952625" cy="457200"/>
          </a:xfrm>
          <a:prstGeom prst="rect">
            <a:avLst/>
          </a:prstGeom>
        </p:spPr>
      </p:pic>
      <p:sp>
        <p:nvSpPr>
          <p:cNvPr id="10" name="Rechteck 9"/>
          <p:cNvSpPr/>
          <p:nvPr userDrawn="1"/>
        </p:nvSpPr>
        <p:spPr bwMode="auto">
          <a:xfrm flipH="1">
            <a:off x="0" y="4751"/>
            <a:ext cx="12192000" cy="45719"/>
          </a:xfrm>
          <a:prstGeom prst="rect">
            <a:avLst/>
          </a:prstGeom>
          <a:solidFill>
            <a:srgbClr val="29819D"/>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00691261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ctr" rtl="0" eaLnBrk="0" fontAlgn="base" hangingPunct="0">
        <a:spcBef>
          <a:spcPct val="0"/>
        </a:spcBef>
        <a:spcAft>
          <a:spcPct val="0"/>
        </a:spcAft>
        <a:defRPr sz="4400" u="sng">
          <a:solidFill>
            <a:schemeClr val="tx2"/>
          </a:solidFill>
          <a:latin typeface="+mj-lt"/>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baseline="0">
          <a:solidFill>
            <a:schemeClr val="tx1"/>
          </a:solidFill>
          <a:latin typeface="Arial" panose="020B060402020202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aseline="0">
          <a:solidFill>
            <a:schemeClr val="tx1"/>
          </a:solidFill>
          <a:latin typeface="Arial" panose="020B060402020202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baseline="0">
          <a:solidFill>
            <a:schemeClr val="tx1"/>
          </a:solidFill>
          <a:latin typeface="Arial" panose="020B060402020202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baseline="0">
          <a:solidFill>
            <a:schemeClr val="tx1"/>
          </a:solidFill>
          <a:latin typeface="Arial" panose="020B060402020202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baseline="0">
          <a:solidFill>
            <a:schemeClr val="tx1"/>
          </a:solidFill>
          <a:latin typeface="Arial" panose="020B060402020202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dirty="0"/>
              <a:t>Titelmasterformat durch Klicken bearbeiten</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0">
                <a:cs typeface="+mn-cs"/>
              </a:defRPr>
            </a:lvl1pPr>
          </a:lstStyle>
          <a:p>
            <a:pPr>
              <a:defRPr/>
            </a:pPr>
            <a:endParaRPr lang="de-DE"/>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0">
                <a:cs typeface="+mn-cs"/>
              </a:defRPr>
            </a:lvl1pPr>
          </a:lstStyle>
          <a:p>
            <a:pPr>
              <a:defRPr/>
            </a:pPr>
            <a:endParaRPr lang="de-DE"/>
          </a:p>
        </p:txBody>
      </p:sp>
      <p:sp>
        <p:nvSpPr>
          <p:cNvPr id="1030" name="Rectangle 6"/>
          <p:cNvSpPr>
            <a:spLocks noGrp="1" noChangeArrowheads="1"/>
          </p:cNvSpPr>
          <p:nvPr>
            <p:ph type="sldNum" sz="quarter" idx="4"/>
          </p:nvPr>
        </p:nvSpPr>
        <p:spPr bwMode="auto">
          <a:xfrm>
            <a:off x="9333900" y="6061746"/>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latin typeface="+mj-lt"/>
                <a:cs typeface="Calibri" panose="020F0502020204030204" pitchFamily="34" charset="0"/>
              </a:defRPr>
            </a:lvl1pPr>
          </a:lstStyle>
          <a:p>
            <a:pPr>
              <a:defRPr/>
            </a:pPr>
            <a:fld id="{D1A9E401-8ABD-42A5-9B3C-F193EE89EA62}" type="slidenum">
              <a:rPr lang="de-DE" smtClean="0"/>
              <a:pPr>
                <a:defRPr/>
              </a:pPr>
              <a:t>‹Nr.›</a:t>
            </a:fld>
            <a:endParaRPr lang="de-DE" dirty="0"/>
          </a:p>
        </p:txBody>
      </p:sp>
      <p:pic>
        <p:nvPicPr>
          <p:cNvPr id="2" name="Grafik 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5877272"/>
            <a:ext cx="690901" cy="980728"/>
          </a:xfrm>
          <a:prstGeom prst="rect">
            <a:avLst/>
          </a:prstGeom>
        </p:spPr>
      </p:pic>
      <p:sp>
        <p:nvSpPr>
          <p:cNvPr id="3" name="Rechteck 2"/>
          <p:cNvSpPr/>
          <p:nvPr userDrawn="1"/>
        </p:nvSpPr>
        <p:spPr bwMode="auto">
          <a:xfrm flipH="1">
            <a:off x="0" y="6808931"/>
            <a:ext cx="12192000" cy="45719"/>
          </a:xfrm>
          <a:prstGeom prst="rect">
            <a:avLst/>
          </a:prstGeom>
          <a:solidFill>
            <a:srgbClr val="29819D"/>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pic>
        <p:nvPicPr>
          <p:cNvPr id="4" name="Grafik 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226075" y="6343599"/>
            <a:ext cx="1952625" cy="457200"/>
          </a:xfrm>
          <a:prstGeom prst="rect">
            <a:avLst/>
          </a:prstGeom>
        </p:spPr>
      </p:pic>
      <p:sp>
        <p:nvSpPr>
          <p:cNvPr id="10" name="Rechteck 9"/>
          <p:cNvSpPr/>
          <p:nvPr userDrawn="1"/>
        </p:nvSpPr>
        <p:spPr bwMode="auto">
          <a:xfrm flipH="1">
            <a:off x="0" y="4751"/>
            <a:ext cx="12192000" cy="45719"/>
          </a:xfrm>
          <a:prstGeom prst="rect">
            <a:avLst/>
          </a:prstGeom>
          <a:solidFill>
            <a:srgbClr val="29819D"/>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74530645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ctr" rtl="0" eaLnBrk="0" fontAlgn="base" hangingPunct="0">
        <a:spcBef>
          <a:spcPct val="0"/>
        </a:spcBef>
        <a:spcAft>
          <a:spcPct val="0"/>
        </a:spcAft>
        <a:defRPr sz="4400" u="sng">
          <a:solidFill>
            <a:schemeClr val="tx2"/>
          </a:solidFill>
          <a:latin typeface="+mj-lt"/>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baseline="0">
          <a:solidFill>
            <a:schemeClr val="tx1"/>
          </a:solidFill>
          <a:latin typeface="Arial" panose="020B060402020202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aseline="0">
          <a:solidFill>
            <a:schemeClr val="tx1"/>
          </a:solidFill>
          <a:latin typeface="Arial" panose="020B060402020202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baseline="0">
          <a:solidFill>
            <a:schemeClr val="tx1"/>
          </a:solidFill>
          <a:latin typeface="Arial" panose="020B060402020202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baseline="0">
          <a:solidFill>
            <a:schemeClr val="tx1"/>
          </a:solidFill>
          <a:latin typeface="Arial" panose="020B060402020202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baseline="0">
          <a:solidFill>
            <a:schemeClr val="tx1"/>
          </a:solidFill>
          <a:latin typeface="Arial" panose="020B060402020202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8.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slideLayout" Target="../slideLayouts/slideLayout14.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18.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22.png"/><Relationship Id="rId10" Type="http://schemas.openxmlformats.org/officeDocument/2006/relationships/image" Target="../media/image37.png"/><Relationship Id="rId4" Type="http://schemas.openxmlformats.org/officeDocument/2006/relationships/image" Target="../media/image21.pn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p:cNvPicPr/>
          <p:nvPr/>
        </p:nvPicPr>
        <p:blipFill>
          <a:blip r:embed="rId3" cstate="print">
            <a:extLst>
              <a:ext uri="{28A0092B-C50C-407E-A947-70E740481C1C}">
                <a14:useLocalDpi xmlns:a14="http://schemas.microsoft.com/office/drawing/2010/main" val="0"/>
              </a:ext>
            </a:extLst>
          </a:blip>
          <a:stretch>
            <a:fillRect/>
          </a:stretch>
        </p:blipFill>
        <p:spPr>
          <a:xfrm>
            <a:off x="777835" y="1078825"/>
            <a:ext cx="5501874" cy="1055695"/>
          </a:xfrm>
          <a:prstGeom prst="rect">
            <a:avLst/>
          </a:prstGeom>
        </p:spPr>
      </p:pic>
      <p:pic>
        <p:nvPicPr>
          <p:cNvPr id="26" name="Bild 6" descr="\\I121SRV\daten\Microbial Ecology\Elisa\RUPP\Rupp_Rindenprojekt_Publikation\Rupp Rindenprojekt Publikation\Für Evelyne\Paper\Manuskript\Rindenpaper SSE 25-11-2013\Figure 2 26.11.13 ES iTOL.pn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631094">
            <a:off x="4615921" y="311273"/>
            <a:ext cx="2644140" cy="2590800"/>
          </a:xfrm>
          <a:prstGeom prst="rect">
            <a:avLst/>
          </a:prstGeom>
          <a:noFill/>
          <a:ln w="9525">
            <a:noFill/>
            <a:miter lim="800000"/>
            <a:headEnd/>
            <a:tailEnd/>
          </a:ln>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816080" y="139068"/>
            <a:ext cx="4124505" cy="6885384"/>
          </a:xfrm>
          <a:prstGeom prst="rect">
            <a:avLst/>
          </a:prstGeom>
        </p:spPr>
      </p:pic>
      <p:pic>
        <p:nvPicPr>
          <p:cNvPr id="25" name="Grafik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72464" y="165577"/>
            <a:ext cx="1667258" cy="1667258"/>
          </a:xfrm>
          <a:prstGeom prst="rect">
            <a:avLst/>
          </a:prstGeom>
        </p:spPr>
      </p:pic>
      <p:sp>
        <p:nvSpPr>
          <p:cNvPr id="9" name="Rechteck 8"/>
          <p:cNvSpPr/>
          <p:nvPr/>
        </p:nvSpPr>
        <p:spPr>
          <a:xfrm>
            <a:off x="451895" y="2060848"/>
            <a:ext cx="6096000" cy="923330"/>
          </a:xfrm>
          <a:prstGeom prst="rect">
            <a:avLst/>
          </a:prstGeom>
        </p:spPr>
        <p:txBody>
          <a:bodyPr>
            <a:spAutoFit/>
          </a:bodyPr>
          <a:lstStyle/>
          <a:p>
            <a:pPr algn="ctr">
              <a:lnSpc>
                <a:spcPct val="150000"/>
              </a:lnSpc>
              <a:spcAft>
                <a:spcPts val="800"/>
              </a:spcAft>
            </a:pPr>
            <a:r>
              <a:rPr lang="de-AT" b="1">
                <a:solidFill>
                  <a:srgbClr val="000000"/>
                </a:solidFill>
                <a:ea typeface="Calibri" panose="020F0502020204030204" pitchFamily="34" charset="0"/>
              </a:rPr>
              <a:t>„Mikrobielle Dynamiken entlang der Lebensmittelkette“</a:t>
            </a:r>
            <a:endParaRPr lang="de-DE" sz="1400" dirty="0">
              <a:effectLst/>
              <a:latin typeface="Calibri" panose="020F0502020204030204" pitchFamily="34" charset="0"/>
              <a:ea typeface="Calibri" panose="020F0502020204030204" pitchFamily="34" charset="0"/>
            </a:endParaRPr>
          </a:p>
        </p:txBody>
      </p:sp>
      <p:sp>
        <p:nvSpPr>
          <p:cNvPr id="10" name="Textfeld 9"/>
          <p:cNvSpPr txBox="1"/>
          <p:nvPr/>
        </p:nvSpPr>
        <p:spPr>
          <a:xfrm>
            <a:off x="918802" y="3599164"/>
            <a:ext cx="5897278" cy="1754326"/>
          </a:xfrm>
          <a:prstGeom prst="rect">
            <a:avLst/>
          </a:prstGeom>
          <a:noFill/>
        </p:spPr>
        <p:txBody>
          <a:bodyPr wrap="square" rtlCol="0">
            <a:spAutoFit/>
          </a:bodyPr>
          <a:lstStyle/>
          <a:p>
            <a:r>
              <a:rPr lang="de-DE" sz="5400" dirty="0">
                <a:latin typeface="Calibri" panose="020F0502020204030204" pitchFamily="34" charset="0"/>
                <a:cs typeface="Calibri" panose="020F0502020204030204" pitchFamily="34" charset="0"/>
              </a:rPr>
              <a:t>Moderne Sequenzierungen</a:t>
            </a:r>
          </a:p>
        </p:txBody>
      </p:sp>
    </p:spTree>
    <p:extLst>
      <p:ext uri="{BB962C8B-B14F-4D97-AF65-F5344CB8AC3E}">
        <p14:creationId xmlns:p14="http://schemas.microsoft.com/office/powerpoint/2010/main" val="2961608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3432" y="614670"/>
            <a:ext cx="9390779" cy="6244508"/>
          </a:xfrm>
        </p:spPr>
      </p:pic>
      <p:sp>
        <p:nvSpPr>
          <p:cNvPr id="5" name="Textfeld 4"/>
          <p:cNvSpPr txBox="1"/>
          <p:nvPr/>
        </p:nvSpPr>
        <p:spPr>
          <a:xfrm>
            <a:off x="16272" y="5792400"/>
            <a:ext cx="792088" cy="1008112"/>
          </a:xfrm>
          <a:prstGeom prst="rect">
            <a:avLst/>
          </a:prstGeom>
          <a:solidFill>
            <a:schemeClr val="bg1"/>
          </a:solidFill>
        </p:spPr>
        <p:txBody>
          <a:bodyPr wrap="square" rtlCol="0">
            <a:spAutoFit/>
          </a:bodyPr>
          <a:lstStyle/>
          <a:p>
            <a:endParaRPr lang="de-DE" dirty="0"/>
          </a:p>
        </p:txBody>
      </p:sp>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t="-1" b="7285"/>
          <a:stretch/>
        </p:blipFill>
        <p:spPr>
          <a:xfrm>
            <a:off x="99192" y="5810293"/>
            <a:ext cx="690901" cy="909291"/>
          </a:xfrm>
          <a:prstGeom prst="rect">
            <a:avLst/>
          </a:prstGeom>
        </p:spPr>
      </p:pic>
      <p:sp>
        <p:nvSpPr>
          <p:cNvPr id="2" name="16s amplicon sequencing">
            <a:extLst>
              <a:ext uri="{FF2B5EF4-FFF2-40B4-BE49-F238E27FC236}">
                <a16:creationId xmlns:a16="http://schemas.microsoft.com/office/drawing/2014/main" id="{A4A57494-0F7E-91A7-A223-B8E73D7D0DC6}"/>
              </a:ext>
            </a:extLst>
          </p:cNvPr>
          <p:cNvSpPr txBox="1"/>
          <p:nvPr/>
        </p:nvSpPr>
        <p:spPr>
          <a:xfrm>
            <a:off x="311497" y="202138"/>
            <a:ext cx="6774162" cy="512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6000" b="0">
                <a:latin typeface="Helvetica Light"/>
                <a:ea typeface="Helvetica Light"/>
                <a:cs typeface="Helvetica Light"/>
                <a:sym typeface="Helvetica Light"/>
              </a:defRPr>
            </a:lvl1pPr>
          </a:lstStyle>
          <a:p>
            <a:r>
              <a:rPr lang="de-AT" sz="3000" dirty="0" err="1"/>
              <a:t>MinION</a:t>
            </a:r>
            <a:r>
              <a:rPr lang="de-AT" sz="3000" dirty="0"/>
              <a:t> </a:t>
            </a:r>
            <a:r>
              <a:rPr lang="de-AT" sz="3000" dirty="0" err="1"/>
              <a:t>Sequenzierer</a:t>
            </a:r>
            <a:r>
              <a:rPr lang="de-AT" sz="3000" dirty="0"/>
              <a:t> - Oxford </a:t>
            </a:r>
            <a:r>
              <a:rPr lang="de-AT" sz="3000" dirty="0" err="1"/>
              <a:t>Nanopore</a:t>
            </a:r>
            <a:endParaRPr sz="3000" dirty="0"/>
          </a:p>
        </p:txBody>
      </p:sp>
      <p:sp>
        <p:nvSpPr>
          <p:cNvPr id="8" name="Textfeld 7">
            <a:extLst>
              <a:ext uri="{FF2B5EF4-FFF2-40B4-BE49-F238E27FC236}">
                <a16:creationId xmlns:a16="http://schemas.microsoft.com/office/drawing/2014/main" id="{55BB7583-0C91-E94D-E372-778506516F33}"/>
              </a:ext>
            </a:extLst>
          </p:cNvPr>
          <p:cNvSpPr txBox="1"/>
          <p:nvPr/>
        </p:nvSpPr>
        <p:spPr>
          <a:xfrm>
            <a:off x="779167" y="6281322"/>
            <a:ext cx="6099716" cy="246221"/>
          </a:xfrm>
          <a:prstGeom prst="rect">
            <a:avLst/>
          </a:prstGeom>
          <a:noFill/>
        </p:spPr>
        <p:txBody>
          <a:bodyPr wrap="square">
            <a:spAutoFit/>
          </a:bodyPr>
          <a:lstStyle/>
          <a:p>
            <a:r>
              <a:rPr lang="de-AT" sz="1000" i="0" dirty="0">
                <a:solidFill>
                  <a:schemeClr val="bg1">
                    <a:lumMod val="50000"/>
                  </a:schemeClr>
                </a:solidFill>
              </a:rPr>
              <a:t>https://nanoporetech.com/</a:t>
            </a:r>
          </a:p>
        </p:txBody>
      </p:sp>
    </p:spTree>
    <p:extLst>
      <p:ext uri="{BB962C8B-B14F-4D97-AF65-F5344CB8AC3E}">
        <p14:creationId xmlns:p14="http://schemas.microsoft.com/office/powerpoint/2010/main" val="225536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1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Wie funktioniert das Sequenzieren?</a:t>
            </a:r>
          </a:p>
        </p:txBody>
      </p:sp>
      <p:sp>
        <p:nvSpPr>
          <p:cNvPr id="3" name="Inhaltsplatzhalter 2"/>
          <p:cNvSpPr>
            <a:spLocks noGrp="1"/>
          </p:cNvSpPr>
          <p:nvPr>
            <p:ph idx="1"/>
          </p:nvPr>
        </p:nvSpPr>
        <p:spPr>
          <a:xfrm>
            <a:off x="609600" y="1600201"/>
            <a:ext cx="10972800" cy="1180727"/>
          </a:xfrm>
        </p:spPr>
        <p:txBody>
          <a:bodyPr/>
          <a:lstStyle/>
          <a:p>
            <a:pPr>
              <a:buFont typeface="Wingdings" panose="05000000000000000000" pitchFamily="2" charset="2"/>
              <a:buChar char="Ø"/>
            </a:pPr>
            <a:r>
              <a:rPr lang="de-DE" dirty="0"/>
              <a:t>Pore fürs Sequenzieren entwickelt</a:t>
            </a:r>
          </a:p>
          <a:p>
            <a:pPr>
              <a:buFont typeface="Wingdings" panose="05000000000000000000" pitchFamily="2" charset="2"/>
              <a:buChar char="Ø"/>
            </a:pPr>
            <a:r>
              <a:rPr lang="de-DE" dirty="0"/>
              <a:t>Spannungsinformation identifiziert Basen</a:t>
            </a:r>
          </a:p>
          <a:p>
            <a:endParaRPr lang="de-DE"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416" y="2807485"/>
            <a:ext cx="3672408" cy="3128758"/>
          </a:xfrm>
          <a:prstGeom prst="rect">
            <a:avLst/>
          </a:prstGeom>
        </p:spPr>
      </p:pic>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7808" y="2996950"/>
            <a:ext cx="6768752" cy="3001083"/>
          </a:xfrm>
          <a:prstGeom prst="rect">
            <a:avLst/>
          </a:prstGeom>
        </p:spPr>
      </p:pic>
      <p:sp>
        <p:nvSpPr>
          <p:cNvPr id="11" name="Textfeld 10"/>
          <p:cNvSpPr txBox="1"/>
          <p:nvPr/>
        </p:nvSpPr>
        <p:spPr>
          <a:xfrm>
            <a:off x="4511824" y="6089392"/>
            <a:ext cx="5256584" cy="461665"/>
          </a:xfrm>
          <a:prstGeom prst="rect">
            <a:avLst/>
          </a:prstGeom>
          <a:noFill/>
        </p:spPr>
        <p:txBody>
          <a:bodyPr wrap="square" rtlCol="0">
            <a:spAutoFit/>
          </a:bodyPr>
          <a:lstStyle/>
          <a:p>
            <a:r>
              <a:rPr lang="de-DE" sz="1200" dirty="0">
                <a:solidFill>
                  <a:schemeClr val="bg1">
                    <a:lumMod val="50000"/>
                  </a:schemeClr>
                </a:solidFill>
                <a:latin typeface="Calibri" panose="020F0502020204030204" pitchFamily="34" charset="0"/>
                <a:cs typeface="Calibri" panose="020F0502020204030204" pitchFamily="34" charset="0"/>
              </a:rPr>
              <a:t>https://www.seminarstopics.com/storage/seminar-image/seminar-5733-1523626047.jpg</a:t>
            </a:r>
          </a:p>
        </p:txBody>
      </p:sp>
      <p:sp>
        <p:nvSpPr>
          <p:cNvPr id="12" name="Textfeld 11"/>
          <p:cNvSpPr txBox="1"/>
          <p:nvPr/>
        </p:nvSpPr>
        <p:spPr>
          <a:xfrm>
            <a:off x="1199456" y="5972085"/>
            <a:ext cx="3312368" cy="738664"/>
          </a:xfrm>
          <a:prstGeom prst="rect">
            <a:avLst/>
          </a:prstGeom>
          <a:noFill/>
        </p:spPr>
        <p:txBody>
          <a:bodyPr wrap="square" rtlCol="0">
            <a:spAutoFit/>
          </a:bodyPr>
          <a:lstStyle/>
          <a:p>
            <a:r>
              <a:rPr lang="de-DE" sz="1200" dirty="0" err="1">
                <a:solidFill>
                  <a:schemeClr val="bg1">
                    <a:lumMod val="50000"/>
                  </a:schemeClr>
                </a:solidFill>
                <a:latin typeface="Calibri" panose="020F0502020204030204" pitchFamily="34" charset="0"/>
                <a:cs typeface="Calibri" panose="020F0502020204030204" pitchFamily="34" charset="0"/>
              </a:rPr>
              <a:t>Created</a:t>
            </a:r>
            <a:r>
              <a:rPr lang="de-DE" sz="1200" dirty="0">
                <a:solidFill>
                  <a:schemeClr val="bg1">
                    <a:lumMod val="50000"/>
                  </a:schemeClr>
                </a:solidFill>
                <a:latin typeface="Calibri" panose="020F0502020204030204" pitchFamily="34" charset="0"/>
                <a:cs typeface="Calibri" panose="020F0502020204030204" pitchFamily="34" charset="0"/>
              </a:rPr>
              <a:t> </a:t>
            </a:r>
            <a:r>
              <a:rPr lang="de-DE" sz="1200" dirty="0" err="1">
                <a:solidFill>
                  <a:schemeClr val="bg1">
                    <a:lumMod val="50000"/>
                  </a:schemeClr>
                </a:solidFill>
                <a:latin typeface="Calibri" panose="020F0502020204030204" pitchFamily="34" charset="0"/>
                <a:cs typeface="Calibri" panose="020F0502020204030204" pitchFamily="34" charset="0"/>
              </a:rPr>
              <a:t>with</a:t>
            </a:r>
            <a:r>
              <a:rPr lang="de-DE" sz="1200" dirty="0">
                <a:solidFill>
                  <a:schemeClr val="bg1">
                    <a:lumMod val="50000"/>
                  </a:schemeClr>
                </a:solidFill>
                <a:latin typeface="Calibri" panose="020F0502020204030204" pitchFamily="34" charset="0"/>
                <a:cs typeface="Calibri" panose="020F0502020204030204" pitchFamily="34" charset="0"/>
              </a:rPr>
              <a:t> BioRender.com &amp; https://ezgif.com/maker/ezgif-2-96f90d07-gif</a:t>
            </a:r>
          </a:p>
          <a:p>
            <a:endParaRPr lang="de-DE" dirty="0"/>
          </a:p>
        </p:txBody>
      </p:sp>
    </p:spTree>
    <p:extLst>
      <p:ext uri="{BB962C8B-B14F-4D97-AF65-F5344CB8AC3E}">
        <p14:creationId xmlns:p14="http://schemas.microsoft.com/office/powerpoint/2010/main" val="3400954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latin typeface="Calibri" panose="020F0502020204030204" pitchFamily="34" charset="0"/>
              </a:rPr>
              <a:t>Wie kommen wir zur DNA?</a:t>
            </a:r>
          </a:p>
        </p:txBody>
      </p:sp>
      <p:sp>
        <p:nvSpPr>
          <p:cNvPr id="3" name="Inhaltsplatzhalter 2"/>
          <p:cNvSpPr>
            <a:spLocks noGrp="1"/>
          </p:cNvSpPr>
          <p:nvPr>
            <p:ph idx="1"/>
          </p:nvPr>
        </p:nvSpPr>
        <p:spPr/>
        <p:txBody>
          <a:bodyPr/>
          <a:lstStyle/>
          <a:p>
            <a:pPr>
              <a:buFont typeface="Wingdings" panose="05000000000000000000" pitchFamily="2" charset="2"/>
              <a:buChar char="Ø"/>
            </a:pPr>
            <a:r>
              <a:rPr lang="de-DE" dirty="0">
                <a:latin typeface="Calibri" panose="020F0502020204030204" pitchFamily="34" charset="0"/>
              </a:rPr>
              <a:t>Zelle aufbrechen (</a:t>
            </a:r>
            <a:r>
              <a:rPr lang="de-DE" dirty="0" err="1">
                <a:latin typeface="Calibri" panose="020F0502020204030204" pitchFamily="34" charset="0"/>
              </a:rPr>
              <a:t>Lyse</a:t>
            </a:r>
            <a:r>
              <a:rPr lang="de-DE" dirty="0">
                <a:latin typeface="Calibri" panose="020F0502020204030204" pitchFamily="34" charset="0"/>
              </a:rPr>
              <a:t>)</a:t>
            </a:r>
          </a:p>
          <a:p>
            <a:pPr>
              <a:buFont typeface="Wingdings" panose="05000000000000000000" pitchFamily="2" charset="2"/>
              <a:buChar char="Ø"/>
            </a:pPr>
            <a:r>
              <a:rPr lang="de-DE" dirty="0">
                <a:latin typeface="Calibri" panose="020F0502020204030204" pitchFamily="34" charset="0"/>
              </a:rPr>
              <a:t>DNA reinigen</a:t>
            </a:r>
          </a:p>
          <a:p>
            <a:pPr>
              <a:buFont typeface="Wingdings" panose="05000000000000000000" pitchFamily="2" charset="2"/>
              <a:buChar char="Ø"/>
            </a:pPr>
            <a:r>
              <a:rPr lang="de-DE" dirty="0">
                <a:latin typeface="Calibri" panose="020F0502020204030204" pitchFamily="34" charset="0"/>
              </a:rPr>
              <a:t>DNA gewinnen</a:t>
            </a:r>
          </a:p>
          <a:p>
            <a:endParaRPr lang="de-DE"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674" y="3861048"/>
            <a:ext cx="12069326" cy="2079637"/>
          </a:xfrm>
          <a:prstGeom prst="rect">
            <a:avLst/>
          </a:prstGeom>
        </p:spPr>
      </p:pic>
      <p:sp>
        <p:nvSpPr>
          <p:cNvPr id="7" name="Textfeld 6"/>
          <p:cNvSpPr txBox="1"/>
          <p:nvPr/>
        </p:nvSpPr>
        <p:spPr>
          <a:xfrm>
            <a:off x="9912424" y="5805264"/>
            <a:ext cx="1584176" cy="184666"/>
          </a:xfrm>
          <a:prstGeom prst="rect">
            <a:avLst/>
          </a:prstGeom>
          <a:noFill/>
        </p:spPr>
        <p:txBody>
          <a:bodyPr wrap="square" rtlCol="0">
            <a:spAutoFit/>
          </a:bodyPr>
          <a:lstStyle/>
          <a:p>
            <a:r>
              <a:rPr lang="de-DE" sz="600" dirty="0" err="1"/>
              <a:t>Created</a:t>
            </a:r>
            <a:r>
              <a:rPr lang="de-DE" sz="600" dirty="0"/>
              <a:t> </a:t>
            </a:r>
            <a:r>
              <a:rPr lang="de-DE" sz="600" dirty="0" err="1"/>
              <a:t>with</a:t>
            </a:r>
            <a:r>
              <a:rPr lang="de-DE" sz="600" dirty="0"/>
              <a:t> BioRender.com</a:t>
            </a:r>
          </a:p>
        </p:txBody>
      </p:sp>
    </p:spTree>
    <p:extLst>
      <p:ext uri="{BB962C8B-B14F-4D97-AF65-F5344CB8AC3E}">
        <p14:creationId xmlns:p14="http://schemas.microsoft.com/office/powerpoint/2010/main" val="1611203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Vorbereitung fürs Sequenzieren</a:t>
            </a:r>
          </a:p>
        </p:txBody>
      </p:sp>
      <p:sp>
        <p:nvSpPr>
          <p:cNvPr id="3" name="Inhaltsplatzhalter 2"/>
          <p:cNvSpPr>
            <a:spLocks noGrp="1"/>
          </p:cNvSpPr>
          <p:nvPr>
            <p:ph idx="1"/>
          </p:nvPr>
        </p:nvSpPr>
        <p:spPr>
          <a:xfrm>
            <a:off x="609600" y="1412777"/>
            <a:ext cx="10972800" cy="4713388"/>
          </a:xfrm>
        </p:spPr>
        <p:txBody>
          <a:bodyPr/>
          <a:lstStyle/>
          <a:p>
            <a:pPr>
              <a:buFont typeface="Wingdings" panose="05000000000000000000" pitchFamily="2" charset="2"/>
              <a:buChar char="Ø"/>
            </a:pPr>
            <a:r>
              <a:rPr lang="de-DE" dirty="0"/>
              <a:t>PCR mit 16S </a:t>
            </a:r>
            <a:r>
              <a:rPr lang="de-DE" dirty="0" err="1"/>
              <a:t>rRNA</a:t>
            </a:r>
            <a:r>
              <a:rPr lang="de-DE" dirty="0"/>
              <a:t>-Gen-</a:t>
            </a:r>
            <a:r>
              <a:rPr lang="de-DE" dirty="0" err="1"/>
              <a:t>Primern</a:t>
            </a:r>
            <a:endParaRPr lang="de-DE" dirty="0"/>
          </a:p>
          <a:p>
            <a:pPr>
              <a:buFont typeface="Wingdings" panose="05000000000000000000" pitchFamily="2" charset="2"/>
              <a:buChar char="Ø"/>
            </a:pPr>
            <a:r>
              <a:rPr lang="de-DE" dirty="0"/>
              <a:t>End-</a:t>
            </a:r>
            <a:r>
              <a:rPr lang="de-DE" dirty="0" err="1"/>
              <a:t>prep</a:t>
            </a:r>
            <a:endParaRPr lang="de-DE" dirty="0"/>
          </a:p>
          <a:p>
            <a:pPr>
              <a:buFont typeface="Wingdings" panose="05000000000000000000" pitchFamily="2" charset="2"/>
              <a:buChar char="Ø"/>
            </a:pPr>
            <a:r>
              <a:rPr lang="de-DE" dirty="0"/>
              <a:t>DNA Adapter hinzufügen</a:t>
            </a:r>
          </a:p>
          <a:p>
            <a:endParaRPr lang="de-DE"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798" y="3140968"/>
            <a:ext cx="10546159" cy="2900457"/>
          </a:xfrm>
          <a:prstGeom prst="rect">
            <a:avLst/>
          </a:prstGeom>
        </p:spPr>
      </p:pic>
      <p:sp>
        <p:nvSpPr>
          <p:cNvPr id="6" name="Textfeld 5"/>
          <p:cNvSpPr txBox="1"/>
          <p:nvPr/>
        </p:nvSpPr>
        <p:spPr>
          <a:xfrm>
            <a:off x="9912424" y="5805264"/>
            <a:ext cx="1584176" cy="184666"/>
          </a:xfrm>
          <a:prstGeom prst="rect">
            <a:avLst/>
          </a:prstGeom>
          <a:noFill/>
        </p:spPr>
        <p:txBody>
          <a:bodyPr wrap="square" rtlCol="0">
            <a:spAutoFit/>
          </a:bodyPr>
          <a:lstStyle/>
          <a:p>
            <a:r>
              <a:rPr lang="de-DE" sz="600" dirty="0" err="1"/>
              <a:t>Created</a:t>
            </a:r>
            <a:r>
              <a:rPr lang="de-DE" sz="600" dirty="0"/>
              <a:t> </a:t>
            </a:r>
            <a:r>
              <a:rPr lang="de-DE" sz="600" dirty="0" err="1"/>
              <a:t>with</a:t>
            </a:r>
            <a:r>
              <a:rPr lang="de-DE" sz="600" dirty="0"/>
              <a:t> BioRender.com</a:t>
            </a:r>
          </a:p>
        </p:txBody>
      </p:sp>
      <p:sp>
        <p:nvSpPr>
          <p:cNvPr id="7" name="Textfeld 6"/>
          <p:cNvSpPr txBox="1"/>
          <p:nvPr/>
        </p:nvSpPr>
        <p:spPr>
          <a:xfrm>
            <a:off x="839416" y="5276705"/>
            <a:ext cx="1512168" cy="369332"/>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DNA Stücke</a:t>
            </a:r>
          </a:p>
        </p:txBody>
      </p:sp>
      <p:sp>
        <p:nvSpPr>
          <p:cNvPr id="8" name="Textfeld 7"/>
          <p:cNvSpPr txBox="1"/>
          <p:nvPr/>
        </p:nvSpPr>
        <p:spPr>
          <a:xfrm>
            <a:off x="3791744" y="5255290"/>
            <a:ext cx="2520280" cy="646331"/>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DNA Stücke ohne Überhang</a:t>
            </a:r>
          </a:p>
        </p:txBody>
      </p:sp>
      <p:sp>
        <p:nvSpPr>
          <p:cNvPr id="9" name="Textfeld 8"/>
          <p:cNvSpPr txBox="1"/>
          <p:nvPr/>
        </p:nvSpPr>
        <p:spPr>
          <a:xfrm>
            <a:off x="7962801" y="5461371"/>
            <a:ext cx="2520280" cy="369332"/>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DNA Stücke mit Adapter</a:t>
            </a:r>
          </a:p>
        </p:txBody>
      </p:sp>
    </p:spTree>
    <p:extLst>
      <p:ext uri="{BB962C8B-B14F-4D97-AF65-F5344CB8AC3E}">
        <p14:creationId xmlns:p14="http://schemas.microsoft.com/office/powerpoint/2010/main" val="110982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nhaltsplatzhalt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6363561" y="1833785"/>
            <a:ext cx="5699632" cy="35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e-DE" dirty="0"/>
              <a:t>Das Sequenzieren</a:t>
            </a:r>
          </a:p>
        </p:txBody>
      </p:sp>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l="8011" t="23401" r="46268" b="44400"/>
          <a:stretch/>
        </p:blipFill>
        <p:spPr>
          <a:xfrm>
            <a:off x="263352" y="3356992"/>
            <a:ext cx="4896545" cy="2232248"/>
          </a:xfrm>
          <a:prstGeom prst="rect">
            <a:avLst/>
          </a:prstGeom>
        </p:spPr>
      </p:pic>
      <p:sp>
        <p:nvSpPr>
          <p:cNvPr id="7" name="Pfeil nach rechts 6"/>
          <p:cNvSpPr/>
          <p:nvPr/>
        </p:nvSpPr>
        <p:spPr>
          <a:xfrm>
            <a:off x="6267658" y="4205704"/>
            <a:ext cx="1269028" cy="144016"/>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Pfeil nach rechts 7"/>
          <p:cNvSpPr/>
          <p:nvPr/>
        </p:nvSpPr>
        <p:spPr>
          <a:xfrm rot="2585334">
            <a:off x="6313188" y="2687036"/>
            <a:ext cx="1269028" cy="144016"/>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Pfeil nach rechts 8"/>
          <p:cNvSpPr/>
          <p:nvPr/>
        </p:nvSpPr>
        <p:spPr>
          <a:xfrm rot="5620814">
            <a:off x="1037909" y="3995529"/>
            <a:ext cx="855795" cy="135093"/>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rechts 9"/>
          <p:cNvSpPr/>
          <p:nvPr/>
        </p:nvSpPr>
        <p:spPr>
          <a:xfrm rot="13188108">
            <a:off x="3186551" y="4490516"/>
            <a:ext cx="569183" cy="153954"/>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rechts 10"/>
          <p:cNvSpPr/>
          <p:nvPr/>
        </p:nvSpPr>
        <p:spPr>
          <a:xfrm rot="15194465">
            <a:off x="2282023" y="4967288"/>
            <a:ext cx="569183" cy="153954"/>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5463105" y="1718484"/>
            <a:ext cx="2304256" cy="646331"/>
          </a:xfrm>
          <a:prstGeom prst="rect">
            <a:avLst/>
          </a:prstGeom>
          <a:noFill/>
        </p:spPr>
        <p:txBody>
          <a:bodyPr wrap="square" rtlCol="0">
            <a:spAutoFit/>
          </a:bodyPr>
          <a:lstStyle/>
          <a:p>
            <a:r>
              <a:rPr lang="de-DE" dirty="0"/>
              <a:t>Touch </a:t>
            </a:r>
            <a:r>
              <a:rPr lang="de-DE" dirty="0" err="1"/>
              <a:t>screen</a:t>
            </a:r>
            <a:r>
              <a:rPr lang="de-DE" dirty="0"/>
              <a:t>, Gerätebedienung</a:t>
            </a:r>
          </a:p>
        </p:txBody>
      </p:sp>
      <p:sp>
        <p:nvSpPr>
          <p:cNvPr id="13" name="Textfeld 12"/>
          <p:cNvSpPr txBox="1"/>
          <p:nvPr/>
        </p:nvSpPr>
        <p:spPr>
          <a:xfrm>
            <a:off x="5159897" y="3681442"/>
            <a:ext cx="1408997" cy="646331"/>
          </a:xfrm>
          <a:prstGeom prst="rect">
            <a:avLst/>
          </a:prstGeom>
          <a:noFill/>
        </p:spPr>
        <p:txBody>
          <a:bodyPr wrap="square" rtlCol="0">
            <a:spAutoFit/>
          </a:bodyPr>
          <a:lstStyle/>
          <a:p>
            <a:r>
              <a:rPr lang="de-DE" dirty="0"/>
              <a:t>Platz für die Flow </a:t>
            </a:r>
            <a:r>
              <a:rPr lang="de-DE" dirty="0" err="1"/>
              <a:t>cell</a:t>
            </a:r>
            <a:endParaRPr lang="de-DE" dirty="0"/>
          </a:p>
        </p:txBody>
      </p:sp>
      <p:sp>
        <p:nvSpPr>
          <p:cNvPr id="14" name="Textfeld 13"/>
          <p:cNvSpPr txBox="1"/>
          <p:nvPr/>
        </p:nvSpPr>
        <p:spPr>
          <a:xfrm>
            <a:off x="3738544" y="4764127"/>
            <a:ext cx="3209159" cy="646331"/>
          </a:xfrm>
          <a:prstGeom prst="rect">
            <a:avLst/>
          </a:prstGeom>
          <a:noFill/>
        </p:spPr>
        <p:txBody>
          <a:bodyPr wrap="square" rtlCol="0">
            <a:spAutoFit/>
          </a:bodyPr>
          <a:lstStyle/>
          <a:p>
            <a:r>
              <a:rPr lang="de-DE" dirty="0"/>
              <a:t>Öffnung für Probe (sample </a:t>
            </a:r>
            <a:r>
              <a:rPr lang="de-DE" dirty="0" err="1"/>
              <a:t>port</a:t>
            </a:r>
            <a:r>
              <a:rPr lang="de-DE" dirty="0"/>
              <a:t>)</a:t>
            </a:r>
          </a:p>
        </p:txBody>
      </p:sp>
      <p:sp>
        <p:nvSpPr>
          <p:cNvPr id="19" name="Textfeld 18"/>
          <p:cNvSpPr txBox="1"/>
          <p:nvPr/>
        </p:nvSpPr>
        <p:spPr>
          <a:xfrm>
            <a:off x="1697446" y="5621121"/>
            <a:ext cx="3444577" cy="646331"/>
          </a:xfrm>
          <a:prstGeom prst="rect">
            <a:avLst/>
          </a:prstGeom>
          <a:noFill/>
        </p:spPr>
        <p:txBody>
          <a:bodyPr wrap="square" rtlCol="0">
            <a:spAutoFit/>
          </a:bodyPr>
          <a:lstStyle/>
          <a:p>
            <a:r>
              <a:rPr lang="de-DE" dirty="0"/>
              <a:t>Öffnung für die Konditionierung der Membran (</a:t>
            </a:r>
            <a:r>
              <a:rPr lang="de-DE" dirty="0" err="1"/>
              <a:t>priming</a:t>
            </a:r>
            <a:r>
              <a:rPr lang="de-DE" dirty="0"/>
              <a:t> </a:t>
            </a:r>
            <a:r>
              <a:rPr lang="de-DE" dirty="0" err="1"/>
              <a:t>port</a:t>
            </a:r>
            <a:r>
              <a:rPr lang="de-DE" dirty="0"/>
              <a:t>)</a:t>
            </a:r>
          </a:p>
        </p:txBody>
      </p:sp>
      <p:sp>
        <p:nvSpPr>
          <p:cNvPr id="21" name="Textfeld 20"/>
          <p:cNvSpPr txBox="1"/>
          <p:nvPr/>
        </p:nvSpPr>
        <p:spPr>
          <a:xfrm>
            <a:off x="911424" y="2692454"/>
            <a:ext cx="2232248" cy="923330"/>
          </a:xfrm>
          <a:prstGeom prst="rect">
            <a:avLst/>
          </a:prstGeom>
          <a:noFill/>
        </p:spPr>
        <p:txBody>
          <a:bodyPr wrap="square" rtlCol="0">
            <a:spAutoFit/>
          </a:bodyPr>
          <a:lstStyle/>
          <a:p>
            <a:r>
              <a:rPr lang="de-DE" dirty="0"/>
              <a:t>Platz für verbrauchte Flüssigkeit</a:t>
            </a:r>
          </a:p>
        </p:txBody>
      </p:sp>
      <p:sp>
        <p:nvSpPr>
          <p:cNvPr id="22" name="Textfeld 21"/>
          <p:cNvSpPr txBox="1"/>
          <p:nvPr/>
        </p:nvSpPr>
        <p:spPr>
          <a:xfrm>
            <a:off x="7895595" y="4967321"/>
            <a:ext cx="2160240" cy="153888"/>
          </a:xfrm>
          <a:prstGeom prst="rect">
            <a:avLst/>
          </a:prstGeom>
          <a:noFill/>
        </p:spPr>
        <p:txBody>
          <a:bodyPr wrap="square" rtlCol="0">
            <a:spAutoFit/>
          </a:bodyPr>
          <a:lstStyle/>
          <a:p>
            <a:r>
              <a:rPr lang="de-DE" sz="400" dirty="0"/>
              <a:t>https://nanoporetech.com/sites/default/files/s3/minion-mk1c.png</a:t>
            </a:r>
          </a:p>
        </p:txBody>
      </p:sp>
      <p:sp>
        <p:nvSpPr>
          <p:cNvPr id="23" name="Textfeld 22"/>
          <p:cNvSpPr txBox="1"/>
          <p:nvPr/>
        </p:nvSpPr>
        <p:spPr>
          <a:xfrm>
            <a:off x="475637" y="5416415"/>
            <a:ext cx="2315015" cy="215444"/>
          </a:xfrm>
          <a:prstGeom prst="rect">
            <a:avLst/>
          </a:prstGeom>
          <a:noFill/>
        </p:spPr>
        <p:txBody>
          <a:bodyPr wrap="square" rtlCol="0">
            <a:spAutoFit/>
          </a:bodyPr>
          <a:lstStyle/>
          <a:p>
            <a:r>
              <a:rPr lang="de-DE" sz="400" dirty="0"/>
              <a:t>https://oxfordnanoporedx.com/about-us/for-the-media#image969813935&amp;modal=image969813935</a:t>
            </a:r>
          </a:p>
        </p:txBody>
      </p:sp>
      <p:sp>
        <p:nvSpPr>
          <p:cNvPr id="24" name="Textfeld 23"/>
          <p:cNvSpPr txBox="1"/>
          <p:nvPr/>
        </p:nvSpPr>
        <p:spPr>
          <a:xfrm>
            <a:off x="9120336" y="6642417"/>
            <a:ext cx="1584176" cy="215444"/>
          </a:xfrm>
          <a:prstGeom prst="rect">
            <a:avLst/>
          </a:prstGeom>
          <a:noFill/>
        </p:spPr>
        <p:txBody>
          <a:bodyPr wrap="square" rtlCol="0">
            <a:spAutoFit/>
          </a:bodyPr>
          <a:lstStyle/>
          <a:p>
            <a:r>
              <a:rPr lang="de-DE" sz="800" i="0" dirty="0">
                <a:latin typeface="Calibri" panose="020F0502020204030204" pitchFamily="34" charset="0"/>
                <a:cs typeface="Calibri" panose="020F0502020204030204" pitchFamily="34" charset="0"/>
              </a:rPr>
              <a:t>Folie Sarah Thalguter</a:t>
            </a:r>
          </a:p>
        </p:txBody>
      </p:sp>
    </p:spTree>
    <p:extLst>
      <p:ext uri="{BB962C8B-B14F-4D97-AF65-F5344CB8AC3E}">
        <p14:creationId xmlns:p14="http://schemas.microsoft.com/office/powerpoint/2010/main" val="1524524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4" name="Textfeld 3"/>
          <p:cNvSpPr txBox="1"/>
          <p:nvPr/>
        </p:nvSpPr>
        <p:spPr>
          <a:xfrm>
            <a:off x="9120336" y="6642417"/>
            <a:ext cx="1584176" cy="215444"/>
          </a:xfrm>
          <a:prstGeom prst="rect">
            <a:avLst/>
          </a:prstGeom>
          <a:noFill/>
        </p:spPr>
        <p:txBody>
          <a:bodyPr wrap="square" rtlCol="0">
            <a:spAutoFit/>
          </a:bodyPr>
          <a:lstStyle/>
          <a:p>
            <a:r>
              <a:rPr lang="de-DE" sz="800" i="0" dirty="0">
                <a:latin typeface="Calibri" panose="020F0502020204030204" pitchFamily="34" charset="0"/>
                <a:cs typeface="Calibri" panose="020F0502020204030204" pitchFamily="34" charset="0"/>
              </a:rPr>
              <a:t>Folie Sarah Thalguter</a:t>
            </a: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16" y="548680"/>
            <a:ext cx="9945748" cy="5594483"/>
          </a:xfrm>
          <a:prstGeom prst="rect">
            <a:avLst/>
          </a:prstGeom>
        </p:spPr>
      </p:pic>
      <p:sp>
        <p:nvSpPr>
          <p:cNvPr id="7" name="Rechteck 6"/>
          <p:cNvSpPr/>
          <p:nvPr/>
        </p:nvSpPr>
        <p:spPr>
          <a:xfrm>
            <a:off x="983432" y="755576"/>
            <a:ext cx="3240360" cy="18722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7688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a:t>
            </a:fld>
            <a:endParaRPr/>
          </a:p>
        </p:txBody>
      </p:sp>
      <p:pic>
        <p:nvPicPr>
          <p:cNvPr id="121" name="Image" descr="Image"/>
          <p:cNvPicPr>
            <a:picLocks noChangeAspect="1"/>
          </p:cNvPicPr>
          <p:nvPr/>
        </p:nvPicPr>
        <p:blipFill>
          <a:blip r:embed="rId3"/>
          <a:stretch>
            <a:fillRect/>
          </a:stretch>
        </p:blipFill>
        <p:spPr>
          <a:xfrm>
            <a:off x="426513" y="4619569"/>
            <a:ext cx="943921" cy="1365055"/>
          </a:xfrm>
          <a:prstGeom prst="rect">
            <a:avLst/>
          </a:prstGeom>
          <a:ln w="12700">
            <a:miter lim="400000"/>
          </a:ln>
        </p:spPr>
      </p:pic>
      <p:grpSp>
        <p:nvGrpSpPr>
          <p:cNvPr id="130" name="Group"/>
          <p:cNvGrpSpPr/>
          <p:nvPr/>
        </p:nvGrpSpPr>
        <p:grpSpPr>
          <a:xfrm>
            <a:off x="2321239" y="5120323"/>
            <a:ext cx="2587824" cy="574845"/>
            <a:chOff x="-19050" y="-19050"/>
            <a:chExt cx="5175647" cy="1149689"/>
          </a:xfrm>
        </p:grpSpPr>
        <p:pic>
          <p:nvPicPr>
            <p:cNvPr id="122" name="Line Line" descr="Line Line"/>
            <p:cNvPicPr>
              <a:picLocks/>
            </p:cNvPicPr>
            <p:nvPr/>
          </p:nvPicPr>
          <p:blipFill>
            <a:blip r:embed="rId4"/>
            <a:stretch>
              <a:fillRect/>
            </a:stretch>
          </p:blipFill>
          <p:spPr>
            <a:xfrm>
              <a:off x="964476" y="-19050"/>
              <a:ext cx="2511931" cy="38100"/>
            </a:xfrm>
            <a:prstGeom prst="rect">
              <a:avLst/>
            </a:prstGeom>
            <a:effectLst/>
          </p:spPr>
        </p:pic>
        <p:pic>
          <p:nvPicPr>
            <p:cNvPr id="124" name="Line Line" descr="Line Line"/>
            <p:cNvPicPr>
              <a:picLocks/>
            </p:cNvPicPr>
            <p:nvPr/>
          </p:nvPicPr>
          <p:blipFill>
            <a:blip r:embed="rId4"/>
            <a:stretch>
              <a:fillRect/>
            </a:stretch>
          </p:blipFill>
          <p:spPr>
            <a:xfrm>
              <a:off x="2644666" y="351479"/>
              <a:ext cx="2511932" cy="38101"/>
            </a:xfrm>
            <a:prstGeom prst="rect">
              <a:avLst/>
            </a:prstGeom>
            <a:effectLst/>
          </p:spPr>
        </p:pic>
        <p:pic>
          <p:nvPicPr>
            <p:cNvPr id="126" name="Line Line" descr="Line Line"/>
            <p:cNvPicPr>
              <a:picLocks/>
            </p:cNvPicPr>
            <p:nvPr/>
          </p:nvPicPr>
          <p:blipFill>
            <a:blip r:embed="rId4"/>
            <a:stretch>
              <a:fillRect/>
            </a:stretch>
          </p:blipFill>
          <p:spPr>
            <a:xfrm>
              <a:off x="-19050" y="722009"/>
              <a:ext cx="2511931" cy="38101"/>
            </a:xfrm>
            <a:prstGeom prst="rect">
              <a:avLst/>
            </a:prstGeom>
            <a:effectLst/>
          </p:spPr>
        </p:pic>
        <p:pic>
          <p:nvPicPr>
            <p:cNvPr id="128" name="Line Line" descr="Line Line"/>
            <p:cNvPicPr>
              <a:picLocks/>
            </p:cNvPicPr>
            <p:nvPr/>
          </p:nvPicPr>
          <p:blipFill>
            <a:blip r:embed="rId5"/>
            <a:stretch>
              <a:fillRect/>
            </a:stretch>
          </p:blipFill>
          <p:spPr>
            <a:xfrm>
              <a:off x="2029962" y="1092539"/>
              <a:ext cx="2907705" cy="38101"/>
            </a:xfrm>
            <a:prstGeom prst="rect">
              <a:avLst/>
            </a:prstGeom>
            <a:effectLst/>
          </p:spPr>
        </p:pic>
      </p:grpSp>
      <p:pic>
        <p:nvPicPr>
          <p:cNvPr id="131" name="Line Line" descr="Line Line"/>
          <p:cNvPicPr>
            <a:picLocks/>
          </p:cNvPicPr>
          <p:nvPr/>
        </p:nvPicPr>
        <p:blipFill>
          <a:blip r:embed="rId6"/>
          <a:stretch>
            <a:fillRect/>
          </a:stretch>
        </p:blipFill>
        <p:spPr>
          <a:xfrm>
            <a:off x="5357006" y="5254779"/>
            <a:ext cx="714752" cy="176118"/>
          </a:xfrm>
          <a:prstGeom prst="rect">
            <a:avLst/>
          </a:prstGeom>
        </p:spPr>
      </p:pic>
      <p:pic>
        <p:nvPicPr>
          <p:cNvPr id="133" name="Line Line" descr="Line Line"/>
          <p:cNvPicPr>
            <a:picLocks/>
          </p:cNvPicPr>
          <p:nvPr/>
        </p:nvPicPr>
        <p:blipFill>
          <a:blip r:embed="rId6"/>
          <a:stretch>
            <a:fillRect/>
          </a:stretch>
        </p:blipFill>
        <p:spPr>
          <a:xfrm>
            <a:off x="10086167" y="5254779"/>
            <a:ext cx="714752" cy="176118"/>
          </a:xfrm>
          <a:prstGeom prst="rect">
            <a:avLst/>
          </a:prstGeom>
        </p:spPr>
      </p:pic>
      <p:grpSp>
        <p:nvGrpSpPr>
          <p:cNvPr id="143" name="Group"/>
          <p:cNvGrpSpPr/>
          <p:nvPr/>
        </p:nvGrpSpPr>
        <p:grpSpPr>
          <a:xfrm>
            <a:off x="6754801" y="5103654"/>
            <a:ext cx="2587824" cy="574846"/>
            <a:chOff x="-19050" y="-19050"/>
            <a:chExt cx="5175647" cy="1149689"/>
          </a:xfrm>
        </p:grpSpPr>
        <p:pic>
          <p:nvPicPr>
            <p:cNvPr id="135" name="Line Line" descr="Line Line"/>
            <p:cNvPicPr>
              <a:picLocks/>
            </p:cNvPicPr>
            <p:nvPr/>
          </p:nvPicPr>
          <p:blipFill>
            <a:blip r:embed="rId4"/>
            <a:stretch>
              <a:fillRect/>
            </a:stretch>
          </p:blipFill>
          <p:spPr>
            <a:xfrm>
              <a:off x="964476" y="-19050"/>
              <a:ext cx="2511931" cy="38100"/>
            </a:xfrm>
            <a:prstGeom prst="rect">
              <a:avLst/>
            </a:prstGeom>
            <a:effectLst/>
          </p:spPr>
        </p:pic>
        <p:pic>
          <p:nvPicPr>
            <p:cNvPr id="137" name="Line Line" descr="Line Line"/>
            <p:cNvPicPr>
              <a:picLocks/>
            </p:cNvPicPr>
            <p:nvPr/>
          </p:nvPicPr>
          <p:blipFill>
            <a:blip r:embed="rId4"/>
            <a:stretch>
              <a:fillRect/>
            </a:stretch>
          </p:blipFill>
          <p:spPr>
            <a:xfrm>
              <a:off x="2644666" y="351479"/>
              <a:ext cx="2511932" cy="38101"/>
            </a:xfrm>
            <a:prstGeom prst="rect">
              <a:avLst/>
            </a:prstGeom>
            <a:effectLst/>
          </p:spPr>
        </p:pic>
        <p:pic>
          <p:nvPicPr>
            <p:cNvPr id="139" name="Line Line" descr="Line Line"/>
            <p:cNvPicPr>
              <a:picLocks/>
            </p:cNvPicPr>
            <p:nvPr/>
          </p:nvPicPr>
          <p:blipFill>
            <a:blip r:embed="rId4"/>
            <a:stretch>
              <a:fillRect/>
            </a:stretch>
          </p:blipFill>
          <p:spPr>
            <a:xfrm>
              <a:off x="-19050" y="722009"/>
              <a:ext cx="2511931" cy="38101"/>
            </a:xfrm>
            <a:prstGeom prst="rect">
              <a:avLst/>
            </a:prstGeom>
            <a:effectLst/>
          </p:spPr>
        </p:pic>
        <p:pic>
          <p:nvPicPr>
            <p:cNvPr id="141" name="Line Line" descr="Line Line"/>
            <p:cNvPicPr>
              <a:picLocks/>
            </p:cNvPicPr>
            <p:nvPr/>
          </p:nvPicPr>
          <p:blipFill>
            <a:blip r:embed="rId5"/>
            <a:stretch>
              <a:fillRect/>
            </a:stretch>
          </p:blipFill>
          <p:spPr>
            <a:xfrm>
              <a:off x="2029962" y="1092539"/>
              <a:ext cx="2907705" cy="38101"/>
            </a:xfrm>
            <a:prstGeom prst="rect">
              <a:avLst/>
            </a:prstGeom>
            <a:effectLst/>
          </p:spPr>
        </p:pic>
      </p:grpSp>
      <p:grpSp>
        <p:nvGrpSpPr>
          <p:cNvPr id="148" name="Group"/>
          <p:cNvGrpSpPr/>
          <p:nvPr/>
        </p:nvGrpSpPr>
        <p:grpSpPr>
          <a:xfrm>
            <a:off x="7695929" y="5053671"/>
            <a:ext cx="104865" cy="45992"/>
            <a:chOff x="-19049" y="-26940"/>
            <a:chExt cx="209727" cy="91981"/>
          </a:xfrm>
        </p:grpSpPr>
        <p:pic>
          <p:nvPicPr>
            <p:cNvPr id="144" name="Line Line" descr="Line Line"/>
            <p:cNvPicPr>
              <a:picLocks/>
            </p:cNvPicPr>
            <p:nvPr/>
          </p:nvPicPr>
          <p:blipFill>
            <a:blip r:embed="rId7"/>
            <a:stretch>
              <a:fillRect/>
            </a:stretch>
          </p:blipFill>
          <p:spPr>
            <a:xfrm>
              <a:off x="-19050" y="15875"/>
              <a:ext cx="205013" cy="38100"/>
            </a:xfrm>
            <a:prstGeom prst="rect">
              <a:avLst/>
            </a:prstGeom>
            <a:effectLst/>
          </p:spPr>
        </p:pic>
        <p:pic>
          <p:nvPicPr>
            <p:cNvPr id="146" name="Line Line" descr="Line Line"/>
            <p:cNvPicPr>
              <a:picLocks/>
            </p:cNvPicPr>
            <p:nvPr/>
          </p:nvPicPr>
          <p:blipFill>
            <a:blip r:embed="rId8"/>
            <a:stretch>
              <a:fillRect/>
            </a:stretch>
          </p:blipFill>
          <p:spPr>
            <a:xfrm rot="2700000">
              <a:off x="98696" y="-1"/>
              <a:ext cx="91982" cy="38101"/>
            </a:xfrm>
            <a:prstGeom prst="rect">
              <a:avLst/>
            </a:prstGeom>
            <a:effectLst/>
          </p:spPr>
        </p:pic>
      </p:grpSp>
      <p:grpSp>
        <p:nvGrpSpPr>
          <p:cNvPr id="153" name="Group"/>
          <p:cNvGrpSpPr/>
          <p:nvPr/>
        </p:nvGrpSpPr>
        <p:grpSpPr>
          <a:xfrm flipH="1">
            <a:off x="8019008" y="5053671"/>
            <a:ext cx="104865" cy="45992"/>
            <a:chOff x="-19049" y="-26940"/>
            <a:chExt cx="209727" cy="91981"/>
          </a:xfrm>
        </p:grpSpPr>
        <p:pic>
          <p:nvPicPr>
            <p:cNvPr id="149" name="Line Line" descr="Line Line"/>
            <p:cNvPicPr>
              <a:picLocks/>
            </p:cNvPicPr>
            <p:nvPr/>
          </p:nvPicPr>
          <p:blipFill>
            <a:blip r:embed="rId7"/>
            <a:stretch>
              <a:fillRect/>
            </a:stretch>
          </p:blipFill>
          <p:spPr>
            <a:xfrm>
              <a:off x="-19050" y="15875"/>
              <a:ext cx="205013" cy="38100"/>
            </a:xfrm>
            <a:prstGeom prst="rect">
              <a:avLst/>
            </a:prstGeom>
            <a:effectLst/>
          </p:spPr>
        </p:pic>
        <p:pic>
          <p:nvPicPr>
            <p:cNvPr id="151" name="Line Line" descr="Line Line"/>
            <p:cNvPicPr>
              <a:picLocks/>
            </p:cNvPicPr>
            <p:nvPr/>
          </p:nvPicPr>
          <p:blipFill>
            <a:blip r:embed="rId8"/>
            <a:stretch>
              <a:fillRect/>
            </a:stretch>
          </p:blipFill>
          <p:spPr>
            <a:xfrm rot="2700000">
              <a:off x="98696" y="-1"/>
              <a:ext cx="91982" cy="38101"/>
            </a:xfrm>
            <a:prstGeom prst="rect">
              <a:avLst/>
            </a:prstGeom>
            <a:effectLst/>
          </p:spPr>
        </p:pic>
      </p:grpSp>
      <p:grpSp>
        <p:nvGrpSpPr>
          <p:cNvPr id="158" name="Group"/>
          <p:cNvGrpSpPr/>
          <p:nvPr/>
        </p:nvGrpSpPr>
        <p:grpSpPr>
          <a:xfrm>
            <a:off x="8365854" y="5236234"/>
            <a:ext cx="104865" cy="45992"/>
            <a:chOff x="-19049" y="-26940"/>
            <a:chExt cx="209727" cy="91981"/>
          </a:xfrm>
        </p:grpSpPr>
        <p:pic>
          <p:nvPicPr>
            <p:cNvPr id="154" name="Line Line" descr="Line Line"/>
            <p:cNvPicPr>
              <a:picLocks/>
            </p:cNvPicPr>
            <p:nvPr/>
          </p:nvPicPr>
          <p:blipFill>
            <a:blip r:embed="rId7"/>
            <a:stretch>
              <a:fillRect/>
            </a:stretch>
          </p:blipFill>
          <p:spPr>
            <a:xfrm>
              <a:off x="-19050" y="15875"/>
              <a:ext cx="205013" cy="38100"/>
            </a:xfrm>
            <a:prstGeom prst="rect">
              <a:avLst/>
            </a:prstGeom>
            <a:effectLst/>
          </p:spPr>
        </p:pic>
        <p:pic>
          <p:nvPicPr>
            <p:cNvPr id="156" name="Line Line" descr="Line Line"/>
            <p:cNvPicPr>
              <a:picLocks/>
            </p:cNvPicPr>
            <p:nvPr/>
          </p:nvPicPr>
          <p:blipFill>
            <a:blip r:embed="rId8"/>
            <a:stretch>
              <a:fillRect/>
            </a:stretch>
          </p:blipFill>
          <p:spPr>
            <a:xfrm rot="2700000">
              <a:off x="98696" y="-1"/>
              <a:ext cx="91982" cy="38101"/>
            </a:xfrm>
            <a:prstGeom prst="rect">
              <a:avLst/>
            </a:prstGeom>
            <a:effectLst/>
          </p:spPr>
        </p:pic>
      </p:grpSp>
      <p:grpSp>
        <p:nvGrpSpPr>
          <p:cNvPr id="163" name="Group"/>
          <p:cNvGrpSpPr/>
          <p:nvPr/>
        </p:nvGrpSpPr>
        <p:grpSpPr>
          <a:xfrm flipH="1">
            <a:off x="8688933" y="5236234"/>
            <a:ext cx="104865" cy="45992"/>
            <a:chOff x="-19049" y="-26940"/>
            <a:chExt cx="209727" cy="91981"/>
          </a:xfrm>
        </p:grpSpPr>
        <p:pic>
          <p:nvPicPr>
            <p:cNvPr id="159" name="Line Line" descr="Line Line"/>
            <p:cNvPicPr>
              <a:picLocks/>
            </p:cNvPicPr>
            <p:nvPr/>
          </p:nvPicPr>
          <p:blipFill>
            <a:blip r:embed="rId7"/>
            <a:stretch>
              <a:fillRect/>
            </a:stretch>
          </p:blipFill>
          <p:spPr>
            <a:xfrm>
              <a:off x="-19050" y="15875"/>
              <a:ext cx="205013" cy="38100"/>
            </a:xfrm>
            <a:prstGeom prst="rect">
              <a:avLst/>
            </a:prstGeom>
            <a:effectLst/>
          </p:spPr>
        </p:pic>
        <p:pic>
          <p:nvPicPr>
            <p:cNvPr id="161" name="Line Line" descr="Line Line"/>
            <p:cNvPicPr>
              <a:picLocks/>
            </p:cNvPicPr>
            <p:nvPr/>
          </p:nvPicPr>
          <p:blipFill>
            <a:blip r:embed="rId8"/>
            <a:stretch>
              <a:fillRect/>
            </a:stretch>
          </p:blipFill>
          <p:spPr>
            <a:xfrm rot="2700000">
              <a:off x="98696" y="-1"/>
              <a:ext cx="91982" cy="38101"/>
            </a:xfrm>
            <a:prstGeom prst="rect">
              <a:avLst/>
            </a:prstGeom>
            <a:effectLst/>
          </p:spPr>
        </p:pic>
      </p:grpSp>
      <p:grpSp>
        <p:nvGrpSpPr>
          <p:cNvPr id="168" name="Group"/>
          <p:cNvGrpSpPr/>
          <p:nvPr/>
        </p:nvGrpSpPr>
        <p:grpSpPr>
          <a:xfrm>
            <a:off x="7207655" y="5421442"/>
            <a:ext cx="104865" cy="45992"/>
            <a:chOff x="-19049" y="-26940"/>
            <a:chExt cx="209727" cy="91981"/>
          </a:xfrm>
        </p:grpSpPr>
        <p:pic>
          <p:nvPicPr>
            <p:cNvPr id="164" name="Line Line" descr="Line Line"/>
            <p:cNvPicPr>
              <a:picLocks/>
            </p:cNvPicPr>
            <p:nvPr/>
          </p:nvPicPr>
          <p:blipFill>
            <a:blip r:embed="rId7"/>
            <a:stretch>
              <a:fillRect/>
            </a:stretch>
          </p:blipFill>
          <p:spPr>
            <a:xfrm>
              <a:off x="-19050" y="15875"/>
              <a:ext cx="205013" cy="38100"/>
            </a:xfrm>
            <a:prstGeom prst="rect">
              <a:avLst/>
            </a:prstGeom>
            <a:effectLst/>
          </p:spPr>
        </p:pic>
        <p:pic>
          <p:nvPicPr>
            <p:cNvPr id="166" name="Line Line" descr="Line Line"/>
            <p:cNvPicPr>
              <a:picLocks/>
            </p:cNvPicPr>
            <p:nvPr/>
          </p:nvPicPr>
          <p:blipFill>
            <a:blip r:embed="rId8"/>
            <a:stretch>
              <a:fillRect/>
            </a:stretch>
          </p:blipFill>
          <p:spPr>
            <a:xfrm rot="2700000">
              <a:off x="98696" y="-1"/>
              <a:ext cx="91982" cy="38101"/>
            </a:xfrm>
            <a:prstGeom prst="rect">
              <a:avLst/>
            </a:prstGeom>
            <a:effectLst/>
          </p:spPr>
        </p:pic>
      </p:grpSp>
      <p:grpSp>
        <p:nvGrpSpPr>
          <p:cNvPr id="173" name="Group"/>
          <p:cNvGrpSpPr/>
          <p:nvPr/>
        </p:nvGrpSpPr>
        <p:grpSpPr>
          <a:xfrm flipH="1">
            <a:off x="7530734" y="5421442"/>
            <a:ext cx="104865" cy="45992"/>
            <a:chOff x="-19049" y="-26940"/>
            <a:chExt cx="209727" cy="91981"/>
          </a:xfrm>
        </p:grpSpPr>
        <p:pic>
          <p:nvPicPr>
            <p:cNvPr id="169" name="Line Line" descr="Line Line"/>
            <p:cNvPicPr>
              <a:picLocks/>
            </p:cNvPicPr>
            <p:nvPr/>
          </p:nvPicPr>
          <p:blipFill>
            <a:blip r:embed="rId7"/>
            <a:stretch>
              <a:fillRect/>
            </a:stretch>
          </p:blipFill>
          <p:spPr>
            <a:xfrm>
              <a:off x="-19050" y="15875"/>
              <a:ext cx="205013" cy="38100"/>
            </a:xfrm>
            <a:prstGeom prst="rect">
              <a:avLst/>
            </a:prstGeom>
            <a:effectLst/>
          </p:spPr>
        </p:pic>
        <p:pic>
          <p:nvPicPr>
            <p:cNvPr id="171" name="Line Line" descr="Line Line"/>
            <p:cNvPicPr>
              <a:picLocks/>
            </p:cNvPicPr>
            <p:nvPr/>
          </p:nvPicPr>
          <p:blipFill>
            <a:blip r:embed="rId8"/>
            <a:stretch>
              <a:fillRect/>
            </a:stretch>
          </p:blipFill>
          <p:spPr>
            <a:xfrm rot="2700000">
              <a:off x="98696" y="-1"/>
              <a:ext cx="91982" cy="38101"/>
            </a:xfrm>
            <a:prstGeom prst="rect">
              <a:avLst/>
            </a:prstGeom>
            <a:effectLst/>
          </p:spPr>
        </p:pic>
      </p:grpSp>
      <p:grpSp>
        <p:nvGrpSpPr>
          <p:cNvPr id="178" name="Group"/>
          <p:cNvGrpSpPr/>
          <p:nvPr/>
        </p:nvGrpSpPr>
        <p:grpSpPr>
          <a:xfrm>
            <a:off x="8534922" y="5606121"/>
            <a:ext cx="104865" cy="45992"/>
            <a:chOff x="-19049" y="-26940"/>
            <a:chExt cx="209727" cy="91981"/>
          </a:xfrm>
        </p:grpSpPr>
        <p:pic>
          <p:nvPicPr>
            <p:cNvPr id="174" name="Line Line" descr="Line Line"/>
            <p:cNvPicPr>
              <a:picLocks/>
            </p:cNvPicPr>
            <p:nvPr/>
          </p:nvPicPr>
          <p:blipFill>
            <a:blip r:embed="rId7"/>
            <a:stretch>
              <a:fillRect/>
            </a:stretch>
          </p:blipFill>
          <p:spPr>
            <a:xfrm>
              <a:off x="-19050" y="15875"/>
              <a:ext cx="205013" cy="38100"/>
            </a:xfrm>
            <a:prstGeom prst="rect">
              <a:avLst/>
            </a:prstGeom>
            <a:effectLst/>
          </p:spPr>
        </p:pic>
        <p:pic>
          <p:nvPicPr>
            <p:cNvPr id="176" name="Line Line" descr="Line Line"/>
            <p:cNvPicPr>
              <a:picLocks/>
            </p:cNvPicPr>
            <p:nvPr/>
          </p:nvPicPr>
          <p:blipFill>
            <a:blip r:embed="rId8"/>
            <a:stretch>
              <a:fillRect/>
            </a:stretch>
          </p:blipFill>
          <p:spPr>
            <a:xfrm rot="2700000">
              <a:off x="98696" y="-1"/>
              <a:ext cx="91982" cy="38101"/>
            </a:xfrm>
            <a:prstGeom prst="rect">
              <a:avLst/>
            </a:prstGeom>
            <a:effectLst/>
          </p:spPr>
        </p:pic>
      </p:grpSp>
      <p:grpSp>
        <p:nvGrpSpPr>
          <p:cNvPr id="183" name="Group"/>
          <p:cNvGrpSpPr/>
          <p:nvPr/>
        </p:nvGrpSpPr>
        <p:grpSpPr>
          <a:xfrm flipH="1">
            <a:off x="8858002" y="5606121"/>
            <a:ext cx="104864" cy="45992"/>
            <a:chOff x="-19049" y="-26940"/>
            <a:chExt cx="209727" cy="91981"/>
          </a:xfrm>
        </p:grpSpPr>
        <p:pic>
          <p:nvPicPr>
            <p:cNvPr id="179" name="Line Line" descr="Line Line"/>
            <p:cNvPicPr>
              <a:picLocks/>
            </p:cNvPicPr>
            <p:nvPr/>
          </p:nvPicPr>
          <p:blipFill>
            <a:blip r:embed="rId7"/>
            <a:stretch>
              <a:fillRect/>
            </a:stretch>
          </p:blipFill>
          <p:spPr>
            <a:xfrm>
              <a:off x="-19050" y="15875"/>
              <a:ext cx="205013" cy="38100"/>
            </a:xfrm>
            <a:prstGeom prst="rect">
              <a:avLst/>
            </a:prstGeom>
            <a:effectLst/>
          </p:spPr>
        </p:pic>
        <p:pic>
          <p:nvPicPr>
            <p:cNvPr id="181" name="Line Line" descr="Line Line"/>
            <p:cNvPicPr>
              <a:picLocks/>
            </p:cNvPicPr>
            <p:nvPr/>
          </p:nvPicPr>
          <p:blipFill>
            <a:blip r:embed="rId8"/>
            <a:stretch>
              <a:fillRect/>
            </a:stretch>
          </p:blipFill>
          <p:spPr>
            <a:xfrm rot="2700000">
              <a:off x="98696" y="-1"/>
              <a:ext cx="91982" cy="38101"/>
            </a:xfrm>
            <a:prstGeom prst="rect">
              <a:avLst/>
            </a:prstGeom>
            <a:effectLst/>
          </p:spPr>
        </p:pic>
      </p:grpSp>
      <p:pic>
        <p:nvPicPr>
          <p:cNvPr id="184" name="Line Line" descr="Line Line"/>
          <p:cNvPicPr>
            <a:picLocks/>
          </p:cNvPicPr>
          <p:nvPr/>
        </p:nvPicPr>
        <p:blipFill>
          <a:blip r:embed="rId9"/>
          <a:stretch>
            <a:fillRect/>
          </a:stretch>
        </p:blipFill>
        <p:spPr>
          <a:xfrm>
            <a:off x="7699463" y="5021104"/>
            <a:ext cx="424164" cy="19051"/>
          </a:xfrm>
          <a:prstGeom prst="rect">
            <a:avLst/>
          </a:prstGeom>
        </p:spPr>
      </p:pic>
      <p:pic>
        <p:nvPicPr>
          <p:cNvPr id="186" name="Line Line" descr="Line Line"/>
          <p:cNvPicPr>
            <a:picLocks/>
          </p:cNvPicPr>
          <p:nvPr/>
        </p:nvPicPr>
        <p:blipFill>
          <a:blip r:embed="rId10"/>
          <a:stretch>
            <a:fillRect/>
          </a:stretch>
        </p:blipFill>
        <p:spPr>
          <a:xfrm>
            <a:off x="7699463" y="4981417"/>
            <a:ext cx="424164" cy="19051"/>
          </a:xfrm>
          <a:prstGeom prst="rect">
            <a:avLst/>
          </a:prstGeom>
        </p:spPr>
      </p:pic>
      <p:pic>
        <p:nvPicPr>
          <p:cNvPr id="188" name="Line Line" descr="Line Line"/>
          <p:cNvPicPr>
            <a:picLocks/>
          </p:cNvPicPr>
          <p:nvPr/>
        </p:nvPicPr>
        <p:blipFill>
          <a:blip r:embed="rId10"/>
          <a:stretch>
            <a:fillRect/>
          </a:stretch>
        </p:blipFill>
        <p:spPr>
          <a:xfrm>
            <a:off x="7699463" y="4941729"/>
            <a:ext cx="424164" cy="19051"/>
          </a:xfrm>
          <a:prstGeom prst="rect">
            <a:avLst/>
          </a:prstGeom>
        </p:spPr>
      </p:pic>
      <p:pic>
        <p:nvPicPr>
          <p:cNvPr id="190" name="Line Line" descr="Line Line"/>
          <p:cNvPicPr>
            <a:picLocks/>
          </p:cNvPicPr>
          <p:nvPr/>
        </p:nvPicPr>
        <p:blipFill>
          <a:blip r:embed="rId9"/>
          <a:stretch>
            <a:fillRect/>
          </a:stretch>
        </p:blipFill>
        <p:spPr>
          <a:xfrm>
            <a:off x="8370975" y="5213512"/>
            <a:ext cx="424164" cy="19051"/>
          </a:xfrm>
          <a:prstGeom prst="rect">
            <a:avLst/>
          </a:prstGeom>
        </p:spPr>
      </p:pic>
      <p:pic>
        <p:nvPicPr>
          <p:cNvPr id="192" name="Line Line" descr="Line Line"/>
          <p:cNvPicPr>
            <a:picLocks/>
          </p:cNvPicPr>
          <p:nvPr/>
        </p:nvPicPr>
        <p:blipFill>
          <a:blip r:embed="rId10"/>
          <a:stretch>
            <a:fillRect/>
          </a:stretch>
        </p:blipFill>
        <p:spPr>
          <a:xfrm>
            <a:off x="8370975" y="5173825"/>
            <a:ext cx="424164" cy="19051"/>
          </a:xfrm>
          <a:prstGeom prst="rect">
            <a:avLst/>
          </a:prstGeom>
        </p:spPr>
      </p:pic>
      <p:pic>
        <p:nvPicPr>
          <p:cNvPr id="194" name="Line Line" descr="Line Line"/>
          <p:cNvPicPr>
            <a:picLocks/>
          </p:cNvPicPr>
          <p:nvPr/>
        </p:nvPicPr>
        <p:blipFill>
          <a:blip r:embed="rId10"/>
          <a:stretch>
            <a:fillRect/>
          </a:stretch>
        </p:blipFill>
        <p:spPr>
          <a:xfrm>
            <a:off x="8370975" y="5134137"/>
            <a:ext cx="424164" cy="19051"/>
          </a:xfrm>
          <a:prstGeom prst="rect">
            <a:avLst/>
          </a:prstGeom>
        </p:spPr>
      </p:pic>
      <p:pic>
        <p:nvPicPr>
          <p:cNvPr id="196" name="Line Line" descr="Line Line"/>
          <p:cNvPicPr>
            <a:picLocks/>
          </p:cNvPicPr>
          <p:nvPr/>
        </p:nvPicPr>
        <p:blipFill>
          <a:blip r:embed="rId9"/>
          <a:stretch>
            <a:fillRect/>
          </a:stretch>
        </p:blipFill>
        <p:spPr>
          <a:xfrm>
            <a:off x="8539250" y="5581492"/>
            <a:ext cx="424164" cy="19051"/>
          </a:xfrm>
          <a:prstGeom prst="rect">
            <a:avLst/>
          </a:prstGeom>
        </p:spPr>
      </p:pic>
      <p:pic>
        <p:nvPicPr>
          <p:cNvPr id="198" name="Line Line" descr="Line Line"/>
          <p:cNvPicPr>
            <a:picLocks/>
          </p:cNvPicPr>
          <p:nvPr/>
        </p:nvPicPr>
        <p:blipFill>
          <a:blip r:embed="rId10"/>
          <a:stretch>
            <a:fillRect/>
          </a:stretch>
        </p:blipFill>
        <p:spPr>
          <a:xfrm>
            <a:off x="8539250" y="5541804"/>
            <a:ext cx="424164" cy="19051"/>
          </a:xfrm>
          <a:prstGeom prst="rect">
            <a:avLst/>
          </a:prstGeom>
        </p:spPr>
      </p:pic>
      <p:pic>
        <p:nvPicPr>
          <p:cNvPr id="200" name="Line Line" descr="Line Line"/>
          <p:cNvPicPr>
            <a:picLocks/>
          </p:cNvPicPr>
          <p:nvPr/>
        </p:nvPicPr>
        <p:blipFill>
          <a:blip r:embed="rId10"/>
          <a:stretch>
            <a:fillRect/>
          </a:stretch>
        </p:blipFill>
        <p:spPr>
          <a:xfrm>
            <a:off x="8539250" y="5502117"/>
            <a:ext cx="424164" cy="19051"/>
          </a:xfrm>
          <a:prstGeom prst="rect">
            <a:avLst/>
          </a:prstGeom>
        </p:spPr>
      </p:pic>
      <p:pic>
        <p:nvPicPr>
          <p:cNvPr id="202" name="Line Line" descr="Line Line"/>
          <p:cNvPicPr>
            <a:picLocks/>
          </p:cNvPicPr>
          <p:nvPr/>
        </p:nvPicPr>
        <p:blipFill>
          <a:blip r:embed="rId9"/>
          <a:stretch>
            <a:fillRect/>
          </a:stretch>
        </p:blipFill>
        <p:spPr>
          <a:xfrm>
            <a:off x="7213688" y="5398220"/>
            <a:ext cx="424164" cy="19051"/>
          </a:xfrm>
          <a:prstGeom prst="rect">
            <a:avLst/>
          </a:prstGeom>
        </p:spPr>
      </p:pic>
      <p:pic>
        <p:nvPicPr>
          <p:cNvPr id="204" name="Line Line" descr="Line Line"/>
          <p:cNvPicPr>
            <a:picLocks/>
          </p:cNvPicPr>
          <p:nvPr/>
        </p:nvPicPr>
        <p:blipFill>
          <a:blip r:embed="rId10"/>
          <a:stretch>
            <a:fillRect/>
          </a:stretch>
        </p:blipFill>
        <p:spPr>
          <a:xfrm>
            <a:off x="7213688" y="5358533"/>
            <a:ext cx="424164" cy="19051"/>
          </a:xfrm>
          <a:prstGeom prst="rect">
            <a:avLst/>
          </a:prstGeom>
        </p:spPr>
      </p:pic>
      <p:pic>
        <p:nvPicPr>
          <p:cNvPr id="206" name="Line Line" descr="Line Line"/>
          <p:cNvPicPr>
            <a:picLocks/>
          </p:cNvPicPr>
          <p:nvPr/>
        </p:nvPicPr>
        <p:blipFill>
          <a:blip r:embed="rId10"/>
          <a:stretch>
            <a:fillRect/>
          </a:stretch>
        </p:blipFill>
        <p:spPr>
          <a:xfrm>
            <a:off x="7213688" y="5318845"/>
            <a:ext cx="424164" cy="19051"/>
          </a:xfrm>
          <a:prstGeom prst="rect">
            <a:avLst/>
          </a:prstGeom>
        </p:spPr>
      </p:pic>
      <p:grpSp>
        <p:nvGrpSpPr>
          <p:cNvPr id="244" name="Group"/>
          <p:cNvGrpSpPr/>
          <p:nvPr/>
        </p:nvGrpSpPr>
        <p:grpSpPr>
          <a:xfrm>
            <a:off x="11350849" y="4925693"/>
            <a:ext cx="424164" cy="685782"/>
            <a:chOff x="-19050" y="-19050"/>
            <a:chExt cx="848326" cy="1371562"/>
          </a:xfrm>
        </p:grpSpPr>
        <p:pic>
          <p:nvPicPr>
            <p:cNvPr id="208" name="Line Line" descr="Line Line"/>
            <p:cNvPicPr>
              <a:picLocks/>
            </p:cNvPicPr>
            <p:nvPr/>
          </p:nvPicPr>
          <p:blipFill>
            <a:blip r:embed="rId9"/>
            <a:stretch>
              <a:fillRect/>
            </a:stretch>
          </p:blipFill>
          <p:spPr>
            <a:xfrm>
              <a:off x="-19050" y="1082278"/>
              <a:ext cx="848327" cy="38101"/>
            </a:xfrm>
            <a:prstGeom prst="rect">
              <a:avLst/>
            </a:prstGeom>
            <a:effectLst/>
          </p:spPr>
        </p:pic>
        <p:pic>
          <p:nvPicPr>
            <p:cNvPr id="210" name="Line Line" descr="Line Line"/>
            <p:cNvPicPr>
              <a:picLocks/>
            </p:cNvPicPr>
            <p:nvPr/>
          </p:nvPicPr>
          <p:blipFill>
            <a:blip r:embed="rId10"/>
            <a:stretch>
              <a:fillRect/>
            </a:stretch>
          </p:blipFill>
          <p:spPr>
            <a:xfrm>
              <a:off x="-19050" y="1002903"/>
              <a:ext cx="848327" cy="38101"/>
            </a:xfrm>
            <a:prstGeom prst="rect">
              <a:avLst/>
            </a:prstGeom>
            <a:effectLst/>
          </p:spPr>
        </p:pic>
        <p:pic>
          <p:nvPicPr>
            <p:cNvPr id="212" name="Line Line" descr="Line Line"/>
            <p:cNvPicPr>
              <a:picLocks/>
            </p:cNvPicPr>
            <p:nvPr/>
          </p:nvPicPr>
          <p:blipFill>
            <a:blip r:embed="rId10"/>
            <a:stretch>
              <a:fillRect/>
            </a:stretch>
          </p:blipFill>
          <p:spPr>
            <a:xfrm>
              <a:off x="-19050" y="923528"/>
              <a:ext cx="848327" cy="38101"/>
            </a:xfrm>
            <a:prstGeom prst="rect">
              <a:avLst/>
            </a:prstGeom>
            <a:effectLst/>
          </p:spPr>
        </p:pic>
        <p:pic>
          <p:nvPicPr>
            <p:cNvPr id="214" name="Line Line" descr="Line Line"/>
            <p:cNvPicPr>
              <a:picLocks/>
            </p:cNvPicPr>
            <p:nvPr/>
          </p:nvPicPr>
          <p:blipFill>
            <a:blip r:embed="rId9"/>
            <a:stretch>
              <a:fillRect/>
            </a:stretch>
          </p:blipFill>
          <p:spPr>
            <a:xfrm>
              <a:off x="-19050" y="1314412"/>
              <a:ext cx="848327" cy="38101"/>
            </a:xfrm>
            <a:prstGeom prst="rect">
              <a:avLst/>
            </a:prstGeom>
            <a:effectLst/>
          </p:spPr>
        </p:pic>
        <p:pic>
          <p:nvPicPr>
            <p:cNvPr id="216" name="Line Line" descr="Line Line"/>
            <p:cNvPicPr>
              <a:picLocks/>
            </p:cNvPicPr>
            <p:nvPr/>
          </p:nvPicPr>
          <p:blipFill>
            <a:blip r:embed="rId10"/>
            <a:stretch>
              <a:fillRect/>
            </a:stretch>
          </p:blipFill>
          <p:spPr>
            <a:xfrm>
              <a:off x="-19050" y="1235037"/>
              <a:ext cx="848327" cy="38101"/>
            </a:xfrm>
            <a:prstGeom prst="rect">
              <a:avLst/>
            </a:prstGeom>
            <a:effectLst/>
          </p:spPr>
        </p:pic>
        <p:pic>
          <p:nvPicPr>
            <p:cNvPr id="218" name="Line Line" descr="Line Line"/>
            <p:cNvPicPr>
              <a:picLocks/>
            </p:cNvPicPr>
            <p:nvPr/>
          </p:nvPicPr>
          <p:blipFill>
            <a:blip r:embed="rId10"/>
            <a:stretch>
              <a:fillRect/>
            </a:stretch>
          </p:blipFill>
          <p:spPr>
            <a:xfrm>
              <a:off x="-19050" y="1155662"/>
              <a:ext cx="848327" cy="38101"/>
            </a:xfrm>
            <a:prstGeom prst="rect">
              <a:avLst/>
            </a:prstGeom>
            <a:effectLst/>
          </p:spPr>
        </p:pic>
        <p:pic>
          <p:nvPicPr>
            <p:cNvPr id="220" name="Line Line" descr="Line Line"/>
            <p:cNvPicPr>
              <a:picLocks/>
            </p:cNvPicPr>
            <p:nvPr/>
          </p:nvPicPr>
          <p:blipFill>
            <a:blip r:embed="rId9"/>
            <a:stretch>
              <a:fillRect/>
            </a:stretch>
          </p:blipFill>
          <p:spPr>
            <a:xfrm>
              <a:off x="-19050" y="846211"/>
              <a:ext cx="848327" cy="38101"/>
            </a:xfrm>
            <a:prstGeom prst="rect">
              <a:avLst/>
            </a:prstGeom>
            <a:effectLst/>
          </p:spPr>
        </p:pic>
        <p:pic>
          <p:nvPicPr>
            <p:cNvPr id="222" name="Line Line" descr="Line Line"/>
            <p:cNvPicPr>
              <a:picLocks/>
            </p:cNvPicPr>
            <p:nvPr/>
          </p:nvPicPr>
          <p:blipFill>
            <a:blip r:embed="rId10"/>
            <a:stretch>
              <a:fillRect/>
            </a:stretch>
          </p:blipFill>
          <p:spPr>
            <a:xfrm>
              <a:off x="-19050" y="766836"/>
              <a:ext cx="848327" cy="38101"/>
            </a:xfrm>
            <a:prstGeom prst="rect">
              <a:avLst/>
            </a:prstGeom>
            <a:effectLst/>
          </p:spPr>
        </p:pic>
        <p:pic>
          <p:nvPicPr>
            <p:cNvPr id="224" name="Line Line" descr="Line Line"/>
            <p:cNvPicPr>
              <a:picLocks/>
            </p:cNvPicPr>
            <p:nvPr/>
          </p:nvPicPr>
          <p:blipFill>
            <a:blip r:embed="rId10"/>
            <a:stretch>
              <a:fillRect/>
            </a:stretch>
          </p:blipFill>
          <p:spPr>
            <a:xfrm>
              <a:off x="-19050" y="687461"/>
              <a:ext cx="848327" cy="38101"/>
            </a:xfrm>
            <a:prstGeom prst="rect">
              <a:avLst/>
            </a:prstGeom>
            <a:effectLst/>
          </p:spPr>
        </p:pic>
        <p:pic>
          <p:nvPicPr>
            <p:cNvPr id="226" name="Line Line" descr="Line Line"/>
            <p:cNvPicPr>
              <a:picLocks/>
            </p:cNvPicPr>
            <p:nvPr/>
          </p:nvPicPr>
          <p:blipFill>
            <a:blip r:embed="rId9"/>
            <a:stretch>
              <a:fillRect/>
            </a:stretch>
          </p:blipFill>
          <p:spPr>
            <a:xfrm>
              <a:off x="-19050" y="612018"/>
              <a:ext cx="848327" cy="38101"/>
            </a:xfrm>
            <a:prstGeom prst="rect">
              <a:avLst/>
            </a:prstGeom>
            <a:effectLst/>
          </p:spPr>
        </p:pic>
        <p:pic>
          <p:nvPicPr>
            <p:cNvPr id="228" name="Line Line" descr="Line Line"/>
            <p:cNvPicPr>
              <a:picLocks/>
            </p:cNvPicPr>
            <p:nvPr/>
          </p:nvPicPr>
          <p:blipFill>
            <a:blip r:embed="rId10"/>
            <a:stretch>
              <a:fillRect/>
            </a:stretch>
          </p:blipFill>
          <p:spPr>
            <a:xfrm>
              <a:off x="-19050" y="532643"/>
              <a:ext cx="848327" cy="38101"/>
            </a:xfrm>
            <a:prstGeom prst="rect">
              <a:avLst/>
            </a:prstGeom>
            <a:effectLst/>
          </p:spPr>
        </p:pic>
        <p:pic>
          <p:nvPicPr>
            <p:cNvPr id="230" name="Line Line" descr="Line Line"/>
            <p:cNvPicPr>
              <a:picLocks/>
            </p:cNvPicPr>
            <p:nvPr/>
          </p:nvPicPr>
          <p:blipFill>
            <a:blip r:embed="rId10"/>
            <a:stretch>
              <a:fillRect/>
            </a:stretch>
          </p:blipFill>
          <p:spPr>
            <a:xfrm>
              <a:off x="-19050" y="453268"/>
              <a:ext cx="848327" cy="38101"/>
            </a:xfrm>
            <a:prstGeom prst="rect">
              <a:avLst/>
            </a:prstGeom>
            <a:effectLst/>
          </p:spPr>
        </p:pic>
        <p:pic>
          <p:nvPicPr>
            <p:cNvPr id="232" name="Line Line" descr="Line Line"/>
            <p:cNvPicPr>
              <a:picLocks/>
            </p:cNvPicPr>
            <p:nvPr/>
          </p:nvPicPr>
          <p:blipFill>
            <a:blip r:embed="rId9"/>
            <a:stretch>
              <a:fillRect/>
            </a:stretch>
          </p:blipFill>
          <p:spPr>
            <a:xfrm>
              <a:off x="-19050" y="378011"/>
              <a:ext cx="848327" cy="38101"/>
            </a:xfrm>
            <a:prstGeom prst="rect">
              <a:avLst/>
            </a:prstGeom>
            <a:effectLst/>
          </p:spPr>
        </p:pic>
        <p:pic>
          <p:nvPicPr>
            <p:cNvPr id="234" name="Line Line" descr="Line Line"/>
            <p:cNvPicPr>
              <a:picLocks/>
            </p:cNvPicPr>
            <p:nvPr/>
          </p:nvPicPr>
          <p:blipFill>
            <a:blip r:embed="rId10"/>
            <a:stretch>
              <a:fillRect/>
            </a:stretch>
          </p:blipFill>
          <p:spPr>
            <a:xfrm>
              <a:off x="-19050" y="298636"/>
              <a:ext cx="848327" cy="38101"/>
            </a:xfrm>
            <a:prstGeom prst="rect">
              <a:avLst/>
            </a:prstGeom>
            <a:effectLst/>
          </p:spPr>
        </p:pic>
        <p:pic>
          <p:nvPicPr>
            <p:cNvPr id="236" name="Line Line" descr="Line Line"/>
            <p:cNvPicPr>
              <a:picLocks/>
            </p:cNvPicPr>
            <p:nvPr/>
          </p:nvPicPr>
          <p:blipFill>
            <a:blip r:embed="rId10"/>
            <a:stretch>
              <a:fillRect/>
            </a:stretch>
          </p:blipFill>
          <p:spPr>
            <a:xfrm>
              <a:off x="-19050" y="219261"/>
              <a:ext cx="848327" cy="38101"/>
            </a:xfrm>
            <a:prstGeom prst="rect">
              <a:avLst/>
            </a:prstGeom>
            <a:effectLst/>
          </p:spPr>
        </p:pic>
        <p:pic>
          <p:nvPicPr>
            <p:cNvPr id="238" name="Line Line" descr="Line Line"/>
            <p:cNvPicPr>
              <a:picLocks/>
            </p:cNvPicPr>
            <p:nvPr/>
          </p:nvPicPr>
          <p:blipFill>
            <a:blip r:embed="rId9"/>
            <a:stretch>
              <a:fillRect/>
            </a:stretch>
          </p:blipFill>
          <p:spPr>
            <a:xfrm>
              <a:off x="-19050" y="139700"/>
              <a:ext cx="848327" cy="38100"/>
            </a:xfrm>
            <a:prstGeom prst="rect">
              <a:avLst/>
            </a:prstGeom>
            <a:effectLst/>
          </p:spPr>
        </p:pic>
        <p:pic>
          <p:nvPicPr>
            <p:cNvPr id="240" name="Line Line" descr="Line Line"/>
            <p:cNvPicPr>
              <a:picLocks/>
            </p:cNvPicPr>
            <p:nvPr/>
          </p:nvPicPr>
          <p:blipFill>
            <a:blip r:embed="rId10"/>
            <a:stretch>
              <a:fillRect/>
            </a:stretch>
          </p:blipFill>
          <p:spPr>
            <a:xfrm>
              <a:off x="-19050" y="60325"/>
              <a:ext cx="848327" cy="38100"/>
            </a:xfrm>
            <a:prstGeom prst="rect">
              <a:avLst/>
            </a:prstGeom>
            <a:effectLst/>
          </p:spPr>
        </p:pic>
        <p:pic>
          <p:nvPicPr>
            <p:cNvPr id="242" name="Line Line" descr="Line Line"/>
            <p:cNvPicPr>
              <a:picLocks/>
            </p:cNvPicPr>
            <p:nvPr/>
          </p:nvPicPr>
          <p:blipFill>
            <a:blip r:embed="rId10"/>
            <a:stretch>
              <a:fillRect/>
            </a:stretch>
          </p:blipFill>
          <p:spPr>
            <a:xfrm>
              <a:off x="-19050" y="-19050"/>
              <a:ext cx="848327" cy="38100"/>
            </a:xfrm>
            <a:prstGeom prst="rect">
              <a:avLst/>
            </a:prstGeom>
            <a:effectLst/>
          </p:spPr>
        </p:pic>
      </p:grpSp>
      <p:pic>
        <p:nvPicPr>
          <p:cNvPr id="245" name="Line Line" descr="Line Line"/>
          <p:cNvPicPr>
            <a:picLocks/>
          </p:cNvPicPr>
          <p:nvPr/>
        </p:nvPicPr>
        <p:blipFill>
          <a:blip r:embed="rId6"/>
          <a:stretch>
            <a:fillRect/>
          </a:stretch>
        </p:blipFill>
        <p:spPr>
          <a:xfrm>
            <a:off x="1325648" y="5319687"/>
            <a:ext cx="714752" cy="176117"/>
          </a:xfrm>
          <a:prstGeom prst="rect">
            <a:avLst/>
          </a:prstGeom>
        </p:spPr>
      </p:pic>
      <p:sp>
        <p:nvSpPr>
          <p:cNvPr id="247" name="16s amplicon sequencing"/>
          <p:cNvSpPr txBox="1"/>
          <p:nvPr/>
        </p:nvSpPr>
        <p:spPr>
          <a:xfrm>
            <a:off x="311497" y="202138"/>
            <a:ext cx="4690387" cy="512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6000" b="0">
                <a:latin typeface="Helvetica Light"/>
                <a:ea typeface="Helvetica Light"/>
                <a:cs typeface="Helvetica Light"/>
                <a:sym typeface="Helvetica Light"/>
              </a:defRPr>
            </a:lvl1pPr>
          </a:lstStyle>
          <a:p>
            <a:r>
              <a:rPr sz="3000" dirty="0"/>
              <a:t>16</a:t>
            </a:r>
            <a:r>
              <a:rPr lang="de-AT" sz="3000" dirty="0"/>
              <a:t>S rRNA </a:t>
            </a:r>
            <a:r>
              <a:rPr lang="de-AT" sz="3000" dirty="0" err="1"/>
              <a:t>gene</a:t>
            </a:r>
            <a:r>
              <a:rPr sz="3000" dirty="0"/>
              <a:t> </a:t>
            </a:r>
            <a:r>
              <a:rPr lang="de-AT" sz="3000" dirty="0"/>
              <a:t>S</a:t>
            </a:r>
            <a:r>
              <a:rPr sz="3000" dirty="0" err="1"/>
              <a:t>equencing</a:t>
            </a:r>
            <a:endParaRPr sz="3000" dirty="0"/>
          </a:p>
        </p:txBody>
      </p:sp>
      <p:pic>
        <p:nvPicPr>
          <p:cNvPr id="248" name="Image" descr="Image"/>
          <p:cNvPicPr>
            <a:picLocks noChangeAspect="1"/>
          </p:cNvPicPr>
          <p:nvPr/>
        </p:nvPicPr>
        <p:blipFill>
          <a:blip r:embed="rId11"/>
          <a:stretch>
            <a:fillRect/>
          </a:stretch>
        </p:blipFill>
        <p:spPr>
          <a:xfrm>
            <a:off x="478936" y="1326589"/>
            <a:ext cx="1894593" cy="2515288"/>
          </a:xfrm>
          <a:prstGeom prst="rect">
            <a:avLst/>
          </a:prstGeom>
          <a:ln w="12700">
            <a:miter lim="400000"/>
          </a:ln>
        </p:spPr>
      </p:pic>
      <p:pic>
        <p:nvPicPr>
          <p:cNvPr id="249" name="Line Line" descr="Line Line"/>
          <p:cNvPicPr>
            <a:picLocks/>
          </p:cNvPicPr>
          <p:nvPr/>
        </p:nvPicPr>
        <p:blipFill>
          <a:blip r:embed="rId12"/>
          <a:stretch>
            <a:fillRect/>
          </a:stretch>
        </p:blipFill>
        <p:spPr>
          <a:xfrm rot="16200000">
            <a:off x="5358336" y="2578123"/>
            <a:ext cx="1686171" cy="38101"/>
          </a:xfrm>
          <a:prstGeom prst="rect">
            <a:avLst/>
          </a:prstGeom>
        </p:spPr>
      </p:pic>
      <p:pic>
        <p:nvPicPr>
          <p:cNvPr id="251" name="Line Line" descr="Line Line"/>
          <p:cNvPicPr>
            <a:picLocks/>
          </p:cNvPicPr>
          <p:nvPr/>
        </p:nvPicPr>
        <p:blipFill>
          <a:blip r:embed="rId13"/>
          <a:stretch>
            <a:fillRect/>
          </a:stretch>
        </p:blipFill>
        <p:spPr>
          <a:xfrm rot="10800000">
            <a:off x="6171594" y="3404080"/>
            <a:ext cx="4794239" cy="38101"/>
          </a:xfrm>
          <a:prstGeom prst="rect">
            <a:avLst/>
          </a:prstGeom>
        </p:spPr>
      </p:pic>
      <p:sp>
        <p:nvSpPr>
          <p:cNvPr id="253" name="Position"/>
          <p:cNvSpPr txBox="1"/>
          <p:nvPr/>
        </p:nvSpPr>
        <p:spPr>
          <a:xfrm>
            <a:off x="7745710" y="3522737"/>
            <a:ext cx="872034"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r>
              <a:rPr dirty="0"/>
              <a:t>Position</a:t>
            </a:r>
          </a:p>
        </p:txBody>
      </p:sp>
      <p:sp>
        <p:nvSpPr>
          <p:cNvPr id="254" name="Conservation"/>
          <p:cNvSpPr txBox="1"/>
          <p:nvPr/>
        </p:nvSpPr>
        <p:spPr>
          <a:xfrm rot="16200000">
            <a:off x="4765434" y="2433026"/>
            <a:ext cx="2115964"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r>
              <a:rPr lang="de-DE" dirty="0"/>
              <a:t>Konservierungsgrad</a:t>
            </a:r>
            <a:endParaRPr dirty="0"/>
          </a:p>
        </p:txBody>
      </p:sp>
      <p:pic>
        <p:nvPicPr>
          <p:cNvPr id="255" name="Line Line" descr="Line Line"/>
          <p:cNvPicPr>
            <a:picLocks/>
          </p:cNvPicPr>
          <p:nvPr/>
        </p:nvPicPr>
        <p:blipFill>
          <a:blip r:embed="rId14"/>
          <a:stretch>
            <a:fillRect/>
          </a:stretch>
        </p:blipFill>
        <p:spPr>
          <a:xfrm rot="10800000">
            <a:off x="342294" y="4156876"/>
            <a:ext cx="11507413" cy="38101"/>
          </a:xfrm>
          <a:prstGeom prst="rect">
            <a:avLst/>
          </a:prstGeom>
        </p:spPr>
      </p:pic>
      <p:grpSp>
        <p:nvGrpSpPr>
          <p:cNvPr id="264" name="Group"/>
          <p:cNvGrpSpPr/>
          <p:nvPr/>
        </p:nvGrpSpPr>
        <p:grpSpPr>
          <a:xfrm>
            <a:off x="6426490" y="1781567"/>
            <a:ext cx="4149021" cy="1506675"/>
            <a:chOff x="-38100" y="-38100"/>
            <a:chExt cx="8298040" cy="3013347"/>
          </a:xfrm>
        </p:grpSpPr>
        <p:pic>
          <p:nvPicPr>
            <p:cNvPr id="272" name="Connection Line" descr="Connection Line"/>
            <p:cNvPicPr>
              <a:picLocks/>
            </p:cNvPicPr>
            <p:nvPr/>
          </p:nvPicPr>
          <p:blipFill>
            <a:blip r:embed="rId15"/>
            <a:stretch>
              <a:fillRect/>
            </a:stretch>
          </p:blipFill>
          <p:spPr>
            <a:xfrm>
              <a:off x="-38100" y="807673"/>
              <a:ext cx="1148954" cy="1326580"/>
            </a:xfrm>
            <a:prstGeom prst="rect">
              <a:avLst/>
            </a:prstGeom>
            <a:effectLst/>
          </p:spPr>
        </p:pic>
        <p:pic>
          <p:nvPicPr>
            <p:cNvPr id="274" name="Connection Line" descr="Connection Line"/>
            <p:cNvPicPr>
              <a:picLocks/>
            </p:cNvPicPr>
            <p:nvPr/>
          </p:nvPicPr>
          <p:blipFill>
            <a:blip r:embed="rId16"/>
            <a:stretch>
              <a:fillRect/>
            </a:stretch>
          </p:blipFill>
          <p:spPr>
            <a:xfrm>
              <a:off x="1946202" y="960063"/>
              <a:ext cx="1148954" cy="1174189"/>
            </a:xfrm>
            <a:prstGeom prst="rect">
              <a:avLst/>
            </a:prstGeom>
            <a:effectLst/>
          </p:spPr>
        </p:pic>
        <p:pic>
          <p:nvPicPr>
            <p:cNvPr id="276" name="Connection Line" descr="Connection Line"/>
            <p:cNvPicPr>
              <a:picLocks/>
            </p:cNvPicPr>
            <p:nvPr/>
          </p:nvPicPr>
          <p:blipFill>
            <a:blip r:embed="rId15"/>
            <a:stretch>
              <a:fillRect/>
            </a:stretch>
          </p:blipFill>
          <p:spPr>
            <a:xfrm>
              <a:off x="3930504" y="833210"/>
              <a:ext cx="1148954" cy="1326580"/>
            </a:xfrm>
            <a:prstGeom prst="rect">
              <a:avLst/>
            </a:prstGeom>
            <a:effectLst/>
          </p:spPr>
        </p:pic>
        <p:pic>
          <p:nvPicPr>
            <p:cNvPr id="278" name="Connection Line" descr="Connection Line"/>
            <p:cNvPicPr>
              <a:picLocks/>
            </p:cNvPicPr>
            <p:nvPr/>
          </p:nvPicPr>
          <p:blipFill>
            <a:blip r:embed="rId17"/>
            <a:stretch>
              <a:fillRect/>
            </a:stretch>
          </p:blipFill>
          <p:spPr>
            <a:xfrm>
              <a:off x="5914806" y="-38101"/>
              <a:ext cx="2345135" cy="2232778"/>
            </a:xfrm>
            <a:prstGeom prst="rect">
              <a:avLst/>
            </a:prstGeom>
            <a:effectLst/>
          </p:spPr>
        </p:pic>
        <p:pic>
          <p:nvPicPr>
            <p:cNvPr id="280" name="Connection Line" descr="Connection Line"/>
            <p:cNvPicPr>
              <a:picLocks/>
            </p:cNvPicPr>
            <p:nvPr/>
          </p:nvPicPr>
          <p:blipFill>
            <a:blip r:embed="rId18"/>
            <a:stretch>
              <a:fillRect/>
            </a:stretch>
          </p:blipFill>
          <p:spPr>
            <a:xfrm>
              <a:off x="1017466" y="1967989"/>
              <a:ext cx="1008138" cy="774103"/>
            </a:xfrm>
            <a:prstGeom prst="rect">
              <a:avLst/>
            </a:prstGeom>
            <a:effectLst/>
          </p:spPr>
        </p:pic>
        <p:pic>
          <p:nvPicPr>
            <p:cNvPr id="282" name="Connection Line" descr="Connection Line"/>
            <p:cNvPicPr>
              <a:picLocks/>
            </p:cNvPicPr>
            <p:nvPr/>
          </p:nvPicPr>
          <p:blipFill>
            <a:blip r:embed="rId19"/>
            <a:stretch>
              <a:fillRect/>
            </a:stretch>
          </p:blipFill>
          <p:spPr>
            <a:xfrm>
              <a:off x="3008616" y="1967989"/>
              <a:ext cx="1008138" cy="1007259"/>
            </a:xfrm>
            <a:prstGeom prst="rect">
              <a:avLst/>
            </a:prstGeom>
            <a:effectLst/>
          </p:spPr>
        </p:pic>
        <p:pic>
          <p:nvPicPr>
            <p:cNvPr id="284" name="Connection Line" descr="Connection Line"/>
            <p:cNvPicPr>
              <a:picLocks/>
            </p:cNvPicPr>
            <p:nvPr/>
          </p:nvPicPr>
          <p:blipFill>
            <a:blip r:embed="rId20"/>
            <a:stretch>
              <a:fillRect/>
            </a:stretch>
          </p:blipFill>
          <p:spPr>
            <a:xfrm>
              <a:off x="4999764" y="2015883"/>
              <a:ext cx="993975" cy="766488"/>
            </a:xfrm>
            <a:prstGeom prst="rect">
              <a:avLst/>
            </a:prstGeom>
            <a:effectLst/>
          </p:spPr>
        </p:pic>
      </p:grpSp>
      <p:sp>
        <p:nvSpPr>
          <p:cNvPr id="265" name="Line"/>
          <p:cNvSpPr/>
          <p:nvPr/>
        </p:nvSpPr>
        <p:spPr>
          <a:xfrm flipH="1">
            <a:off x="6716403" y="977599"/>
            <a:ext cx="551603" cy="1121883"/>
          </a:xfrm>
          <a:prstGeom prst="line">
            <a:avLst/>
          </a:prstGeom>
          <a:ln w="25400">
            <a:solidFill>
              <a:srgbClr val="000000"/>
            </a:solidFill>
            <a:miter lim="400000"/>
            <a:tailEnd type="triangle"/>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266" name="Line"/>
          <p:cNvSpPr/>
          <p:nvPr/>
        </p:nvSpPr>
        <p:spPr>
          <a:xfrm>
            <a:off x="8863472" y="878068"/>
            <a:ext cx="1027758" cy="853475"/>
          </a:xfrm>
          <a:prstGeom prst="line">
            <a:avLst/>
          </a:prstGeom>
          <a:ln w="25400">
            <a:solidFill>
              <a:srgbClr val="000000"/>
            </a:solidFill>
            <a:miter lim="400000"/>
            <a:tailEnd type="triangle"/>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267" name="Make primers"/>
          <p:cNvSpPr txBox="1"/>
          <p:nvPr/>
        </p:nvSpPr>
        <p:spPr>
          <a:xfrm>
            <a:off x="7357589" y="636471"/>
            <a:ext cx="1500411"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b="0">
                <a:latin typeface="Helvetica Light"/>
                <a:ea typeface="Helvetica Light"/>
                <a:cs typeface="Helvetica Light"/>
                <a:sym typeface="Helvetica Light"/>
              </a:defRPr>
            </a:lvl1pPr>
          </a:lstStyle>
          <a:p>
            <a:r>
              <a:rPr lang="de-DE" dirty="0"/>
              <a:t>Primer Stellen</a:t>
            </a:r>
            <a:endParaRPr dirty="0"/>
          </a:p>
        </p:txBody>
      </p:sp>
      <p:sp>
        <p:nvSpPr>
          <p:cNvPr id="268" name="Taxonomic information"/>
          <p:cNvSpPr txBox="1"/>
          <p:nvPr/>
        </p:nvSpPr>
        <p:spPr>
          <a:xfrm>
            <a:off x="7012640" y="1550766"/>
            <a:ext cx="2748829"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b="0">
                <a:latin typeface="Helvetica Light"/>
                <a:ea typeface="Helvetica Light"/>
                <a:cs typeface="Helvetica Light"/>
                <a:sym typeface="Helvetica Light"/>
              </a:defRPr>
            </a:lvl1pPr>
          </a:lstStyle>
          <a:p>
            <a:r>
              <a:rPr dirty="0" err="1"/>
              <a:t>Taxonomi</a:t>
            </a:r>
            <a:r>
              <a:rPr lang="de-DE" dirty="0" err="1"/>
              <a:t>sche</a:t>
            </a:r>
            <a:r>
              <a:rPr dirty="0"/>
              <a:t> </a:t>
            </a:r>
            <a:r>
              <a:rPr lang="de-DE" dirty="0"/>
              <a:t>I</a:t>
            </a:r>
            <a:r>
              <a:rPr dirty="0" err="1"/>
              <a:t>nformation</a:t>
            </a:r>
            <a:endParaRPr dirty="0"/>
          </a:p>
        </p:txBody>
      </p:sp>
      <p:sp>
        <p:nvSpPr>
          <p:cNvPr id="269" name="Line"/>
          <p:cNvSpPr/>
          <p:nvPr/>
        </p:nvSpPr>
        <p:spPr>
          <a:xfrm>
            <a:off x="8206259" y="1870030"/>
            <a:ext cx="1" cy="1162103"/>
          </a:xfrm>
          <a:prstGeom prst="line">
            <a:avLst/>
          </a:prstGeom>
          <a:ln w="25400">
            <a:solidFill>
              <a:srgbClr val="000000"/>
            </a:solidFill>
            <a:miter lim="400000"/>
            <a:tailEnd type="triangle"/>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270" name="Line"/>
          <p:cNvSpPr/>
          <p:nvPr/>
        </p:nvSpPr>
        <p:spPr>
          <a:xfrm>
            <a:off x="8733023" y="1867439"/>
            <a:ext cx="512473" cy="1049292"/>
          </a:xfrm>
          <a:prstGeom prst="line">
            <a:avLst/>
          </a:prstGeom>
          <a:ln w="25400">
            <a:solidFill>
              <a:srgbClr val="000000"/>
            </a:solidFill>
            <a:miter lim="400000"/>
            <a:tailEnd type="triangle"/>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271" name="Line"/>
          <p:cNvSpPr/>
          <p:nvPr/>
        </p:nvSpPr>
        <p:spPr>
          <a:xfrm flipH="1">
            <a:off x="7176234" y="1867351"/>
            <a:ext cx="497165" cy="1086280"/>
          </a:xfrm>
          <a:prstGeom prst="line">
            <a:avLst/>
          </a:prstGeom>
          <a:ln w="25400">
            <a:solidFill>
              <a:srgbClr val="000000"/>
            </a:solidFill>
            <a:miter lim="400000"/>
            <a:tailEnd type="triangle"/>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2" name="16s amplicon sequencing">
            <a:extLst>
              <a:ext uri="{FF2B5EF4-FFF2-40B4-BE49-F238E27FC236}">
                <a16:creationId xmlns:a16="http://schemas.microsoft.com/office/drawing/2014/main" id="{FFEEFB57-CA6C-63FC-104E-10F4B9225900}"/>
              </a:ext>
            </a:extLst>
          </p:cNvPr>
          <p:cNvSpPr txBox="1"/>
          <p:nvPr/>
        </p:nvSpPr>
        <p:spPr>
          <a:xfrm>
            <a:off x="2872138" y="2394931"/>
            <a:ext cx="1973297"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6000" b="0">
                <a:latin typeface="Helvetica Light"/>
                <a:ea typeface="Helvetica Light"/>
                <a:cs typeface="Helvetica Light"/>
                <a:sym typeface="Helvetica Light"/>
              </a:defRPr>
            </a:lvl1pPr>
          </a:lstStyle>
          <a:p>
            <a:r>
              <a:rPr lang="de-AT" sz="1800" i="0" dirty="0"/>
              <a:t>Das </a:t>
            </a:r>
            <a:r>
              <a:rPr sz="1800" i="0" dirty="0"/>
              <a:t>16</a:t>
            </a:r>
            <a:r>
              <a:rPr lang="de-AT" sz="1800" i="0" dirty="0"/>
              <a:t>S rRNA Gen</a:t>
            </a:r>
            <a:endParaRPr sz="1800" i="0" dirty="0"/>
          </a:p>
        </p:txBody>
      </p:sp>
    </p:spTree>
    <p:extLst>
      <p:ext uri="{BB962C8B-B14F-4D97-AF65-F5344CB8AC3E}">
        <p14:creationId xmlns:p14="http://schemas.microsoft.com/office/powerpoint/2010/main" val="292458161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pic>
        <p:nvPicPr>
          <p:cNvPr id="288" name="Line Line" descr="Line Line"/>
          <p:cNvPicPr>
            <a:picLocks/>
          </p:cNvPicPr>
          <p:nvPr/>
        </p:nvPicPr>
        <p:blipFill>
          <a:blip r:embed="rId3"/>
          <a:stretch>
            <a:fillRect/>
          </a:stretch>
        </p:blipFill>
        <p:spPr>
          <a:xfrm>
            <a:off x="1450314" y="3348192"/>
            <a:ext cx="714752" cy="176117"/>
          </a:xfrm>
          <a:prstGeom prst="rect">
            <a:avLst/>
          </a:prstGeom>
        </p:spPr>
      </p:pic>
      <p:grpSp>
        <p:nvGrpSpPr>
          <p:cNvPr id="326" name="Group"/>
          <p:cNvGrpSpPr/>
          <p:nvPr/>
        </p:nvGrpSpPr>
        <p:grpSpPr>
          <a:xfrm>
            <a:off x="669541" y="3093360"/>
            <a:ext cx="424164" cy="685782"/>
            <a:chOff x="-19050" y="-19050"/>
            <a:chExt cx="848326" cy="1371562"/>
          </a:xfrm>
        </p:grpSpPr>
        <p:pic>
          <p:nvPicPr>
            <p:cNvPr id="290" name="Line Line" descr="Line Line"/>
            <p:cNvPicPr>
              <a:picLocks/>
            </p:cNvPicPr>
            <p:nvPr/>
          </p:nvPicPr>
          <p:blipFill>
            <a:blip r:embed="rId4"/>
            <a:stretch>
              <a:fillRect/>
            </a:stretch>
          </p:blipFill>
          <p:spPr>
            <a:xfrm>
              <a:off x="-19050" y="1082278"/>
              <a:ext cx="848327" cy="38101"/>
            </a:xfrm>
            <a:prstGeom prst="rect">
              <a:avLst/>
            </a:prstGeom>
            <a:effectLst/>
          </p:spPr>
        </p:pic>
        <p:pic>
          <p:nvPicPr>
            <p:cNvPr id="292" name="Line Line" descr="Line Line"/>
            <p:cNvPicPr>
              <a:picLocks/>
            </p:cNvPicPr>
            <p:nvPr/>
          </p:nvPicPr>
          <p:blipFill>
            <a:blip r:embed="rId5"/>
            <a:stretch>
              <a:fillRect/>
            </a:stretch>
          </p:blipFill>
          <p:spPr>
            <a:xfrm>
              <a:off x="-19050" y="1002903"/>
              <a:ext cx="848327" cy="38101"/>
            </a:xfrm>
            <a:prstGeom prst="rect">
              <a:avLst/>
            </a:prstGeom>
            <a:effectLst/>
          </p:spPr>
        </p:pic>
        <p:pic>
          <p:nvPicPr>
            <p:cNvPr id="294" name="Line Line" descr="Line Line"/>
            <p:cNvPicPr>
              <a:picLocks/>
            </p:cNvPicPr>
            <p:nvPr/>
          </p:nvPicPr>
          <p:blipFill>
            <a:blip r:embed="rId5"/>
            <a:stretch>
              <a:fillRect/>
            </a:stretch>
          </p:blipFill>
          <p:spPr>
            <a:xfrm>
              <a:off x="-19050" y="923528"/>
              <a:ext cx="848327" cy="38101"/>
            </a:xfrm>
            <a:prstGeom prst="rect">
              <a:avLst/>
            </a:prstGeom>
            <a:effectLst/>
          </p:spPr>
        </p:pic>
        <p:pic>
          <p:nvPicPr>
            <p:cNvPr id="296" name="Line Line" descr="Line Line"/>
            <p:cNvPicPr>
              <a:picLocks/>
            </p:cNvPicPr>
            <p:nvPr/>
          </p:nvPicPr>
          <p:blipFill>
            <a:blip r:embed="rId4"/>
            <a:stretch>
              <a:fillRect/>
            </a:stretch>
          </p:blipFill>
          <p:spPr>
            <a:xfrm>
              <a:off x="-19050" y="1314412"/>
              <a:ext cx="848327" cy="38101"/>
            </a:xfrm>
            <a:prstGeom prst="rect">
              <a:avLst/>
            </a:prstGeom>
            <a:effectLst/>
          </p:spPr>
        </p:pic>
        <p:pic>
          <p:nvPicPr>
            <p:cNvPr id="298" name="Line Line" descr="Line Line"/>
            <p:cNvPicPr>
              <a:picLocks/>
            </p:cNvPicPr>
            <p:nvPr/>
          </p:nvPicPr>
          <p:blipFill>
            <a:blip r:embed="rId5"/>
            <a:stretch>
              <a:fillRect/>
            </a:stretch>
          </p:blipFill>
          <p:spPr>
            <a:xfrm>
              <a:off x="-19050" y="1235037"/>
              <a:ext cx="848327" cy="38101"/>
            </a:xfrm>
            <a:prstGeom prst="rect">
              <a:avLst/>
            </a:prstGeom>
            <a:effectLst/>
          </p:spPr>
        </p:pic>
        <p:pic>
          <p:nvPicPr>
            <p:cNvPr id="300" name="Line Line" descr="Line Line"/>
            <p:cNvPicPr>
              <a:picLocks/>
            </p:cNvPicPr>
            <p:nvPr/>
          </p:nvPicPr>
          <p:blipFill>
            <a:blip r:embed="rId5"/>
            <a:stretch>
              <a:fillRect/>
            </a:stretch>
          </p:blipFill>
          <p:spPr>
            <a:xfrm>
              <a:off x="-19050" y="1155662"/>
              <a:ext cx="848327" cy="38101"/>
            </a:xfrm>
            <a:prstGeom prst="rect">
              <a:avLst/>
            </a:prstGeom>
            <a:effectLst/>
          </p:spPr>
        </p:pic>
        <p:pic>
          <p:nvPicPr>
            <p:cNvPr id="302" name="Line Line" descr="Line Line"/>
            <p:cNvPicPr>
              <a:picLocks/>
            </p:cNvPicPr>
            <p:nvPr/>
          </p:nvPicPr>
          <p:blipFill>
            <a:blip r:embed="rId4"/>
            <a:stretch>
              <a:fillRect/>
            </a:stretch>
          </p:blipFill>
          <p:spPr>
            <a:xfrm>
              <a:off x="-19050" y="846211"/>
              <a:ext cx="848327" cy="38101"/>
            </a:xfrm>
            <a:prstGeom prst="rect">
              <a:avLst/>
            </a:prstGeom>
            <a:effectLst/>
          </p:spPr>
        </p:pic>
        <p:pic>
          <p:nvPicPr>
            <p:cNvPr id="304" name="Line Line" descr="Line Line"/>
            <p:cNvPicPr>
              <a:picLocks/>
            </p:cNvPicPr>
            <p:nvPr/>
          </p:nvPicPr>
          <p:blipFill>
            <a:blip r:embed="rId5"/>
            <a:stretch>
              <a:fillRect/>
            </a:stretch>
          </p:blipFill>
          <p:spPr>
            <a:xfrm>
              <a:off x="-19050" y="766836"/>
              <a:ext cx="848327" cy="38101"/>
            </a:xfrm>
            <a:prstGeom prst="rect">
              <a:avLst/>
            </a:prstGeom>
            <a:effectLst/>
          </p:spPr>
        </p:pic>
        <p:pic>
          <p:nvPicPr>
            <p:cNvPr id="306" name="Line Line" descr="Line Line"/>
            <p:cNvPicPr>
              <a:picLocks/>
            </p:cNvPicPr>
            <p:nvPr/>
          </p:nvPicPr>
          <p:blipFill>
            <a:blip r:embed="rId5"/>
            <a:stretch>
              <a:fillRect/>
            </a:stretch>
          </p:blipFill>
          <p:spPr>
            <a:xfrm>
              <a:off x="-19050" y="687461"/>
              <a:ext cx="848327" cy="38101"/>
            </a:xfrm>
            <a:prstGeom prst="rect">
              <a:avLst/>
            </a:prstGeom>
            <a:effectLst/>
          </p:spPr>
        </p:pic>
        <p:pic>
          <p:nvPicPr>
            <p:cNvPr id="308" name="Line Line" descr="Line Line"/>
            <p:cNvPicPr>
              <a:picLocks/>
            </p:cNvPicPr>
            <p:nvPr/>
          </p:nvPicPr>
          <p:blipFill>
            <a:blip r:embed="rId4"/>
            <a:stretch>
              <a:fillRect/>
            </a:stretch>
          </p:blipFill>
          <p:spPr>
            <a:xfrm>
              <a:off x="-19050" y="612018"/>
              <a:ext cx="848327" cy="38101"/>
            </a:xfrm>
            <a:prstGeom prst="rect">
              <a:avLst/>
            </a:prstGeom>
            <a:effectLst/>
          </p:spPr>
        </p:pic>
        <p:pic>
          <p:nvPicPr>
            <p:cNvPr id="310" name="Line Line" descr="Line Line"/>
            <p:cNvPicPr>
              <a:picLocks/>
            </p:cNvPicPr>
            <p:nvPr/>
          </p:nvPicPr>
          <p:blipFill>
            <a:blip r:embed="rId5"/>
            <a:stretch>
              <a:fillRect/>
            </a:stretch>
          </p:blipFill>
          <p:spPr>
            <a:xfrm>
              <a:off x="-19050" y="532643"/>
              <a:ext cx="848327" cy="38101"/>
            </a:xfrm>
            <a:prstGeom prst="rect">
              <a:avLst/>
            </a:prstGeom>
            <a:effectLst/>
          </p:spPr>
        </p:pic>
        <p:pic>
          <p:nvPicPr>
            <p:cNvPr id="312" name="Line Line" descr="Line Line"/>
            <p:cNvPicPr>
              <a:picLocks/>
            </p:cNvPicPr>
            <p:nvPr/>
          </p:nvPicPr>
          <p:blipFill>
            <a:blip r:embed="rId5"/>
            <a:stretch>
              <a:fillRect/>
            </a:stretch>
          </p:blipFill>
          <p:spPr>
            <a:xfrm>
              <a:off x="-19050" y="453268"/>
              <a:ext cx="848327" cy="38101"/>
            </a:xfrm>
            <a:prstGeom prst="rect">
              <a:avLst/>
            </a:prstGeom>
            <a:effectLst/>
          </p:spPr>
        </p:pic>
        <p:pic>
          <p:nvPicPr>
            <p:cNvPr id="314" name="Line Line" descr="Line Line"/>
            <p:cNvPicPr>
              <a:picLocks/>
            </p:cNvPicPr>
            <p:nvPr/>
          </p:nvPicPr>
          <p:blipFill>
            <a:blip r:embed="rId4"/>
            <a:stretch>
              <a:fillRect/>
            </a:stretch>
          </p:blipFill>
          <p:spPr>
            <a:xfrm>
              <a:off x="-19050" y="378011"/>
              <a:ext cx="848327" cy="38101"/>
            </a:xfrm>
            <a:prstGeom prst="rect">
              <a:avLst/>
            </a:prstGeom>
            <a:effectLst/>
          </p:spPr>
        </p:pic>
        <p:pic>
          <p:nvPicPr>
            <p:cNvPr id="316" name="Line Line" descr="Line Line"/>
            <p:cNvPicPr>
              <a:picLocks/>
            </p:cNvPicPr>
            <p:nvPr/>
          </p:nvPicPr>
          <p:blipFill>
            <a:blip r:embed="rId5"/>
            <a:stretch>
              <a:fillRect/>
            </a:stretch>
          </p:blipFill>
          <p:spPr>
            <a:xfrm>
              <a:off x="-19050" y="298636"/>
              <a:ext cx="848327" cy="38101"/>
            </a:xfrm>
            <a:prstGeom prst="rect">
              <a:avLst/>
            </a:prstGeom>
            <a:effectLst/>
          </p:spPr>
        </p:pic>
        <p:pic>
          <p:nvPicPr>
            <p:cNvPr id="318" name="Line Line" descr="Line Line"/>
            <p:cNvPicPr>
              <a:picLocks/>
            </p:cNvPicPr>
            <p:nvPr/>
          </p:nvPicPr>
          <p:blipFill>
            <a:blip r:embed="rId5"/>
            <a:stretch>
              <a:fillRect/>
            </a:stretch>
          </p:blipFill>
          <p:spPr>
            <a:xfrm>
              <a:off x="-19050" y="219261"/>
              <a:ext cx="848327" cy="38101"/>
            </a:xfrm>
            <a:prstGeom prst="rect">
              <a:avLst/>
            </a:prstGeom>
            <a:effectLst/>
          </p:spPr>
        </p:pic>
        <p:pic>
          <p:nvPicPr>
            <p:cNvPr id="320" name="Line Line" descr="Line Line"/>
            <p:cNvPicPr>
              <a:picLocks/>
            </p:cNvPicPr>
            <p:nvPr/>
          </p:nvPicPr>
          <p:blipFill>
            <a:blip r:embed="rId4"/>
            <a:stretch>
              <a:fillRect/>
            </a:stretch>
          </p:blipFill>
          <p:spPr>
            <a:xfrm>
              <a:off x="-19050" y="139700"/>
              <a:ext cx="848327" cy="38100"/>
            </a:xfrm>
            <a:prstGeom prst="rect">
              <a:avLst/>
            </a:prstGeom>
            <a:effectLst/>
          </p:spPr>
        </p:pic>
        <p:pic>
          <p:nvPicPr>
            <p:cNvPr id="322" name="Line Line" descr="Line Line"/>
            <p:cNvPicPr>
              <a:picLocks/>
            </p:cNvPicPr>
            <p:nvPr/>
          </p:nvPicPr>
          <p:blipFill>
            <a:blip r:embed="rId5"/>
            <a:stretch>
              <a:fillRect/>
            </a:stretch>
          </p:blipFill>
          <p:spPr>
            <a:xfrm>
              <a:off x="-19050" y="60325"/>
              <a:ext cx="848327" cy="38100"/>
            </a:xfrm>
            <a:prstGeom prst="rect">
              <a:avLst/>
            </a:prstGeom>
            <a:effectLst/>
          </p:spPr>
        </p:pic>
        <p:pic>
          <p:nvPicPr>
            <p:cNvPr id="324" name="Line Line" descr="Line Line"/>
            <p:cNvPicPr>
              <a:picLocks/>
            </p:cNvPicPr>
            <p:nvPr/>
          </p:nvPicPr>
          <p:blipFill>
            <a:blip r:embed="rId5"/>
            <a:stretch>
              <a:fillRect/>
            </a:stretch>
          </p:blipFill>
          <p:spPr>
            <a:xfrm>
              <a:off x="-19050" y="-19050"/>
              <a:ext cx="848327" cy="38100"/>
            </a:xfrm>
            <a:prstGeom prst="rect">
              <a:avLst/>
            </a:prstGeom>
            <a:effectLst/>
          </p:spPr>
        </p:pic>
      </p:grpSp>
      <p:sp>
        <p:nvSpPr>
          <p:cNvPr id="328" name="Compare to database"/>
          <p:cNvSpPr txBox="1"/>
          <p:nvPr/>
        </p:nvSpPr>
        <p:spPr>
          <a:xfrm>
            <a:off x="5584161" y="2520922"/>
            <a:ext cx="2835841"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4000" b="0">
                <a:latin typeface="Helvetica Light"/>
                <a:ea typeface="Helvetica Light"/>
                <a:cs typeface="Helvetica Light"/>
                <a:sym typeface="Helvetica Light"/>
              </a:defRPr>
            </a:lvl1pPr>
          </a:lstStyle>
          <a:p>
            <a:r>
              <a:rPr lang="de-DE" sz="2000" dirty="0"/>
              <a:t>Vergleich mit Datenbank</a:t>
            </a:r>
            <a:endParaRPr sz="2000" dirty="0"/>
          </a:p>
        </p:txBody>
      </p:sp>
      <p:grpSp>
        <p:nvGrpSpPr>
          <p:cNvPr id="331" name="Rounded Rectangle"/>
          <p:cNvGrpSpPr/>
          <p:nvPr/>
        </p:nvGrpSpPr>
        <p:grpSpPr>
          <a:xfrm rot="1440000">
            <a:off x="5621680" y="3633597"/>
            <a:ext cx="328316" cy="860674"/>
            <a:chOff x="0" y="0"/>
            <a:chExt cx="656629" cy="1721346"/>
          </a:xfrm>
        </p:grpSpPr>
        <p:sp>
          <p:nvSpPr>
            <p:cNvPr id="330" name="Rounded Rectangle"/>
            <p:cNvSpPr/>
            <p:nvPr/>
          </p:nvSpPr>
          <p:spPr>
            <a:xfrm>
              <a:off x="38100" y="38100"/>
              <a:ext cx="580430" cy="1645147"/>
            </a:xfrm>
            <a:prstGeom prst="roundRect">
              <a:avLst>
                <a:gd name="adj" fmla="val 50000"/>
              </a:avLst>
            </a:prstGeom>
            <a:solidFill>
              <a:srgbClr val="FFFFFF"/>
            </a:solidFill>
            <a:ln>
              <a:noFill/>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a:p>
          </p:txBody>
        </p:sp>
        <p:pic>
          <p:nvPicPr>
            <p:cNvPr id="329" name="Rounded Rectangle Rounded rectangle" descr="Rounded Rectangle Rounded rectangle"/>
            <p:cNvPicPr>
              <a:picLocks/>
            </p:cNvPicPr>
            <p:nvPr/>
          </p:nvPicPr>
          <p:blipFill>
            <a:blip r:embed="rId6"/>
            <a:stretch>
              <a:fillRect/>
            </a:stretch>
          </p:blipFill>
          <p:spPr>
            <a:xfrm>
              <a:off x="0" y="0"/>
              <a:ext cx="656630" cy="1721347"/>
            </a:xfrm>
            <a:prstGeom prst="rect">
              <a:avLst/>
            </a:prstGeom>
            <a:effectLst/>
          </p:spPr>
        </p:pic>
      </p:grpSp>
      <p:grpSp>
        <p:nvGrpSpPr>
          <p:cNvPr id="334" name="Rounded Rectangle"/>
          <p:cNvGrpSpPr/>
          <p:nvPr/>
        </p:nvGrpSpPr>
        <p:grpSpPr>
          <a:xfrm rot="20580000">
            <a:off x="6256680" y="3057260"/>
            <a:ext cx="328316" cy="860674"/>
            <a:chOff x="0" y="0"/>
            <a:chExt cx="656629" cy="1721346"/>
          </a:xfrm>
        </p:grpSpPr>
        <p:sp>
          <p:nvSpPr>
            <p:cNvPr id="333" name="Rounded Rectangle"/>
            <p:cNvSpPr/>
            <p:nvPr/>
          </p:nvSpPr>
          <p:spPr>
            <a:xfrm>
              <a:off x="38100" y="38100"/>
              <a:ext cx="580430" cy="1645147"/>
            </a:xfrm>
            <a:prstGeom prst="roundRect">
              <a:avLst>
                <a:gd name="adj" fmla="val 50000"/>
              </a:avLst>
            </a:prstGeom>
            <a:solidFill>
              <a:srgbClr val="FFFFFF"/>
            </a:solidFill>
            <a:ln>
              <a:noFill/>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a:p>
          </p:txBody>
        </p:sp>
        <p:pic>
          <p:nvPicPr>
            <p:cNvPr id="332" name="Rounded Rectangle Rounded rectangle" descr="Rounded Rectangle Rounded rectangle"/>
            <p:cNvPicPr>
              <a:picLocks/>
            </p:cNvPicPr>
            <p:nvPr/>
          </p:nvPicPr>
          <p:blipFill>
            <a:blip r:embed="rId6"/>
            <a:stretch>
              <a:fillRect/>
            </a:stretch>
          </p:blipFill>
          <p:spPr>
            <a:xfrm>
              <a:off x="0" y="0"/>
              <a:ext cx="656630" cy="1721347"/>
            </a:xfrm>
            <a:prstGeom prst="rect">
              <a:avLst/>
            </a:prstGeom>
            <a:effectLst/>
          </p:spPr>
        </p:pic>
      </p:grpSp>
      <p:grpSp>
        <p:nvGrpSpPr>
          <p:cNvPr id="337" name="Rounded Rectangle"/>
          <p:cNvGrpSpPr/>
          <p:nvPr/>
        </p:nvGrpSpPr>
        <p:grpSpPr>
          <a:xfrm rot="3240000">
            <a:off x="6688480" y="3785997"/>
            <a:ext cx="328316" cy="860674"/>
            <a:chOff x="0" y="0"/>
            <a:chExt cx="656629" cy="1721346"/>
          </a:xfrm>
        </p:grpSpPr>
        <p:sp>
          <p:nvSpPr>
            <p:cNvPr id="336" name="Rounded Rectangle"/>
            <p:cNvSpPr/>
            <p:nvPr/>
          </p:nvSpPr>
          <p:spPr>
            <a:xfrm>
              <a:off x="38100" y="38100"/>
              <a:ext cx="580430" cy="1645147"/>
            </a:xfrm>
            <a:prstGeom prst="roundRect">
              <a:avLst>
                <a:gd name="adj" fmla="val 50000"/>
              </a:avLst>
            </a:prstGeom>
            <a:solidFill>
              <a:srgbClr val="FFFFFF"/>
            </a:solidFill>
            <a:ln>
              <a:noFill/>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a:p>
          </p:txBody>
        </p:sp>
        <p:pic>
          <p:nvPicPr>
            <p:cNvPr id="335" name="Rounded Rectangle Rounded rectangle" descr="Rounded Rectangle Rounded rectangle"/>
            <p:cNvPicPr>
              <a:picLocks/>
            </p:cNvPicPr>
            <p:nvPr/>
          </p:nvPicPr>
          <p:blipFill>
            <a:blip r:embed="rId6"/>
            <a:stretch>
              <a:fillRect/>
            </a:stretch>
          </p:blipFill>
          <p:spPr>
            <a:xfrm>
              <a:off x="0" y="0"/>
              <a:ext cx="656630" cy="1721347"/>
            </a:xfrm>
            <a:prstGeom prst="rect">
              <a:avLst/>
            </a:prstGeom>
            <a:effectLst/>
          </p:spPr>
        </p:pic>
      </p:grpSp>
      <p:grpSp>
        <p:nvGrpSpPr>
          <p:cNvPr id="340" name="Rounded Rectangle"/>
          <p:cNvGrpSpPr/>
          <p:nvPr/>
        </p:nvGrpSpPr>
        <p:grpSpPr>
          <a:xfrm rot="18480000">
            <a:off x="7158380" y="3057260"/>
            <a:ext cx="328316" cy="860674"/>
            <a:chOff x="0" y="0"/>
            <a:chExt cx="656629" cy="1721346"/>
          </a:xfrm>
        </p:grpSpPr>
        <p:sp>
          <p:nvSpPr>
            <p:cNvPr id="339" name="Rounded Rectangle"/>
            <p:cNvSpPr/>
            <p:nvPr/>
          </p:nvSpPr>
          <p:spPr>
            <a:xfrm>
              <a:off x="38099" y="38100"/>
              <a:ext cx="580431" cy="1645147"/>
            </a:xfrm>
            <a:prstGeom prst="roundRect">
              <a:avLst>
                <a:gd name="adj" fmla="val 50000"/>
              </a:avLst>
            </a:prstGeom>
            <a:solidFill>
              <a:srgbClr val="FFFFFF"/>
            </a:solidFill>
            <a:ln>
              <a:noFill/>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a:p>
          </p:txBody>
        </p:sp>
        <p:pic>
          <p:nvPicPr>
            <p:cNvPr id="338" name="Rounded Rectangle Rounded rectangle" descr="Rounded Rectangle Rounded rectangle"/>
            <p:cNvPicPr>
              <a:picLocks/>
            </p:cNvPicPr>
            <p:nvPr/>
          </p:nvPicPr>
          <p:blipFill>
            <a:blip r:embed="rId6"/>
            <a:stretch>
              <a:fillRect/>
            </a:stretch>
          </p:blipFill>
          <p:spPr>
            <a:xfrm>
              <a:off x="-1" y="0"/>
              <a:ext cx="656631" cy="1721347"/>
            </a:xfrm>
            <a:prstGeom prst="rect">
              <a:avLst/>
            </a:prstGeom>
            <a:effectLst/>
          </p:spPr>
        </p:pic>
      </p:grpSp>
      <p:pic>
        <p:nvPicPr>
          <p:cNvPr id="341" name="Line Line" descr="Line Line"/>
          <p:cNvPicPr>
            <a:picLocks/>
          </p:cNvPicPr>
          <p:nvPr/>
        </p:nvPicPr>
        <p:blipFill>
          <a:blip r:embed="rId7"/>
          <a:stretch>
            <a:fillRect/>
          </a:stretch>
        </p:blipFill>
        <p:spPr>
          <a:xfrm rot="2400000">
            <a:off x="7110455" y="3478072"/>
            <a:ext cx="424164" cy="19051"/>
          </a:xfrm>
          <a:prstGeom prst="rect">
            <a:avLst/>
          </a:prstGeom>
        </p:spPr>
      </p:pic>
      <p:pic>
        <p:nvPicPr>
          <p:cNvPr id="343" name="Line Line" descr="Line Line"/>
          <p:cNvPicPr>
            <a:picLocks/>
          </p:cNvPicPr>
          <p:nvPr/>
        </p:nvPicPr>
        <p:blipFill>
          <a:blip r:embed="rId5"/>
          <a:stretch>
            <a:fillRect/>
          </a:stretch>
        </p:blipFill>
        <p:spPr>
          <a:xfrm rot="4200000">
            <a:off x="6208755" y="3478072"/>
            <a:ext cx="424164" cy="19051"/>
          </a:xfrm>
          <a:prstGeom prst="rect">
            <a:avLst/>
          </a:prstGeom>
        </p:spPr>
      </p:pic>
      <p:pic>
        <p:nvPicPr>
          <p:cNvPr id="345" name="Line Line" descr="Line Line"/>
          <p:cNvPicPr>
            <a:picLocks/>
          </p:cNvPicPr>
          <p:nvPr/>
        </p:nvPicPr>
        <p:blipFill>
          <a:blip r:embed="rId8"/>
          <a:stretch>
            <a:fillRect/>
          </a:stretch>
        </p:blipFill>
        <p:spPr>
          <a:xfrm rot="17760000">
            <a:off x="5573755" y="4054409"/>
            <a:ext cx="424164" cy="19051"/>
          </a:xfrm>
          <a:prstGeom prst="rect">
            <a:avLst/>
          </a:prstGeom>
        </p:spPr>
      </p:pic>
      <p:pic>
        <p:nvPicPr>
          <p:cNvPr id="347" name="Line Line" descr="Line Line"/>
          <p:cNvPicPr>
            <a:picLocks/>
          </p:cNvPicPr>
          <p:nvPr/>
        </p:nvPicPr>
        <p:blipFill>
          <a:blip r:embed="rId9"/>
          <a:stretch>
            <a:fillRect/>
          </a:stretch>
        </p:blipFill>
        <p:spPr>
          <a:xfrm rot="19380000">
            <a:off x="6640555" y="4208315"/>
            <a:ext cx="424164" cy="19051"/>
          </a:xfrm>
          <a:prstGeom prst="rect">
            <a:avLst/>
          </a:prstGeom>
        </p:spPr>
      </p:pic>
      <p:pic>
        <p:nvPicPr>
          <p:cNvPr id="349" name="Line Line" descr="Line Line"/>
          <p:cNvPicPr>
            <a:picLocks/>
          </p:cNvPicPr>
          <p:nvPr/>
        </p:nvPicPr>
        <p:blipFill>
          <a:blip r:embed="rId3"/>
          <a:stretch>
            <a:fillRect/>
          </a:stretch>
        </p:blipFill>
        <p:spPr>
          <a:xfrm>
            <a:off x="8017995" y="3348192"/>
            <a:ext cx="714752" cy="176117"/>
          </a:xfrm>
          <a:prstGeom prst="rect">
            <a:avLst/>
          </a:prstGeom>
        </p:spPr>
      </p:pic>
      <p:grpSp>
        <p:nvGrpSpPr>
          <p:cNvPr id="407" name="Group"/>
          <p:cNvGrpSpPr/>
          <p:nvPr/>
        </p:nvGrpSpPr>
        <p:grpSpPr>
          <a:xfrm>
            <a:off x="9483611" y="2862003"/>
            <a:ext cx="424164" cy="1655265"/>
            <a:chOff x="-19050" y="-19050"/>
            <a:chExt cx="848326" cy="3310527"/>
          </a:xfrm>
        </p:grpSpPr>
        <p:pic>
          <p:nvPicPr>
            <p:cNvPr id="351" name="Line Line" descr="Line Line"/>
            <p:cNvPicPr>
              <a:picLocks/>
            </p:cNvPicPr>
            <p:nvPr/>
          </p:nvPicPr>
          <p:blipFill>
            <a:blip r:embed="rId5"/>
            <a:stretch>
              <a:fillRect/>
            </a:stretch>
          </p:blipFill>
          <p:spPr>
            <a:xfrm>
              <a:off x="-19050" y="3253377"/>
              <a:ext cx="848327" cy="38101"/>
            </a:xfrm>
            <a:prstGeom prst="rect">
              <a:avLst/>
            </a:prstGeom>
            <a:effectLst/>
          </p:spPr>
        </p:pic>
        <p:pic>
          <p:nvPicPr>
            <p:cNvPr id="353" name="Line Line" descr="Line Line"/>
            <p:cNvPicPr>
              <a:picLocks/>
            </p:cNvPicPr>
            <p:nvPr/>
          </p:nvPicPr>
          <p:blipFill>
            <a:blip r:embed="rId4"/>
            <a:stretch>
              <a:fillRect/>
            </a:stretch>
          </p:blipFill>
          <p:spPr>
            <a:xfrm>
              <a:off x="-19050" y="3176061"/>
              <a:ext cx="848327" cy="38101"/>
            </a:xfrm>
            <a:prstGeom prst="rect">
              <a:avLst/>
            </a:prstGeom>
            <a:effectLst/>
          </p:spPr>
        </p:pic>
        <p:pic>
          <p:nvPicPr>
            <p:cNvPr id="355" name="Line Line" descr="Line Line"/>
            <p:cNvPicPr>
              <a:picLocks/>
            </p:cNvPicPr>
            <p:nvPr/>
          </p:nvPicPr>
          <p:blipFill>
            <a:blip r:embed="rId5"/>
            <a:stretch>
              <a:fillRect/>
            </a:stretch>
          </p:blipFill>
          <p:spPr>
            <a:xfrm>
              <a:off x="-19050" y="3096686"/>
              <a:ext cx="848327" cy="38101"/>
            </a:xfrm>
            <a:prstGeom prst="rect">
              <a:avLst/>
            </a:prstGeom>
            <a:effectLst/>
          </p:spPr>
        </p:pic>
        <p:pic>
          <p:nvPicPr>
            <p:cNvPr id="357" name="Line Line" descr="Line Line"/>
            <p:cNvPicPr>
              <a:picLocks/>
            </p:cNvPicPr>
            <p:nvPr/>
          </p:nvPicPr>
          <p:blipFill>
            <a:blip r:embed="rId5"/>
            <a:stretch>
              <a:fillRect/>
            </a:stretch>
          </p:blipFill>
          <p:spPr>
            <a:xfrm>
              <a:off x="-19050" y="3017311"/>
              <a:ext cx="848327" cy="38101"/>
            </a:xfrm>
            <a:prstGeom prst="rect">
              <a:avLst/>
            </a:prstGeom>
            <a:effectLst/>
          </p:spPr>
        </p:pic>
        <p:pic>
          <p:nvPicPr>
            <p:cNvPr id="359" name="Line Line" descr="Line Line"/>
            <p:cNvPicPr>
              <a:picLocks/>
            </p:cNvPicPr>
            <p:nvPr/>
          </p:nvPicPr>
          <p:blipFill>
            <a:blip r:embed="rId4"/>
            <a:stretch>
              <a:fillRect/>
            </a:stretch>
          </p:blipFill>
          <p:spPr>
            <a:xfrm>
              <a:off x="-19050" y="2941868"/>
              <a:ext cx="848327" cy="38101"/>
            </a:xfrm>
            <a:prstGeom prst="rect">
              <a:avLst/>
            </a:prstGeom>
            <a:effectLst/>
          </p:spPr>
        </p:pic>
        <p:pic>
          <p:nvPicPr>
            <p:cNvPr id="361" name="Line Line" descr="Line Line"/>
            <p:cNvPicPr>
              <a:picLocks/>
            </p:cNvPicPr>
            <p:nvPr/>
          </p:nvPicPr>
          <p:blipFill>
            <a:blip r:embed="rId10"/>
            <a:stretch>
              <a:fillRect/>
            </a:stretch>
          </p:blipFill>
          <p:spPr>
            <a:xfrm>
              <a:off x="-19050" y="1191029"/>
              <a:ext cx="848327" cy="38101"/>
            </a:xfrm>
            <a:prstGeom prst="rect">
              <a:avLst/>
            </a:prstGeom>
            <a:effectLst/>
          </p:spPr>
        </p:pic>
        <p:pic>
          <p:nvPicPr>
            <p:cNvPr id="363" name="Line Line" descr="Line Line"/>
            <p:cNvPicPr>
              <a:picLocks/>
            </p:cNvPicPr>
            <p:nvPr/>
          </p:nvPicPr>
          <p:blipFill>
            <a:blip r:embed="rId8"/>
            <a:stretch>
              <a:fillRect/>
            </a:stretch>
          </p:blipFill>
          <p:spPr>
            <a:xfrm>
              <a:off x="-19050" y="1111654"/>
              <a:ext cx="848327" cy="38101"/>
            </a:xfrm>
            <a:prstGeom prst="rect">
              <a:avLst/>
            </a:prstGeom>
            <a:effectLst/>
          </p:spPr>
        </p:pic>
        <p:pic>
          <p:nvPicPr>
            <p:cNvPr id="365" name="Line Line" descr="Line Line"/>
            <p:cNvPicPr>
              <a:picLocks/>
            </p:cNvPicPr>
            <p:nvPr/>
          </p:nvPicPr>
          <p:blipFill>
            <a:blip r:embed="rId8"/>
            <a:stretch>
              <a:fillRect/>
            </a:stretch>
          </p:blipFill>
          <p:spPr>
            <a:xfrm>
              <a:off x="-19050" y="1032279"/>
              <a:ext cx="848327" cy="38101"/>
            </a:xfrm>
            <a:prstGeom prst="rect">
              <a:avLst/>
            </a:prstGeom>
            <a:effectLst/>
          </p:spPr>
        </p:pic>
        <p:pic>
          <p:nvPicPr>
            <p:cNvPr id="367" name="Line Line" descr="Line Line"/>
            <p:cNvPicPr>
              <a:picLocks/>
            </p:cNvPicPr>
            <p:nvPr/>
          </p:nvPicPr>
          <p:blipFill>
            <a:blip r:embed="rId10"/>
            <a:stretch>
              <a:fillRect/>
            </a:stretch>
          </p:blipFill>
          <p:spPr>
            <a:xfrm>
              <a:off x="-19050" y="956835"/>
              <a:ext cx="848327" cy="38101"/>
            </a:xfrm>
            <a:prstGeom prst="rect">
              <a:avLst/>
            </a:prstGeom>
            <a:effectLst/>
          </p:spPr>
        </p:pic>
        <p:pic>
          <p:nvPicPr>
            <p:cNvPr id="369" name="Line Line" descr="Line Line"/>
            <p:cNvPicPr>
              <a:picLocks/>
            </p:cNvPicPr>
            <p:nvPr/>
          </p:nvPicPr>
          <p:blipFill>
            <a:blip r:embed="rId11"/>
            <a:stretch>
              <a:fillRect/>
            </a:stretch>
          </p:blipFill>
          <p:spPr>
            <a:xfrm>
              <a:off x="-19050" y="2402981"/>
              <a:ext cx="848327" cy="38101"/>
            </a:xfrm>
            <a:prstGeom prst="rect">
              <a:avLst/>
            </a:prstGeom>
            <a:effectLst/>
          </p:spPr>
        </p:pic>
        <p:pic>
          <p:nvPicPr>
            <p:cNvPr id="371" name="Line Line" descr="Line Line"/>
            <p:cNvPicPr>
              <a:picLocks/>
            </p:cNvPicPr>
            <p:nvPr/>
          </p:nvPicPr>
          <p:blipFill>
            <a:blip r:embed="rId12"/>
            <a:stretch>
              <a:fillRect/>
            </a:stretch>
          </p:blipFill>
          <p:spPr>
            <a:xfrm>
              <a:off x="-19050" y="2323606"/>
              <a:ext cx="848327" cy="38101"/>
            </a:xfrm>
            <a:prstGeom prst="rect">
              <a:avLst/>
            </a:prstGeom>
            <a:effectLst/>
          </p:spPr>
        </p:pic>
        <p:pic>
          <p:nvPicPr>
            <p:cNvPr id="373" name="Line Line" descr="Line Line"/>
            <p:cNvPicPr>
              <a:picLocks/>
            </p:cNvPicPr>
            <p:nvPr/>
          </p:nvPicPr>
          <p:blipFill>
            <a:blip r:embed="rId12"/>
            <a:stretch>
              <a:fillRect/>
            </a:stretch>
          </p:blipFill>
          <p:spPr>
            <a:xfrm>
              <a:off x="-19050" y="2244231"/>
              <a:ext cx="848327" cy="38101"/>
            </a:xfrm>
            <a:prstGeom prst="rect">
              <a:avLst/>
            </a:prstGeom>
            <a:effectLst/>
          </p:spPr>
        </p:pic>
        <p:pic>
          <p:nvPicPr>
            <p:cNvPr id="375" name="Line Line" descr="Line Line"/>
            <p:cNvPicPr>
              <a:picLocks/>
            </p:cNvPicPr>
            <p:nvPr/>
          </p:nvPicPr>
          <p:blipFill>
            <a:blip r:embed="rId12"/>
            <a:stretch>
              <a:fillRect/>
            </a:stretch>
          </p:blipFill>
          <p:spPr>
            <a:xfrm>
              <a:off x="-19050" y="2555741"/>
              <a:ext cx="848327" cy="38101"/>
            </a:xfrm>
            <a:prstGeom prst="rect">
              <a:avLst/>
            </a:prstGeom>
            <a:effectLst/>
          </p:spPr>
        </p:pic>
        <p:pic>
          <p:nvPicPr>
            <p:cNvPr id="377" name="Line Line" descr="Line Line"/>
            <p:cNvPicPr>
              <a:picLocks/>
            </p:cNvPicPr>
            <p:nvPr/>
          </p:nvPicPr>
          <p:blipFill>
            <a:blip r:embed="rId12"/>
            <a:stretch>
              <a:fillRect/>
            </a:stretch>
          </p:blipFill>
          <p:spPr>
            <a:xfrm>
              <a:off x="-19050" y="2476366"/>
              <a:ext cx="848327" cy="38101"/>
            </a:xfrm>
            <a:prstGeom prst="rect">
              <a:avLst/>
            </a:prstGeom>
            <a:effectLst/>
          </p:spPr>
        </p:pic>
        <p:pic>
          <p:nvPicPr>
            <p:cNvPr id="379" name="Line Line" descr="Line Line"/>
            <p:cNvPicPr>
              <a:picLocks/>
            </p:cNvPicPr>
            <p:nvPr/>
          </p:nvPicPr>
          <p:blipFill>
            <a:blip r:embed="rId11"/>
            <a:stretch>
              <a:fillRect/>
            </a:stretch>
          </p:blipFill>
          <p:spPr>
            <a:xfrm>
              <a:off x="-19050" y="2166915"/>
              <a:ext cx="848327" cy="38101"/>
            </a:xfrm>
            <a:prstGeom prst="rect">
              <a:avLst/>
            </a:prstGeom>
            <a:effectLst/>
          </p:spPr>
        </p:pic>
        <p:pic>
          <p:nvPicPr>
            <p:cNvPr id="381" name="Line Line" descr="Line Line"/>
            <p:cNvPicPr>
              <a:picLocks/>
            </p:cNvPicPr>
            <p:nvPr/>
          </p:nvPicPr>
          <p:blipFill>
            <a:blip r:embed="rId12"/>
            <a:stretch>
              <a:fillRect/>
            </a:stretch>
          </p:blipFill>
          <p:spPr>
            <a:xfrm>
              <a:off x="-19050" y="2087540"/>
              <a:ext cx="848327" cy="38101"/>
            </a:xfrm>
            <a:prstGeom prst="rect">
              <a:avLst/>
            </a:prstGeom>
            <a:effectLst/>
          </p:spPr>
        </p:pic>
        <p:pic>
          <p:nvPicPr>
            <p:cNvPr id="383" name="Line Line" descr="Line Line"/>
            <p:cNvPicPr>
              <a:picLocks/>
            </p:cNvPicPr>
            <p:nvPr/>
          </p:nvPicPr>
          <p:blipFill>
            <a:blip r:embed="rId12"/>
            <a:stretch>
              <a:fillRect/>
            </a:stretch>
          </p:blipFill>
          <p:spPr>
            <a:xfrm>
              <a:off x="-19050" y="2008165"/>
              <a:ext cx="848327" cy="38101"/>
            </a:xfrm>
            <a:prstGeom prst="rect">
              <a:avLst/>
            </a:prstGeom>
            <a:effectLst/>
          </p:spPr>
        </p:pic>
        <p:pic>
          <p:nvPicPr>
            <p:cNvPr id="385" name="Line Line" descr="Line Line"/>
            <p:cNvPicPr>
              <a:picLocks/>
            </p:cNvPicPr>
            <p:nvPr/>
          </p:nvPicPr>
          <p:blipFill>
            <a:blip r:embed="rId11"/>
            <a:stretch>
              <a:fillRect/>
            </a:stretch>
          </p:blipFill>
          <p:spPr>
            <a:xfrm>
              <a:off x="-19050" y="1932721"/>
              <a:ext cx="848327" cy="38101"/>
            </a:xfrm>
            <a:prstGeom prst="rect">
              <a:avLst/>
            </a:prstGeom>
            <a:effectLst/>
          </p:spPr>
        </p:pic>
        <p:pic>
          <p:nvPicPr>
            <p:cNvPr id="387" name="Line Line" descr="Line Line"/>
            <p:cNvPicPr>
              <a:picLocks/>
            </p:cNvPicPr>
            <p:nvPr/>
          </p:nvPicPr>
          <p:blipFill>
            <a:blip r:embed="rId9"/>
            <a:stretch>
              <a:fillRect/>
            </a:stretch>
          </p:blipFill>
          <p:spPr>
            <a:xfrm>
              <a:off x="-19050" y="451209"/>
              <a:ext cx="848327" cy="38101"/>
            </a:xfrm>
            <a:prstGeom prst="rect">
              <a:avLst/>
            </a:prstGeom>
            <a:effectLst/>
          </p:spPr>
        </p:pic>
        <p:pic>
          <p:nvPicPr>
            <p:cNvPr id="389" name="Line Line" descr="Line Line"/>
            <p:cNvPicPr>
              <a:picLocks/>
            </p:cNvPicPr>
            <p:nvPr/>
          </p:nvPicPr>
          <p:blipFill>
            <a:blip r:embed="rId13"/>
            <a:stretch>
              <a:fillRect/>
            </a:stretch>
          </p:blipFill>
          <p:spPr>
            <a:xfrm>
              <a:off x="-19050" y="371834"/>
              <a:ext cx="848327" cy="38101"/>
            </a:xfrm>
            <a:prstGeom prst="rect">
              <a:avLst/>
            </a:prstGeom>
            <a:effectLst/>
          </p:spPr>
        </p:pic>
        <p:pic>
          <p:nvPicPr>
            <p:cNvPr id="391" name="Line Line" descr="Line Line"/>
            <p:cNvPicPr>
              <a:picLocks/>
            </p:cNvPicPr>
            <p:nvPr/>
          </p:nvPicPr>
          <p:blipFill>
            <a:blip r:embed="rId13"/>
            <a:stretch>
              <a:fillRect/>
            </a:stretch>
          </p:blipFill>
          <p:spPr>
            <a:xfrm>
              <a:off x="-19050" y="292459"/>
              <a:ext cx="848327" cy="38101"/>
            </a:xfrm>
            <a:prstGeom prst="rect">
              <a:avLst/>
            </a:prstGeom>
            <a:effectLst/>
          </p:spPr>
        </p:pic>
        <p:pic>
          <p:nvPicPr>
            <p:cNvPr id="393" name="Line Line" descr="Line Line"/>
            <p:cNvPicPr>
              <a:picLocks/>
            </p:cNvPicPr>
            <p:nvPr/>
          </p:nvPicPr>
          <p:blipFill>
            <a:blip r:embed="rId9"/>
            <a:stretch>
              <a:fillRect/>
            </a:stretch>
          </p:blipFill>
          <p:spPr>
            <a:xfrm>
              <a:off x="-19050" y="683344"/>
              <a:ext cx="848327" cy="38101"/>
            </a:xfrm>
            <a:prstGeom prst="rect">
              <a:avLst/>
            </a:prstGeom>
            <a:effectLst/>
          </p:spPr>
        </p:pic>
        <p:pic>
          <p:nvPicPr>
            <p:cNvPr id="395" name="Line Line" descr="Line Line"/>
            <p:cNvPicPr>
              <a:picLocks/>
            </p:cNvPicPr>
            <p:nvPr/>
          </p:nvPicPr>
          <p:blipFill>
            <a:blip r:embed="rId13"/>
            <a:stretch>
              <a:fillRect/>
            </a:stretch>
          </p:blipFill>
          <p:spPr>
            <a:xfrm>
              <a:off x="-19050" y="603969"/>
              <a:ext cx="848327" cy="38101"/>
            </a:xfrm>
            <a:prstGeom prst="rect">
              <a:avLst/>
            </a:prstGeom>
            <a:effectLst/>
          </p:spPr>
        </p:pic>
        <p:pic>
          <p:nvPicPr>
            <p:cNvPr id="397" name="Line Line" descr="Line Line"/>
            <p:cNvPicPr>
              <a:picLocks/>
            </p:cNvPicPr>
            <p:nvPr/>
          </p:nvPicPr>
          <p:blipFill>
            <a:blip r:embed="rId13"/>
            <a:stretch>
              <a:fillRect/>
            </a:stretch>
          </p:blipFill>
          <p:spPr>
            <a:xfrm>
              <a:off x="-19050" y="524594"/>
              <a:ext cx="848327" cy="38101"/>
            </a:xfrm>
            <a:prstGeom prst="rect">
              <a:avLst/>
            </a:prstGeom>
            <a:effectLst/>
          </p:spPr>
        </p:pic>
        <p:pic>
          <p:nvPicPr>
            <p:cNvPr id="399" name="Line Line" descr="Line Line"/>
            <p:cNvPicPr>
              <a:picLocks/>
            </p:cNvPicPr>
            <p:nvPr/>
          </p:nvPicPr>
          <p:blipFill>
            <a:blip r:embed="rId9"/>
            <a:stretch>
              <a:fillRect/>
            </a:stretch>
          </p:blipFill>
          <p:spPr>
            <a:xfrm>
              <a:off x="-19050" y="215143"/>
              <a:ext cx="848327" cy="38101"/>
            </a:xfrm>
            <a:prstGeom prst="rect">
              <a:avLst/>
            </a:prstGeom>
            <a:effectLst/>
          </p:spPr>
        </p:pic>
        <p:pic>
          <p:nvPicPr>
            <p:cNvPr id="401" name="Line Line" descr="Line Line"/>
            <p:cNvPicPr>
              <a:picLocks/>
            </p:cNvPicPr>
            <p:nvPr/>
          </p:nvPicPr>
          <p:blipFill>
            <a:blip r:embed="rId13"/>
            <a:stretch>
              <a:fillRect/>
            </a:stretch>
          </p:blipFill>
          <p:spPr>
            <a:xfrm>
              <a:off x="-19050" y="135768"/>
              <a:ext cx="848327" cy="38101"/>
            </a:xfrm>
            <a:prstGeom prst="rect">
              <a:avLst/>
            </a:prstGeom>
            <a:effectLst/>
          </p:spPr>
        </p:pic>
        <p:pic>
          <p:nvPicPr>
            <p:cNvPr id="403" name="Line Line" descr="Line Line"/>
            <p:cNvPicPr>
              <a:picLocks/>
            </p:cNvPicPr>
            <p:nvPr/>
          </p:nvPicPr>
          <p:blipFill>
            <a:blip r:embed="rId13"/>
            <a:stretch>
              <a:fillRect/>
            </a:stretch>
          </p:blipFill>
          <p:spPr>
            <a:xfrm>
              <a:off x="-19050" y="56393"/>
              <a:ext cx="848327" cy="38101"/>
            </a:xfrm>
            <a:prstGeom prst="rect">
              <a:avLst/>
            </a:prstGeom>
            <a:effectLst/>
          </p:spPr>
        </p:pic>
        <p:pic>
          <p:nvPicPr>
            <p:cNvPr id="405" name="Line Line" descr="Line Line"/>
            <p:cNvPicPr>
              <a:picLocks/>
            </p:cNvPicPr>
            <p:nvPr/>
          </p:nvPicPr>
          <p:blipFill>
            <a:blip r:embed="rId9"/>
            <a:stretch>
              <a:fillRect/>
            </a:stretch>
          </p:blipFill>
          <p:spPr>
            <a:xfrm>
              <a:off x="-19050" y="-19050"/>
              <a:ext cx="848327" cy="38100"/>
            </a:xfrm>
            <a:prstGeom prst="rect">
              <a:avLst/>
            </a:prstGeom>
            <a:effectLst/>
          </p:spPr>
        </p:pic>
      </p:grpSp>
      <p:sp>
        <p:nvSpPr>
          <p:cNvPr id="408" name="Assign phylogenetic name"/>
          <p:cNvSpPr txBox="1"/>
          <p:nvPr/>
        </p:nvSpPr>
        <p:spPr>
          <a:xfrm>
            <a:off x="9508743" y="2053713"/>
            <a:ext cx="2148024" cy="666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4000" b="0">
                <a:latin typeface="Helvetica Light"/>
                <a:ea typeface="Helvetica Light"/>
                <a:cs typeface="Helvetica Light"/>
                <a:sym typeface="Helvetica Light"/>
              </a:defRPr>
            </a:lvl1pPr>
          </a:lstStyle>
          <a:p>
            <a:r>
              <a:rPr lang="de-DE" sz="2000" dirty="0"/>
              <a:t>Phylogenetischen </a:t>
            </a:r>
            <a:br>
              <a:rPr lang="de-DE" sz="2000" dirty="0"/>
            </a:br>
            <a:r>
              <a:rPr lang="de-DE" sz="2000" dirty="0"/>
              <a:t>Namen zuordnen</a:t>
            </a:r>
            <a:endParaRPr sz="2000" dirty="0"/>
          </a:p>
        </p:txBody>
      </p:sp>
      <p:pic>
        <p:nvPicPr>
          <p:cNvPr id="409" name="Line Line" descr="Line Line"/>
          <p:cNvPicPr>
            <a:picLocks/>
          </p:cNvPicPr>
          <p:nvPr/>
        </p:nvPicPr>
        <p:blipFill>
          <a:blip r:embed="rId3"/>
          <a:stretch>
            <a:fillRect/>
          </a:stretch>
        </p:blipFill>
        <p:spPr>
          <a:xfrm>
            <a:off x="4204141" y="3348192"/>
            <a:ext cx="714752" cy="176117"/>
          </a:xfrm>
          <a:prstGeom prst="rect">
            <a:avLst/>
          </a:prstGeom>
        </p:spPr>
      </p:pic>
      <p:sp>
        <p:nvSpPr>
          <p:cNvPr id="411" name="Count each sequence"/>
          <p:cNvSpPr txBox="1"/>
          <p:nvPr/>
        </p:nvSpPr>
        <p:spPr>
          <a:xfrm>
            <a:off x="1756586" y="2238304"/>
            <a:ext cx="217687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4000" b="0">
                <a:latin typeface="Helvetica Light"/>
                <a:ea typeface="Helvetica Light"/>
                <a:cs typeface="Helvetica Light"/>
                <a:sym typeface="Helvetica Light"/>
              </a:defRPr>
            </a:lvl1pPr>
          </a:lstStyle>
          <a:p>
            <a:r>
              <a:rPr lang="de-DE" sz="2000" dirty="0"/>
              <a:t>Sequenzen zählen</a:t>
            </a:r>
            <a:endParaRPr sz="2000" dirty="0"/>
          </a:p>
        </p:txBody>
      </p:sp>
      <p:grpSp>
        <p:nvGrpSpPr>
          <p:cNvPr id="468" name="Group"/>
          <p:cNvGrpSpPr/>
          <p:nvPr/>
        </p:nvGrpSpPr>
        <p:grpSpPr>
          <a:xfrm>
            <a:off x="2595985" y="2862003"/>
            <a:ext cx="424164" cy="1655265"/>
            <a:chOff x="-19050" y="-19050"/>
            <a:chExt cx="848326" cy="3310527"/>
          </a:xfrm>
        </p:grpSpPr>
        <p:pic>
          <p:nvPicPr>
            <p:cNvPr id="412" name="Line Line" descr="Line Line"/>
            <p:cNvPicPr>
              <a:picLocks/>
            </p:cNvPicPr>
            <p:nvPr/>
          </p:nvPicPr>
          <p:blipFill>
            <a:blip r:embed="rId5"/>
            <a:stretch>
              <a:fillRect/>
            </a:stretch>
          </p:blipFill>
          <p:spPr>
            <a:xfrm>
              <a:off x="-19050" y="3253377"/>
              <a:ext cx="848327" cy="38101"/>
            </a:xfrm>
            <a:prstGeom prst="rect">
              <a:avLst/>
            </a:prstGeom>
            <a:effectLst/>
          </p:spPr>
        </p:pic>
        <p:pic>
          <p:nvPicPr>
            <p:cNvPr id="414" name="Line Line" descr="Line Line"/>
            <p:cNvPicPr>
              <a:picLocks/>
            </p:cNvPicPr>
            <p:nvPr/>
          </p:nvPicPr>
          <p:blipFill>
            <a:blip r:embed="rId4"/>
            <a:stretch>
              <a:fillRect/>
            </a:stretch>
          </p:blipFill>
          <p:spPr>
            <a:xfrm>
              <a:off x="-19050" y="3176061"/>
              <a:ext cx="848327" cy="38101"/>
            </a:xfrm>
            <a:prstGeom prst="rect">
              <a:avLst/>
            </a:prstGeom>
            <a:effectLst/>
          </p:spPr>
        </p:pic>
        <p:pic>
          <p:nvPicPr>
            <p:cNvPr id="416" name="Line Line" descr="Line Line"/>
            <p:cNvPicPr>
              <a:picLocks/>
            </p:cNvPicPr>
            <p:nvPr/>
          </p:nvPicPr>
          <p:blipFill>
            <a:blip r:embed="rId5"/>
            <a:stretch>
              <a:fillRect/>
            </a:stretch>
          </p:blipFill>
          <p:spPr>
            <a:xfrm>
              <a:off x="-19050" y="3096686"/>
              <a:ext cx="848327" cy="38101"/>
            </a:xfrm>
            <a:prstGeom prst="rect">
              <a:avLst/>
            </a:prstGeom>
            <a:effectLst/>
          </p:spPr>
        </p:pic>
        <p:pic>
          <p:nvPicPr>
            <p:cNvPr id="418" name="Line Line" descr="Line Line"/>
            <p:cNvPicPr>
              <a:picLocks/>
            </p:cNvPicPr>
            <p:nvPr/>
          </p:nvPicPr>
          <p:blipFill>
            <a:blip r:embed="rId5"/>
            <a:stretch>
              <a:fillRect/>
            </a:stretch>
          </p:blipFill>
          <p:spPr>
            <a:xfrm>
              <a:off x="-19050" y="3017311"/>
              <a:ext cx="848327" cy="38101"/>
            </a:xfrm>
            <a:prstGeom prst="rect">
              <a:avLst/>
            </a:prstGeom>
            <a:effectLst/>
          </p:spPr>
        </p:pic>
        <p:pic>
          <p:nvPicPr>
            <p:cNvPr id="420" name="Line Line" descr="Line Line"/>
            <p:cNvPicPr>
              <a:picLocks/>
            </p:cNvPicPr>
            <p:nvPr/>
          </p:nvPicPr>
          <p:blipFill>
            <a:blip r:embed="rId4"/>
            <a:stretch>
              <a:fillRect/>
            </a:stretch>
          </p:blipFill>
          <p:spPr>
            <a:xfrm>
              <a:off x="-19050" y="2941867"/>
              <a:ext cx="848327" cy="38101"/>
            </a:xfrm>
            <a:prstGeom prst="rect">
              <a:avLst/>
            </a:prstGeom>
            <a:effectLst/>
          </p:spPr>
        </p:pic>
        <p:pic>
          <p:nvPicPr>
            <p:cNvPr id="422" name="Line Line" descr="Line Line"/>
            <p:cNvPicPr>
              <a:picLocks/>
            </p:cNvPicPr>
            <p:nvPr/>
          </p:nvPicPr>
          <p:blipFill>
            <a:blip r:embed="rId4"/>
            <a:stretch>
              <a:fillRect/>
            </a:stretch>
          </p:blipFill>
          <p:spPr>
            <a:xfrm>
              <a:off x="-19050" y="1191028"/>
              <a:ext cx="848327" cy="38101"/>
            </a:xfrm>
            <a:prstGeom prst="rect">
              <a:avLst/>
            </a:prstGeom>
            <a:effectLst/>
          </p:spPr>
        </p:pic>
        <p:pic>
          <p:nvPicPr>
            <p:cNvPr id="424" name="Line Line" descr="Line Line"/>
            <p:cNvPicPr>
              <a:picLocks/>
            </p:cNvPicPr>
            <p:nvPr/>
          </p:nvPicPr>
          <p:blipFill>
            <a:blip r:embed="rId5"/>
            <a:stretch>
              <a:fillRect/>
            </a:stretch>
          </p:blipFill>
          <p:spPr>
            <a:xfrm>
              <a:off x="-19050" y="1111653"/>
              <a:ext cx="848327" cy="38101"/>
            </a:xfrm>
            <a:prstGeom prst="rect">
              <a:avLst/>
            </a:prstGeom>
            <a:effectLst/>
          </p:spPr>
        </p:pic>
        <p:pic>
          <p:nvPicPr>
            <p:cNvPr id="426" name="Line Line" descr="Line Line"/>
            <p:cNvPicPr>
              <a:picLocks/>
            </p:cNvPicPr>
            <p:nvPr/>
          </p:nvPicPr>
          <p:blipFill>
            <a:blip r:embed="rId5"/>
            <a:stretch>
              <a:fillRect/>
            </a:stretch>
          </p:blipFill>
          <p:spPr>
            <a:xfrm>
              <a:off x="-19050" y="1032278"/>
              <a:ext cx="848327" cy="38101"/>
            </a:xfrm>
            <a:prstGeom prst="rect">
              <a:avLst/>
            </a:prstGeom>
            <a:effectLst/>
          </p:spPr>
        </p:pic>
        <p:pic>
          <p:nvPicPr>
            <p:cNvPr id="428" name="Line Line" descr="Line Line"/>
            <p:cNvPicPr>
              <a:picLocks/>
            </p:cNvPicPr>
            <p:nvPr/>
          </p:nvPicPr>
          <p:blipFill>
            <a:blip r:embed="rId4"/>
            <a:stretch>
              <a:fillRect/>
            </a:stretch>
          </p:blipFill>
          <p:spPr>
            <a:xfrm>
              <a:off x="-19050" y="956835"/>
              <a:ext cx="848327" cy="38101"/>
            </a:xfrm>
            <a:prstGeom prst="rect">
              <a:avLst/>
            </a:prstGeom>
            <a:effectLst/>
          </p:spPr>
        </p:pic>
        <p:pic>
          <p:nvPicPr>
            <p:cNvPr id="430" name="Line Line" descr="Line Line"/>
            <p:cNvPicPr>
              <a:picLocks/>
            </p:cNvPicPr>
            <p:nvPr/>
          </p:nvPicPr>
          <p:blipFill>
            <a:blip r:embed="rId4"/>
            <a:stretch>
              <a:fillRect/>
            </a:stretch>
          </p:blipFill>
          <p:spPr>
            <a:xfrm>
              <a:off x="-19050" y="2402981"/>
              <a:ext cx="848327" cy="38101"/>
            </a:xfrm>
            <a:prstGeom prst="rect">
              <a:avLst/>
            </a:prstGeom>
            <a:effectLst/>
          </p:spPr>
        </p:pic>
        <p:pic>
          <p:nvPicPr>
            <p:cNvPr id="432" name="Line Line" descr="Line Line"/>
            <p:cNvPicPr>
              <a:picLocks/>
            </p:cNvPicPr>
            <p:nvPr/>
          </p:nvPicPr>
          <p:blipFill>
            <a:blip r:embed="rId5"/>
            <a:stretch>
              <a:fillRect/>
            </a:stretch>
          </p:blipFill>
          <p:spPr>
            <a:xfrm>
              <a:off x="-19050" y="2323606"/>
              <a:ext cx="848327" cy="38101"/>
            </a:xfrm>
            <a:prstGeom prst="rect">
              <a:avLst/>
            </a:prstGeom>
            <a:effectLst/>
          </p:spPr>
        </p:pic>
        <p:pic>
          <p:nvPicPr>
            <p:cNvPr id="434" name="Line Line" descr="Line Line"/>
            <p:cNvPicPr>
              <a:picLocks/>
            </p:cNvPicPr>
            <p:nvPr/>
          </p:nvPicPr>
          <p:blipFill>
            <a:blip r:embed="rId5"/>
            <a:stretch>
              <a:fillRect/>
            </a:stretch>
          </p:blipFill>
          <p:spPr>
            <a:xfrm>
              <a:off x="-19050" y="2244231"/>
              <a:ext cx="848327" cy="38101"/>
            </a:xfrm>
            <a:prstGeom prst="rect">
              <a:avLst/>
            </a:prstGeom>
            <a:effectLst/>
          </p:spPr>
        </p:pic>
        <p:pic>
          <p:nvPicPr>
            <p:cNvPr id="436" name="Line Line" descr="Line Line"/>
            <p:cNvPicPr>
              <a:picLocks/>
            </p:cNvPicPr>
            <p:nvPr/>
          </p:nvPicPr>
          <p:blipFill>
            <a:blip r:embed="rId5"/>
            <a:stretch>
              <a:fillRect/>
            </a:stretch>
          </p:blipFill>
          <p:spPr>
            <a:xfrm>
              <a:off x="-19050" y="2555740"/>
              <a:ext cx="848327" cy="38101"/>
            </a:xfrm>
            <a:prstGeom prst="rect">
              <a:avLst/>
            </a:prstGeom>
            <a:effectLst/>
          </p:spPr>
        </p:pic>
        <p:pic>
          <p:nvPicPr>
            <p:cNvPr id="438" name="Line Line" descr="Line Line"/>
            <p:cNvPicPr>
              <a:picLocks/>
            </p:cNvPicPr>
            <p:nvPr/>
          </p:nvPicPr>
          <p:blipFill>
            <a:blip r:embed="rId5"/>
            <a:stretch>
              <a:fillRect/>
            </a:stretch>
          </p:blipFill>
          <p:spPr>
            <a:xfrm>
              <a:off x="-19050" y="2476365"/>
              <a:ext cx="848327" cy="38101"/>
            </a:xfrm>
            <a:prstGeom prst="rect">
              <a:avLst/>
            </a:prstGeom>
            <a:effectLst/>
          </p:spPr>
        </p:pic>
        <p:pic>
          <p:nvPicPr>
            <p:cNvPr id="440" name="Line Line" descr="Line Line"/>
            <p:cNvPicPr>
              <a:picLocks/>
            </p:cNvPicPr>
            <p:nvPr/>
          </p:nvPicPr>
          <p:blipFill>
            <a:blip r:embed="rId4"/>
            <a:stretch>
              <a:fillRect/>
            </a:stretch>
          </p:blipFill>
          <p:spPr>
            <a:xfrm>
              <a:off x="-19050" y="2166915"/>
              <a:ext cx="848327" cy="38101"/>
            </a:xfrm>
            <a:prstGeom prst="rect">
              <a:avLst/>
            </a:prstGeom>
            <a:effectLst/>
          </p:spPr>
        </p:pic>
        <p:pic>
          <p:nvPicPr>
            <p:cNvPr id="442" name="Line Line" descr="Line Line"/>
            <p:cNvPicPr>
              <a:picLocks/>
            </p:cNvPicPr>
            <p:nvPr/>
          </p:nvPicPr>
          <p:blipFill>
            <a:blip r:embed="rId5"/>
            <a:stretch>
              <a:fillRect/>
            </a:stretch>
          </p:blipFill>
          <p:spPr>
            <a:xfrm>
              <a:off x="-19050" y="2087540"/>
              <a:ext cx="848327" cy="38101"/>
            </a:xfrm>
            <a:prstGeom prst="rect">
              <a:avLst/>
            </a:prstGeom>
            <a:effectLst/>
          </p:spPr>
        </p:pic>
        <p:pic>
          <p:nvPicPr>
            <p:cNvPr id="444" name="Line Line" descr="Line Line"/>
            <p:cNvPicPr>
              <a:picLocks/>
            </p:cNvPicPr>
            <p:nvPr/>
          </p:nvPicPr>
          <p:blipFill>
            <a:blip r:embed="rId5"/>
            <a:stretch>
              <a:fillRect/>
            </a:stretch>
          </p:blipFill>
          <p:spPr>
            <a:xfrm>
              <a:off x="-19050" y="2008165"/>
              <a:ext cx="848327" cy="38101"/>
            </a:xfrm>
            <a:prstGeom prst="rect">
              <a:avLst/>
            </a:prstGeom>
            <a:effectLst/>
          </p:spPr>
        </p:pic>
        <p:pic>
          <p:nvPicPr>
            <p:cNvPr id="446" name="Line Line" descr="Line Line"/>
            <p:cNvPicPr>
              <a:picLocks/>
            </p:cNvPicPr>
            <p:nvPr/>
          </p:nvPicPr>
          <p:blipFill>
            <a:blip r:embed="rId4"/>
            <a:stretch>
              <a:fillRect/>
            </a:stretch>
          </p:blipFill>
          <p:spPr>
            <a:xfrm>
              <a:off x="-19050" y="1932721"/>
              <a:ext cx="848327" cy="38101"/>
            </a:xfrm>
            <a:prstGeom prst="rect">
              <a:avLst/>
            </a:prstGeom>
            <a:effectLst/>
          </p:spPr>
        </p:pic>
        <p:pic>
          <p:nvPicPr>
            <p:cNvPr id="448" name="Line Line" descr="Line Line"/>
            <p:cNvPicPr>
              <a:picLocks/>
            </p:cNvPicPr>
            <p:nvPr/>
          </p:nvPicPr>
          <p:blipFill>
            <a:blip r:embed="rId4"/>
            <a:stretch>
              <a:fillRect/>
            </a:stretch>
          </p:blipFill>
          <p:spPr>
            <a:xfrm>
              <a:off x="-19050" y="451209"/>
              <a:ext cx="848327" cy="38101"/>
            </a:xfrm>
            <a:prstGeom prst="rect">
              <a:avLst/>
            </a:prstGeom>
            <a:effectLst/>
          </p:spPr>
        </p:pic>
        <p:pic>
          <p:nvPicPr>
            <p:cNvPr id="450" name="Line Line" descr="Line Line"/>
            <p:cNvPicPr>
              <a:picLocks/>
            </p:cNvPicPr>
            <p:nvPr/>
          </p:nvPicPr>
          <p:blipFill>
            <a:blip r:embed="rId5"/>
            <a:stretch>
              <a:fillRect/>
            </a:stretch>
          </p:blipFill>
          <p:spPr>
            <a:xfrm>
              <a:off x="-19050" y="371834"/>
              <a:ext cx="848327" cy="38101"/>
            </a:xfrm>
            <a:prstGeom prst="rect">
              <a:avLst/>
            </a:prstGeom>
            <a:effectLst/>
          </p:spPr>
        </p:pic>
        <p:pic>
          <p:nvPicPr>
            <p:cNvPr id="452" name="Line Line" descr="Line Line"/>
            <p:cNvPicPr>
              <a:picLocks/>
            </p:cNvPicPr>
            <p:nvPr/>
          </p:nvPicPr>
          <p:blipFill>
            <a:blip r:embed="rId5"/>
            <a:stretch>
              <a:fillRect/>
            </a:stretch>
          </p:blipFill>
          <p:spPr>
            <a:xfrm>
              <a:off x="-19050" y="292459"/>
              <a:ext cx="848327" cy="38101"/>
            </a:xfrm>
            <a:prstGeom prst="rect">
              <a:avLst/>
            </a:prstGeom>
            <a:effectLst/>
          </p:spPr>
        </p:pic>
        <p:pic>
          <p:nvPicPr>
            <p:cNvPr id="454" name="Line Line" descr="Line Line"/>
            <p:cNvPicPr>
              <a:picLocks/>
            </p:cNvPicPr>
            <p:nvPr/>
          </p:nvPicPr>
          <p:blipFill>
            <a:blip r:embed="rId4"/>
            <a:stretch>
              <a:fillRect/>
            </a:stretch>
          </p:blipFill>
          <p:spPr>
            <a:xfrm>
              <a:off x="-19050" y="683344"/>
              <a:ext cx="848327" cy="38101"/>
            </a:xfrm>
            <a:prstGeom prst="rect">
              <a:avLst/>
            </a:prstGeom>
            <a:effectLst/>
          </p:spPr>
        </p:pic>
        <p:pic>
          <p:nvPicPr>
            <p:cNvPr id="456" name="Line Line" descr="Line Line"/>
            <p:cNvPicPr>
              <a:picLocks/>
            </p:cNvPicPr>
            <p:nvPr/>
          </p:nvPicPr>
          <p:blipFill>
            <a:blip r:embed="rId5"/>
            <a:stretch>
              <a:fillRect/>
            </a:stretch>
          </p:blipFill>
          <p:spPr>
            <a:xfrm>
              <a:off x="-19050" y="603969"/>
              <a:ext cx="848327" cy="38101"/>
            </a:xfrm>
            <a:prstGeom prst="rect">
              <a:avLst/>
            </a:prstGeom>
            <a:effectLst/>
          </p:spPr>
        </p:pic>
        <p:pic>
          <p:nvPicPr>
            <p:cNvPr id="458" name="Line Line" descr="Line Line"/>
            <p:cNvPicPr>
              <a:picLocks/>
            </p:cNvPicPr>
            <p:nvPr/>
          </p:nvPicPr>
          <p:blipFill>
            <a:blip r:embed="rId5"/>
            <a:stretch>
              <a:fillRect/>
            </a:stretch>
          </p:blipFill>
          <p:spPr>
            <a:xfrm>
              <a:off x="-19050" y="524594"/>
              <a:ext cx="848327" cy="38101"/>
            </a:xfrm>
            <a:prstGeom prst="rect">
              <a:avLst/>
            </a:prstGeom>
            <a:effectLst/>
          </p:spPr>
        </p:pic>
        <p:pic>
          <p:nvPicPr>
            <p:cNvPr id="460" name="Line Line" descr="Line Line"/>
            <p:cNvPicPr>
              <a:picLocks/>
            </p:cNvPicPr>
            <p:nvPr/>
          </p:nvPicPr>
          <p:blipFill>
            <a:blip r:embed="rId4"/>
            <a:stretch>
              <a:fillRect/>
            </a:stretch>
          </p:blipFill>
          <p:spPr>
            <a:xfrm>
              <a:off x="-19050" y="215143"/>
              <a:ext cx="848327" cy="38101"/>
            </a:xfrm>
            <a:prstGeom prst="rect">
              <a:avLst/>
            </a:prstGeom>
            <a:effectLst/>
          </p:spPr>
        </p:pic>
        <p:pic>
          <p:nvPicPr>
            <p:cNvPr id="462" name="Line Line" descr="Line Line"/>
            <p:cNvPicPr>
              <a:picLocks/>
            </p:cNvPicPr>
            <p:nvPr/>
          </p:nvPicPr>
          <p:blipFill>
            <a:blip r:embed="rId5"/>
            <a:stretch>
              <a:fillRect/>
            </a:stretch>
          </p:blipFill>
          <p:spPr>
            <a:xfrm>
              <a:off x="-19050" y="135768"/>
              <a:ext cx="848327" cy="38101"/>
            </a:xfrm>
            <a:prstGeom prst="rect">
              <a:avLst/>
            </a:prstGeom>
            <a:effectLst/>
          </p:spPr>
        </p:pic>
        <p:pic>
          <p:nvPicPr>
            <p:cNvPr id="464" name="Line Line" descr="Line Line"/>
            <p:cNvPicPr>
              <a:picLocks/>
            </p:cNvPicPr>
            <p:nvPr/>
          </p:nvPicPr>
          <p:blipFill>
            <a:blip r:embed="rId5"/>
            <a:stretch>
              <a:fillRect/>
            </a:stretch>
          </p:blipFill>
          <p:spPr>
            <a:xfrm>
              <a:off x="-19050" y="56393"/>
              <a:ext cx="848327" cy="38101"/>
            </a:xfrm>
            <a:prstGeom prst="rect">
              <a:avLst/>
            </a:prstGeom>
            <a:effectLst/>
          </p:spPr>
        </p:pic>
        <p:pic>
          <p:nvPicPr>
            <p:cNvPr id="466" name="Line Line" descr="Line Line"/>
            <p:cNvPicPr>
              <a:picLocks/>
            </p:cNvPicPr>
            <p:nvPr/>
          </p:nvPicPr>
          <p:blipFill>
            <a:blip r:embed="rId4"/>
            <a:stretch>
              <a:fillRect/>
            </a:stretch>
          </p:blipFill>
          <p:spPr>
            <a:xfrm>
              <a:off x="-19050" y="-19050"/>
              <a:ext cx="848327" cy="38100"/>
            </a:xfrm>
            <a:prstGeom prst="rect">
              <a:avLst/>
            </a:prstGeom>
            <a:effectLst/>
          </p:spPr>
        </p:pic>
      </p:grpSp>
      <p:sp>
        <p:nvSpPr>
          <p:cNvPr id="469" name="10"/>
          <p:cNvSpPr txBox="1"/>
          <p:nvPr/>
        </p:nvSpPr>
        <p:spPr>
          <a:xfrm>
            <a:off x="3081967" y="2859403"/>
            <a:ext cx="307777"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b="0">
                <a:latin typeface="Helvetica Light"/>
                <a:ea typeface="Helvetica Light"/>
                <a:cs typeface="Helvetica Light"/>
                <a:sym typeface="Helvetica Light"/>
              </a:defRPr>
            </a:lvl1pPr>
          </a:lstStyle>
          <a:p>
            <a:r>
              <a:t>10</a:t>
            </a:r>
          </a:p>
        </p:txBody>
      </p:sp>
      <p:sp>
        <p:nvSpPr>
          <p:cNvPr id="470" name="4"/>
          <p:cNvSpPr txBox="1"/>
          <p:nvPr/>
        </p:nvSpPr>
        <p:spPr>
          <a:xfrm>
            <a:off x="3081967" y="3223346"/>
            <a:ext cx="179536"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b="0">
                <a:latin typeface="Helvetica Light"/>
                <a:ea typeface="Helvetica Light"/>
                <a:cs typeface="Helvetica Light"/>
                <a:sym typeface="Helvetica Light"/>
              </a:defRPr>
            </a:lvl1pPr>
          </a:lstStyle>
          <a:p>
            <a:r>
              <a:t>4</a:t>
            </a:r>
          </a:p>
        </p:txBody>
      </p:sp>
      <p:sp>
        <p:nvSpPr>
          <p:cNvPr id="471" name="9"/>
          <p:cNvSpPr txBox="1"/>
          <p:nvPr/>
        </p:nvSpPr>
        <p:spPr>
          <a:xfrm>
            <a:off x="3081967" y="3839515"/>
            <a:ext cx="179536"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b="0">
                <a:latin typeface="Helvetica Light"/>
                <a:ea typeface="Helvetica Light"/>
                <a:cs typeface="Helvetica Light"/>
                <a:sym typeface="Helvetica Light"/>
              </a:defRPr>
            </a:lvl1pPr>
          </a:lstStyle>
          <a:p>
            <a:r>
              <a:t>9</a:t>
            </a:r>
          </a:p>
        </p:txBody>
      </p:sp>
      <p:sp>
        <p:nvSpPr>
          <p:cNvPr id="472" name="5"/>
          <p:cNvSpPr txBox="1"/>
          <p:nvPr/>
        </p:nvSpPr>
        <p:spPr>
          <a:xfrm>
            <a:off x="3081967" y="4225714"/>
            <a:ext cx="179536"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b="0">
                <a:latin typeface="Helvetica Light"/>
                <a:ea typeface="Helvetica Light"/>
                <a:cs typeface="Helvetica Light"/>
                <a:sym typeface="Helvetica Light"/>
              </a:defRPr>
            </a:lvl1pPr>
          </a:lstStyle>
          <a:p>
            <a:r>
              <a:t>5</a:t>
            </a:r>
          </a:p>
        </p:txBody>
      </p:sp>
      <p:sp>
        <p:nvSpPr>
          <p:cNvPr id="473" name="Prevotella"/>
          <p:cNvSpPr txBox="1"/>
          <p:nvPr/>
        </p:nvSpPr>
        <p:spPr>
          <a:xfrm>
            <a:off x="10044146" y="2859403"/>
            <a:ext cx="1077218"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b="0">
                <a:latin typeface="Helvetica Light"/>
                <a:ea typeface="Helvetica Light"/>
                <a:cs typeface="Helvetica Light"/>
                <a:sym typeface="Helvetica Light"/>
              </a:defRPr>
            </a:lvl1pPr>
          </a:lstStyle>
          <a:p>
            <a:r>
              <a:t>Prevotella</a:t>
            </a:r>
          </a:p>
        </p:txBody>
      </p:sp>
      <p:sp>
        <p:nvSpPr>
          <p:cNvPr id="474" name="Campylobacter"/>
          <p:cNvSpPr txBox="1"/>
          <p:nvPr/>
        </p:nvSpPr>
        <p:spPr>
          <a:xfrm>
            <a:off x="10067025" y="3223346"/>
            <a:ext cx="1603003"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b="0">
                <a:latin typeface="Helvetica Light"/>
                <a:ea typeface="Helvetica Light"/>
                <a:cs typeface="Helvetica Light"/>
                <a:sym typeface="Helvetica Light"/>
              </a:defRPr>
            </a:lvl1pPr>
          </a:lstStyle>
          <a:p>
            <a:r>
              <a:t>Campylobacter</a:t>
            </a:r>
          </a:p>
        </p:txBody>
      </p:sp>
      <p:sp>
        <p:nvSpPr>
          <p:cNvPr id="475" name="Nitrospina"/>
          <p:cNvSpPr txBox="1"/>
          <p:nvPr/>
        </p:nvSpPr>
        <p:spPr>
          <a:xfrm>
            <a:off x="10067025" y="3839515"/>
            <a:ext cx="1090042"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b="0">
                <a:latin typeface="Helvetica Light"/>
                <a:ea typeface="Helvetica Light"/>
                <a:cs typeface="Helvetica Light"/>
                <a:sym typeface="Helvetica Light"/>
              </a:defRPr>
            </a:lvl1pPr>
          </a:lstStyle>
          <a:p>
            <a:r>
              <a:t>Nitrospina</a:t>
            </a:r>
          </a:p>
        </p:txBody>
      </p:sp>
      <p:sp>
        <p:nvSpPr>
          <p:cNvPr id="476" name="Clostridium"/>
          <p:cNvSpPr txBox="1"/>
          <p:nvPr/>
        </p:nvSpPr>
        <p:spPr>
          <a:xfrm>
            <a:off x="10067025" y="4225714"/>
            <a:ext cx="1205458"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b="0">
                <a:latin typeface="Helvetica Light"/>
                <a:ea typeface="Helvetica Light"/>
                <a:cs typeface="Helvetica Light"/>
                <a:sym typeface="Helvetica Light"/>
              </a:defRPr>
            </a:lvl1pPr>
          </a:lstStyle>
          <a:p>
            <a:r>
              <a:t>Clostridium</a:t>
            </a:r>
          </a:p>
        </p:txBody>
      </p:sp>
      <p:sp>
        <p:nvSpPr>
          <p:cNvPr id="2" name="16s amplicon sequencing">
            <a:extLst>
              <a:ext uri="{FF2B5EF4-FFF2-40B4-BE49-F238E27FC236}">
                <a16:creationId xmlns:a16="http://schemas.microsoft.com/office/drawing/2014/main" id="{1CDD4909-3ABA-4C3D-1C6C-C084FD3AB493}"/>
              </a:ext>
            </a:extLst>
          </p:cNvPr>
          <p:cNvSpPr txBox="1"/>
          <p:nvPr/>
        </p:nvSpPr>
        <p:spPr>
          <a:xfrm>
            <a:off x="311497" y="202138"/>
            <a:ext cx="4690387" cy="512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6000" b="0">
                <a:latin typeface="Helvetica Light"/>
                <a:ea typeface="Helvetica Light"/>
                <a:cs typeface="Helvetica Light"/>
                <a:sym typeface="Helvetica Light"/>
              </a:defRPr>
            </a:lvl1pPr>
          </a:lstStyle>
          <a:p>
            <a:r>
              <a:rPr sz="3000" dirty="0"/>
              <a:t>16</a:t>
            </a:r>
            <a:r>
              <a:rPr lang="de-AT" sz="3000" dirty="0"/>
              <a:t>S rRNA </a:t>
            </a:r>
            <a:r>
              <a:rPr lang="de-AT" sz="3000" dirty="0" err="1"/>
              <a:t>gene</a:t>
            </a:r>
            <a:r>
              <a:rPr sz="3000" dirty="0"/>
              <a:t> </a:t>
            </a:r>
            <a:r>
              <a:rPr lang="de-AT" sz="3000" dirty="0"/>
              <a:t>S</a:t>
            </a:r>
            <a:r>
              <a:rPr sz="3000" dirty="0" err="1"/>
              <a:t>equencing</a:t>
            </a:r>
            <a:endParaRPr sz="3000" dirty="0"/>
          </a:p>
        </p:txBody>
      </p:sp>
    </p:spTree>
    <p:extLst>
      <p:ext uri="{BB962C8B-B14F-4D97-AF65-F5344CB8AC3E}">
        <p14:creationId xmlns:p14="http://schemas.microsoft.com/office/powerpoint/2010/main" val="111151059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pPr>
              <a:defRPr/>
            </a:pPr>
            <a:fld id="{A2E5A9E1-D397-4184-A76B-AD378F755B00}" type="slidenum">
              <a:rPr lang="de-DE" smtClean="0">
                <a:solidFill>
                  <a:srgbClr val="000000"/>
                </a:solidFill>
              </a:rPr>
              <a:pPr>
                <a:defRPr/>
              </a:pPr>
              <a:t>10</a:t>
            </a:fld>
            <a:endParaRPr lang="de-DE">
              <a:solidFill>
                <a:srgbClr val="000000"/>
              </a:solidFill>
            </a:endParaRPr>
          </a:p>
        </p:txBody>
      </p:sp>
      <p:sp>
        <p:nvSpPr>
          <p:cNvPr id="3" name="Text Box 4"/>
          <p:cNvSpPr txBox="1">
            <a:spLocks noChangeArrowheads="1"/>
          </p:cNvSpPr>
          <p:nvPr/>
        </p:nvSpPr>
        <p:spPr bwMode="auto">
          <a:xfrm>
            <a:off x="1512888" y="313492"/>
            <a:ext cx="976768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i="1">
                <a:solidFill>
                  <a:schemeClr val="tx1"/>
                </a:solidFill>
                <a:latin typeface="Arial" charset="0"/>
                <a:cs typeface="Arial" charset="0"/>
              </a:defRPr>
            </a:lvl1pPr>
            <a:lvl2pPr marL="742950" indent="-285750" eaLnBrk="0" hangingPunct="0">
              <a:defRPr i="1">
                <a:solidFill>
                  <a:schemeClr val="tx1"/>
                </a:solidFill>
                <a:latin typeface="Arial" charset="0"/>
                <a:cs typeface="Arial" charset="0"/>
              </a:defRPr>
            </a:lvl2pPr>
            <a:lvl3pPr marL="1143000" indent="-228600" eaLnBrk="0" hangingPunct="0">
              <a:defRPr i="1">
                <a:solidFill>
                  <a:schemeClr val="tx1"/>
                </a:solidFill>
                <a:latin typeface="Arial" charset="0"/>
                <a:cs typeface="Arial" charset="0"/>
              </a:defRPr>
            </a:lvl3pPr>
            <a:lvl4pPr marL="1600200" indent="-228600" eaLnBrk="0" hangingPunct="0">
              <a:defRPr i="1">
                <a:solidFill>
                  <a:schemeClr val="tx1"/>
                </a:solidFill>
                <a:latin typeface="Arial" charset="0"/>
                <a:cs typeface="Arial" charset="0"/>
              </a:defRPr>
            </a:lvl4pPr>
            <a:lvl5pPr marL="2057400" indent="-228600" eaLnBrk="0" hangingPunct="0">
              <a:defRPr i="1">
                <a:solidFill>
                  <a:schemeClr val="tx1"/>
                </a:solidFill>
                <a:latin typeface="Arial" charset="0"/>
                <a:cs typeface="Arial" charset="0"/>
              </a:defRPr>
            </a:lvl5pPr>
            <a:lvl6pPr marL="2514600" indent="-228600" eaLnBrk="0" fontAlgn="base" hangingPunct="0">
              <a:spcBef>
                <a:spcPct val="0"/>
              </a:spcBef>
              <a:spcAft>
                <a:spcPct val="0"/>
              </a:spcAft>
              <a:defRPr i="1">
                <a:solidFill>
                  <a:schemeClr val="tx1"/>
                </a:solidFill>
                <a:latin typeface="Arial" charset="0"/>
                <a:cs typeface="Arial" charset="0"/>
              </a:defRPr>
            </a:lvl6pPr>
            <a:lvl7pPr marL="2971800" indent="-228600" eaLnBrk="0" fontAlgn="base" hangingPunct="0">
              <a:spcBef>
                <a:spcPct val="0"/>
              </a:spcBef>
              <a:spcAft>
                <a:spcPct val="0"/>
              </a:spcAft>
              <a:defRPr i="1">
                <a:solidFill>
                  <a:schemeClr val="tx1"/>
                </a:solidFill>
                <a:latin typeface="Arial" charset="0"/>
                <a:cs typeface="Arial" charset="0"/>
              </a:defRPr>
            </a:lvl7pPr>
            <a:lvl8pPr marL="3429000" indent="-228600" eaLnBrk="0" fontAlgn="base" hangingPunct="0">
              <a:spcBef>
                <a:spcPct val="0"/>
              </a:spcBef>
              <a:spcAft>
                <a:spcPct val="0"/>
              </a:spcAft>
              <a:defRPr i="1">
                <a:solidFill>
                  <a:schemeClr val="tx1"/>
                </a:solidFill>
                <a:latin typeface="Arial" charset="0"/>
                <a:cs typeface="Arial" charset="0"/>
              </a:defRPr>
            </a:lvl8pPr>
            <a:lvl9pPr marL="3886200" indent="-228600" eaLnBrk="0" fontAlgn="base" hangingPunct="0">
              <a:spcBef>
                <a:spcPct val="0"/>
              </a:spcBef>
              <a:spcAft>
                <a:spcPct val="0"/>
              </a:spcAft>
              <a:defRPr i="1">
                <a:solidFill>
                  <a:schemeClr val="tx1"/>
                </a:solidFill>
                <a:latin typeface="Arial" charset="0"/>
                <a:cs typeface="Arial" charset="0"/>
              </a:defRPr>
            </a:lvl9pPr>
          </a:lstStyle>
          <a:p>
            <a:pPr algn="ctr">
              <a:spcBef>
                <a:spcPct val="50000"/>
              </a:spcBef>
            </a:pPr>
            <a:r>
              <a:rPr lang="de-DE" sz="4400" i="0" u="sng" dirty="0" err="1">
                <a:latin typeface="Calibri" pitchFamily="34" charset="0"/>
                <a:cs typeface="Calibri" pitchFamily="34" charset="0"/>
              </a:rPr>
              <a:t>Illumina</a:t>
            </a:r>
            <a:r>
              <a:rPr lang="de-DE" sz="4400" i="0" u="sng" dirty="0">
                <a:latin typeface="Calibri" pitchFamily="34" charset="0"/>
                <a:cs typeface="Calibri" pitchFamily="34" charset="0"/>
              </a:rPr>
              <a:t> </a:t>
            </a:r>
            <a:r>
              <a:rPr lang="de-DE" sz="4400" i="0" u="sng" dirty="0" err="1">
                <a:latin typeface="Calibri" pitchFamily="34" charset="0"/>
                <a:cs typeface="Calibri" pitchFamily="34" charset="0"/>
              </a:rPr>
              <a:t>vs</a:t>
            </a:r>
            <a:r>
              <a:rPr lang="de-DE" sz="4400" i="0" u="sng" dirty="0">
                <a:latin typeface="Calibri" pitchFamily="34" charset="0"/>
                <a:cs typeface="Calibri" pitchFamily="34" charset="0"/>
              </a:rPr>
              <a:t> Sanger Sequenzierung</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344" y="1196752"/>
            <a:ext cx="4536363" cy="5445224"/>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5880" y="1340768"/>
            <a:ext cx="6694271" cy="4293096"/>
          </a:xfrm>
          <a:prstGeom prst="rect">
            <a:avLst/>
          </a:prstGeom>
        </p:spPr>
      </p:pic>
      <p:cxnSp>
        <p:nvCxnSpPr>
          <p:cNvPr id="6" name="Gerade Verbindung 11">
            <a:extLst>
              <a:ext uri="{FF2B5EF4-FFF2-40B4-BE49-F238E27FC236}">
                <a16:creationId xmlns:a16="http://schemas.microsoft.com/office/drawing/2014/main" id="{5559BBA5-1D84-3346-AEA8-315194150192}"/>
              </a:ext>
            </a:extLst>
          </p:cNvPr>
          <p:cNvCxnSpPr/>
          <p:nvPr/>
        </p:nvCxnSpPr>
        <p:spPr bwMode="auto">
          <a:xfrm>
            <a:off x="4867401" y="1268760"/>
            <a:ext cx="2928" cy="511256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9" name="Textfeld 8"/>
          <p:cNvSpPr txBox="1"/>
          <p:nvPr/>
        </p:nvSpPr>
        <p:spPr>
          <a:xfrm>
            <a:off x="4295800" y="6391108"/>
            <a:ext cx="1584176" cy="184666"/>
          </a:xfrm>
          <a:prstGeom prst="rect">
            <a:avLst/>
          </a:prstGeom>
          <a:noFill/>
        </p:spPr>
        <p:txBody>
          <a:bodyPr wrap="square" rtlCol="0">
            <a:spAutoFit/>
          </a:bodyPr>
          <a:lstStyle/>
          <a:p>
            <a:r>
              <a:rPr lang="de-DE" sz="600" dirty="0" err="1"/>
              <a:t>Created</a:t>
            </a:r>
            <a:r>
              <a:rPr lang="de-DE" sz="600" dirty="0"/>
              <a:t> </a:t>
            </a:r>
            <a:r>
              <a:rPr lang="de-DE" sz="600" dirty="0" err="1"/>
              <a:t>with</a:t>
            </a:r>
            <a:r>
              <a:rPr lang="de-DE" sz="600" dirty="0"/>
              <a:t> BioRender.com</a:t>
            </a:r>
          </a:p>
        </p:txBody>
      </p:sp>
    </p:spTree>
    <p:extLst>
      <p:ext uri="{BB962C8B-B14F-4D97-AF65-F5344CB8AC3E}">
        <p14:creationId xmlns:p14="http://schemas.microsoft.com/office/powerpoint/2010/main" val="1914046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6D310F3-88AB-ED10-4465-3E64BD5853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9576" y="1220105"/>
            <a:ext cx="2376264" cy="2376264"/>
          </a:xfrm>
          <a:prstGeom prst="rect">
            <a:avLst/>
          </a:prstGeom>
        </p:spPr>
      </p:pic>
      <p:pic>
        <p:nvPicPr>
          <p:cNvPr id="1026" name="Picture 2" descr="Bundesministerium für Bildung, Wissenschaft und Forschung">
            <a:extLst>
              <a:ext uri="{FF2B5EF4-FFF2-40B4-BE49-F238E27FC236}">
                <a16:creationId xmlns:a16="http://schemas.microsoft.com/office/drawing/2014/main" id="{7C095789-E1D2-B578-041D-CABA4A6FF4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888" y="1387475"/>
            <a:ext cx="6098370" cy="2041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F11EC46-352E-6839-B2BE-4E0AC19485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6540" y="3645024"/>
            <a:ext cx="5577830" cy="1449142"/>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398DFFA7-CAB1-7B50-7949-8695725DD3B9}"/>
              </a:ext>
            </a:extLst>
          </p:cNvPr>
          <p:cNvSpPr txBox="1"/>
          <p:nvPr/>
        </p:nvSpPr>
        <p:spPr>
          <a:xfrm>
            <a:off x="623392" y="6309320"/>
            <a:ext cx="9443547" cy="369332"/>
          </a:xfrm>
          <a:prstGeom prst="rect">
            <a:avLst/>
          </a:prstGeom>
          <a:noFill/>
        </p:spPr>
        <p:txBody>
          <a:bodyPr wrap="none" rtlCol="0">
            <a:spAutoFit/>
          </a:bodyPr>
          <a:lstStyle/>
          <a:p>
            <a:r>
              <a:rPr lang="de-AT" i="0" dirty="0">
                <a:solidFill>
                  <a:schemeClr val="bg1">
                    <a:lumMod val="50000"/>
                  </a:schemeClr>
                </a:solidFill>
              </a:rPr>
              <a:t>Sparkling Science Projekt „Micro-Tramper“, Projektleitung: </a:t>
            </a:r>
            <a:r>
              <a:rPr lang="de-AT" i="0" dirty="0" err="1">
                <a:solidFill>
                  <a:schemeClr val="bg1">
                    <a:lumMod val="50000"/>
                  </a:schemeClr>
                </a:solidFill>
              </a:rPr>
              <a:t>Assoz</a:t>
            </a:r>
            <a:r>
              <a:rPr lang="de-AT" i="0" dirty="0">
                <a:solidFill>
                  <a:schemeClr val="bg1">
                    <a:lumMod val="50000"/>
                  </a:schemeClr>
                </a:solidFill>
              </a:rPr>
              <a:t>. Prof. Evelyne Selberherr</a:t>
            </a:r>
          </a:p>
        </p:txBody>
      </p:sp>
    </p:spTree>
    <p:extLst>
      <p:ext uri="{BB962C8B-B14F-4D97-AF65-F5344CB8AC3E}">
        <p14:creationId xmlns:p14="http://schemas.microsoft.com/office/powerpoint/2010/main" val="2980571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337" y="836713"/>
            <a:ext cx="3145543" cy="4459233"/>
          </a:xfrm>
          <a:prstGeom prst="rect">
            <a:avLst/>
          </a:prstGeom>
        </p:spPr>
      </p:pic>
      <p:sp>
        <p:nvSpPr>
          <p:cNvPr id="5" name="Untertitel 4"/>
          <p:cNvSpPr>
            <a:spLocks noGrp="1"/>
          </p:cNvSpPr>
          <p:nvPr>
            <p:ph type="subTitle" idx="1"/>
          </p:nvPr>
        </p:nvSpPr>
        <p:spPr>
          <a:xfrm>
            <a:off x="0" y="5489809"/>
            <a:ext cx="6096000" cy="1308152"/>
          </a:xfrm>
          <a:solidFill>
            <a:schemeClr val="bg1"/>
          </a:solidFill>
        </p:spPr>
        <p:txBody>
          <a:bodyPr/>
          <a:lstStyle/>
          <a:p>
            <a:pPr algn="l"/>
            <a:r>
              <a:rPr lang="de-DE" dirty="0">
                <a:latin typeface="Calibri" panose="020F0502020204030204" pitchFamily="34" charset="0"/>
                <a:cs typeface="Calibri" panose="020F0502020204030204" pitchFamily="34" charset="0"/>
              </a:rPr>
              <a:t>           </a:t>
            </a:r>
            <a:r>
              <a:rPr lang="de-DE" sz="2133" i="1" dirty="0">
                <a:solidFill>
                  <a:schemeClr val="bg1">
                    <a:lumMod val="50000"/>
                  </a:schemeClr>
                </a:solidFill>
                <a:latin typeface="Calibri" panose="020F0502020204030204" pitchFamily="34" charset="0"/>
              </a:rPr>
              <a:t>BioRender.com</a:t>
            </a:r>
          </a:p>
        </p:txBody>
      </p:sp>
      <p:sp>
        <p:nvSpPr>
          <p:cNvPr id="9" name="Textfeld 8">
            <a:extLst>
              <a:ext uri="{FF2B5EF4-FFF2-40B4-BE49-F238E27FC236}">
                <a16:creationId xmlns:a16="http://schemas.microsoft.com/office/drawing/2014/main" id="{84B0CF72-2228-9323-CCEA-E3FE95EBE26D}"/>
              </a:ext>
            </a:extLst>
          </p:cNvPr>
          <p:cNvSpPr txBox="1"/>
          <p:nvPr/>
        </p:nvSpPr>
        <p:spPr>
          <a:xfrm>
            <a:off x="4317938" y="2910339"/>
            <a:ext cx="7058343" cy="923330"/>
          </a:xfrm>
          <a:prstGeom prst="rect">
            <a:avLst/>
          </a:prstGeom>
          <a:noFill/>
        </p:spPr>
        <p:txBody>
          <a:bodyPr wrap="none" rtlCol="0">
            <a:spAutoFit/>
          </a:bodyPr>
          <a:lstStyle/>
          <a:p>
            <a:r>
              <a:rPr lang="de-AT" dirty="0">
                <a:solidFill>
                  <a:schemeClr val="bg1">
                    <a:lumMod val="50000"/>
                  </a:schemeClr>
                </a:solidFill>
              </a:rPr>
              <a:t>Sparkling Science Projekt „Micro-Tramper“</a:t>
            </a:r>
          </a:p>
          <a:p>
            <a:r>
              <a:rPr lang="de-AT" dirty="0">
                <a:solidFill>
                  <a:schemeClr val="bg1">
                    <a:lumMod val="50000"/>
                  </a:schemeClr>
                </a:solidFill>
              </a:rPr>
              <a:t>Projektleitung: Evelyne Selberherr</a:t>
            </a:r>
          </a:p>
          <a:p>
            <a:r>
              <a:rPr lang="de-AT" dirty="0">
                <a:solidFill>
                  <a:schemeClr val="bg1">
                    <a:lumMod val="50000"/>
                  </a:schemeClr>
                </a:solidFill>
              </a:rPr>
              <a:t>Mitwirkende: Moritz Hartmann, Cameron Strachan, </a:t>
            </a:r>
            <a:r>
              <a:rPr lang="de-AT">
                <a:solidFill>
                  <a:schemeClr val="bg1">
                    <a:lumMod val="50000"/>
                  </a:schemeClr>
                </a:solidFill>
              </a:rPr>
              <a:t>Monika Dzieciol</a:t>
            </a:r>
            <a:endParaRPr lang="de-AT" dirty="0">
              <a:solidFill>
                <a:schemeClr val="bg1">
                  <a:lumMod val="50000"/>
                </a:schemeClr>
              </a:solidFill>
            </a:endParaRPr>
          </a:p>
        </p:txBody>
      </p:sp>
    </p:spTree>
    <p:extLst>
      <p:ext uri="{BB962C8B-B14F-4D97-AF65-F5344CB8AC3E}">
        <p14:creationId xmlns:p14="http://schemas.microsoft.com/office/powerpoint/2010/main" val="4220660287"/>
      </p:ext>
    </p:extLst>
  </p:cSld>
  <p:clrMapOvr>
    <a:masterClrMapping/>
  </p:clrMapOvr>
</p:sld>
</file>

<file path=ppt/theme/theme1.xml><?xml version="1.0" encoding="utf-8"?>
<a:theme xmlns:a="http://schemas.openxmlformats.org/drawingml/2006/main" name="1_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1"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1"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1"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1"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1952</Words>
  <Application>Microsoft Office PowerPoint</Application>
  <PresentationFormat>Breitbild</PresentationFormat>
  <Paragraphs>189</Paragraphs>
  <Slides>12</Slides>
  <Notes>10</Notes>
  <HiddenSlides>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12</vt:i4>
      </vt:variant>
    </vt:vector>
  </HeadingPairs>
  <TitlesOfParts>
    <vt:vector size="17" baseType="lpstr">
      <vt:lpstr>Arial</vt:lpstr>
      <vt:lpstr>Calibri</vt:lpstr>
      <vt:lpstr>Wingdings</vt:lpstr>
      <vt:lpstr>1_Standarddesign</vt:lpstr>
      <vt:lpstr>Standarddesign</vt:lpstr>
      <vt:lpstr>PowerPoint-Präsentation</vt:lpstr>
      <vt:lpstr>PowerPoint-Präsentation</vt:lpstr>
      <vt:lpstr>Wie funktioniert das Sequenzieren?</vt:lpstr>
      <vt:lpstr>Wie kommen wir zur DNA?</vt:lpstr>
      <vt:lpstr>Vorbereitung fürs Sequenzieren</vt:lpstr>
      <vt:lpstr>Das Sequenzieren</vt:lpstr>
      <vt:lpstr>PowerPoint-Präsentation</vt:lpstr>
      <vt:lpstr>PowerPoint-Präsentation</vt:lpstr>
      <vt:lpstr>PowerPoint-Präsentation</vt:lpstr>
      <vt:lpstr>PowerPoint-Präsentation</vt:lpstr>
      <vt:lpstr>PowerPoint-Präsentation</vt:lpstr>
      <vt:lpstr>PowerPoint-Präsentation</vt:lpstr>
    </vt:vector>
  </TitlesOfParts>
  <Manager/>
  <Company>Universität Wien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subject/>
  <dc:creator>Alex Loy</dc:creator>
  <cp:keywords/>
  <dc:description/>
  <cp:lastModifiedBy>Selberherr Evelyne</cp:lastModifiedBy>
  <cp:revision>2927</cp:revision>
  <cp:lastPrinted>2018-11-06T14:49:56Z</cp:lastPrinted>
  <dcterms:created xsi:type="dcterms:W3CDTF">2006-06-26T06:37:51Z</dcterms:created>
  <dcterms:modified xsi:type="dcterms:W3CDTF">2025-01-17T12:59:16Z</dcterms:modified>
  <cp:category/>
</cp:coreProperties>
</file>