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1"/>
  </p:notesMasterIdLst>
  <p:sldIdLst>
    <p:sldId id="1848" r:id="rId3"/>
    <p:sldId id="627" r:id="rId4"/>
    <p:sldId id="1941" r:id="rId5"/>
    <p:sldId id="1942" r:id="rId6"/>
    <p:sldId id="1943" r:id="rId7"/>
    <p:sldId id="425" r:id="rId8"/>
    <p:sldId id="512" r:id="rId9"/>
    <p:sldId id="464" r:id="rId10"/>
    <p:sldId id="373" r:id="rId11"/>
    <p:sldId id="374" r:id="rId12"/>
    <p:sldId id="1944" r:id="rId13"/>
    <p:sldId id="1945" r:id="rId14"/>
    <p:sldId id="421" r:id="rId15"/>
    <p:sldId id="1874" r:id="rId16"/>
    <p:sldId id="1875" r:id="rId17"/>
    <p:sldId id="1876" r:id="rId18"/>
    <p:sldId id="352" r:id="rId19"/>
    <p:sldId id="547" r:id="rId20"/>
    <p:sldId id="1948" r:id="rId21"/>
    <p:sldId id="1938" r:id="rId22"/>
    <p:sldId id="1940" r:id="rId23"/>
    <p:sldId id="1934" r:id="rId24"/>
    <p:sldId id="1935" r:id="rId25"/>
    <p:sldId id="1937" r:id="rId26"/>
    <p:sldId id="1936" r:id="rId27"/>
    <p:sldId id="1949" r:id="rId28"/>
    <p:sldId id="1951" r:id="rId29"/>
    <p:sldId id="1870" r:id="rId30"/>
  </p:sldIdLst>
  <p:sldSz cx="12192000" cy="6858000"/>
  <p:notesSz cx="7099300" cy="10234613"/>
  <p:defaultTextStyle>
    <a:defPPr>
      <a:defRPr lang="de-DE"/>
    </a:defPPr>
    <a:lvl1pPr algn="l" rtl="0" fontAlgn="base">
      <a:spcBef>
        <a:spcPct val="0"/>
      </a:spcBef>
      <a:spcAft>
        <a:spcPct val="0"/>
      </a:spcAft>
      <a:defRPr i="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i="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i="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i="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i="1" kern="1200">
        <a:solidFill>
          <a:schemeClr val="tx1"/>
        </a:solidFill>
        <a:latin typeface="Arial" pitchFamily="34" charset="0"/>
        <a:ea typeface="+mn-ea"/>
        <a:cs typeface="Arial" pitchFamily="34" charset="0"/>
      </a:defRPr>
    </a:lvl5pPr>
    <a:lvl6pPr marL="2286000" algn="l" defTabSz="914400" rtl="0" eaLnBrk="1" latinLnBrk="0" hangingPunct="1">
      <a:defRPr i="1" kern="1200">
        <a:solidFill>
          <a:schemeClr val="tx1"/>
        </a:solidFill>
        <a:latin typeface="Arial" pitchFamily="34" charset="0"/>
        <a:ea typeface="+mn-ea"/>
        <a:cs typeface="Arial" pitchFamily="34" charset="0"/>
      </a:defRPr>
    </a:lvl6pPr>
    <a:lvl7pPr marL="2743200" algn="l" defTabSz="914400" rtl="0" eaLnBrk="1" latinLnBrk="0" hangingPunct="1">
      <a:defRPr i="1" kern="1200">
        <a:solidFill>
          <a:schemeClr val="tx1"/>
        </a:solidFill>
        <a:latin typeface="Arial" pitchFamily="34" charset="0"/>
        <a:ea typeface="+mn-ea"/>
        <a:cs typeface="Arial" pitchFamily="34" charset="0"/>
      </a:defRPr>
    </a:lvl7pPr>
    <a:lvl8pPr marL="3200400" algn="l" defTabSz="914400" rtl="0" eaLnBrk="1" latinLnBrk="0" hangingPunct="1">
      <a:defRPr i="1" kern="1200">
        <a:solidFill>
          <a:schemeClr val="tx1"/>
        </a:solidFill>
        <a:latin typeface="Arial" pitchFamily="34" charset="0"/>
        <a:ea typeface="+mn-ea"/>
        <a:cs typeface="Arial" pitchFamily="34" charset="0"/>
      </a:defRPr>
    </a:lvl8pPr>
    <a:lvl9pPr marL="3657600" algn="l" defTabSz="914400" rtl="0" eaLnBrk="1" latinLnBrk="0" hangingPunct="1">
      <a:defRPr i="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29819D"/>
    <a:srgbClr val="00CCFF"/>
    <a:srgbClr val="FF0000"/>
    <a:srgbClr val="DD8A27"/>
    <a:srgbClr val="009051"/>
    <a:srgbClr val="0070A5"/>
    <a:srgbClr val="000000"/>
    <a:srgbClr val="A9FA00"/>
    <a:srgbClr val="007E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52" autoAdjust="0"/>
    <p:restoredTop sz="78115" autoAdjust="0"/>
  </p:normalViewPr>
  <p:slideViewPr>
    <p:cSldViewPr>
      <p:cViewPr varScale="1">
        <p:scale>
          <a:sx n="89" d="100"/>
          <a:sy n="89" d="100"/>
        </p:scale>
        <p:origin x="1050" y="6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3" d="100"/>
          <a:sy n="83" d="100"/>
        </p:scale>
        <p:origin x="3352"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462">
              <a:defRPr sz="1300" i="0">
                <a:cs typeface="+mn-cs"/>
              </a:defRPr>
            </a:lvl1pPr>
          </a:lstStyle>
          <a:p>
            <a:pPr>
              <a:defRPr/>
            </a:pPr>
            <a:endParaRPr lang="de-DE"/>
          </a:p>
        </p:txBody>
      </p:sp>
      <p:sp>
        <p:nvSpPr>
          <p:cNvPr id="7171"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462">
              <a:defRPr sz="1300" i="0">
                <a:cs typeface="+mn-cs"/>
              </a:defRPr>
            </a:lvl1pPr>
          </a:lstStyle>
          <a:p>
            <a:pPr>
              <a:defRPr/>
            </a:pPr>
            <a:endParaRPr lang="de-DE"/>
          </a:p>
        </p:txBody>
      </p:sp>
      <p:sp>
        <p:nvSpPr>
          <p:cNvPr id="26628" name="Rectangle 4"/>
          <p:cNvSpPr>
            <a:spLocks noGrp="1" noRot="1" noChangeAspect="1" noChangeArrowheads="1" noTextEdit="1"/>
          </p:cNvSpPr>
          <p:nvPr>
            <p:ph type="sldImg" idx="2"/>
          </p:nvPr>
        </p:nvSpPr>
        <p:spPr bwMode="auto">
          <a:xfrm>
            <a:off x="141288" y="768350"/>
            <a:ext cx="6818312" cy="383698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174"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462">
              <a:defRPr sz="1300" i="0">
                <a:cs typeface="+mn-cs"/>
              </a:defRPr>
            </a:lvl1pPr>
          </a:lstStyle>
          <a:p>
            <a:pPr>
              <a:defRPr/>
            </a:pPr>
            <a:endParaRPr lang="de-DE"/>
          </a:p>
        </p:txBody>
      </p:sp>
      <p:sp>
        <p:nvSpPr>
          <p:cNvPr id="7175"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462">
              <a:defRPr sz="1300" i="0">
                <a:cs typeface="+mn-cs"/>
              </a:defRPr>
            </a:lvl1pPr>
          </a:lstStyle>
          <a:p>
            <a:pPr>
              <a:defRPr/>
            </a:pPr>
            <a:fld id="{5ACA816E-CAD1-4825-AA98-84649EB16AA4}" type="slidenum">
              <a:rPr lang="de-DE"/>
              <a:pPr>
                <a:defRPr/>
              </a:pPr>
              <a:t>‹Nr.›</a:t>
            </a:fld>
            <a:endParaRPr lang="de-DE"/>
          </a:p>
        </p:txBody>
      </p:sp>
    </p:spTree>
    <p:extLst>
      <p:ext uri="{BB962C8B-B14F-4D97-AF65-F5344CB8AC3E}">
        <p14:creationId xmlns:p14="http://schemas.microsoft.com/office/powerpoint/2010/main" val="26647594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vinoble.org/sites/default/files/media/vinoble_botrytis2.p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1ED3A-64CB-4430-8FA3-FEBC9E61662E}" type="slidenum">
              <a:rPr lang="de-AT" smtClean="0">
                <a:solidFill>
                  <a:prstClr val="black"/>
                </a:solidFill>
                <a:latin typeface="Calibri"/>
              </a:rPr>
              <a:pPr/>
              <a:t>1</a:t>
            </a:fld>
            <a:endParaRPr lang="de-AT">
              <a:solidFill>
                <a:prstClr val="black"/>
              </a:solidFill>
              <a:latin typeface="Calibri"/>
            </a:endParaRPr>
          </a:p>
        </p:txBody>
      </p:sp>
    </p:spTree>
    <p:extLst>
      <p:ext uri="{BB962C8B-B14F-4D97-AF65-F5344CB8AC3E}">
        <p14:creationId xmlns:p14="http://schemas.microsoft.com/office/powerpoint/2010/main" val="3093808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a:extLst>
              <a:ext uri="{FF2B5EF4-FFF2-40B4-BE49-F238E27FC236}">
                <a16:creationId xmlns:a16="http://schemas.microsoft.com/office/drawing/2014/main" id="{E29ECB8C-27AE-4D58-FA71-C61114473EAE}"/>
              </a:ext>
            </a:extLst>
          </p:cNvPr>
          <p:cNvSpPr>
            <a:spLocks noGrp="1" noRot="1" noChangeAspect="1" noTextEdit="1"/>
          </p:cNvSpPr>
          <p:nvPr>
            <p:ph type="sldImg"/>
          </p:nvPr>
        </p:nvSpPr>
        <p:spPr>
          <a:ln/>
        </p:spPr>
      </p:sp>
      <p:sp>
        <p:nvSpPr>
          <p:cNvPr id="68611" name="Notizenplatzhalter 2">
            <a:extLst>
              <a:ext uri="{FF2B5EF4-FFF2-40B4-BE49-F238E27FC236}">
                <a16:creationId xmlns:a16="http://schemas.microsoft.com/office/drawing/2014/main" id="{4330B945-32DD-C343-03E1-A90EA000D50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Times" panose="02020603050405020304" pitchFamily="18" charset="0"/>
            </a:endParaRPr>
          </a:p>
        </p:txBody>
      </p:sp>
      <p:sp>
        <p:nvSpPr>
          <p:cNvPr id="68612" name="Foliennummernplatzhalter 3">
            <a:extLst>
              <a:ext uri="{FF2B5EF4-FFF2-40B4-BE49-F238E27FC236}">
                <a16:creationId xmlns:a16="http://schemas.microsoft.com/office/drawing/2014/main" id="{95FE4597-DC6C-48B9-8315-2499805B057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3F96F27D-976D-4E2E-B10F-9C2B759B25FE}" type="slidenum">
              <a:rPr lang="de-DE" altLang="de-DE" sz="1200"/>
              <a:pPr/>
              <a:t>2</a:t>
            </a:fld>
            <a:endParaRPr lang="de-DE" altLang="de-DE"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https://pixabay.com/de/photos/agar-n%c3%a4hrboden-rot-blutzellen-60571/</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3</a:t>
            </a:fld>
            <a:endParaRPr lang="de-DE"/>
          </a:p>
        </p:txBody>
      </p:sp>
    </p:spTree>
    <p:extLst>
      <p:ext uri="{BB962C8B-B14F-4D97-AF65-F5344CB8AC3E}">
        <p14:creationId xmlns:p14="http://schemas.microsoft.com/office/powerpoint/2010/main" val="440995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https://upload.wikimedia.org/wikipedia/commons/thumb/b/b4/SalmonellaNIAID.jpg/1920px-SalmonellaNIAID.jpg</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4</a:t>
            </a:fld>
            <a:endParaRPr lang="de-DE"/>
          </a:p>
        </p:txBody>
      </p:sp>
    </p:spTree>
    <p:extLst>
      <p:ext uri="{BB962C8B-B14F-4D97-AF65-F5344CB8AC3E}">
        <p14:creationId xmlns:p14="http://schemas.microsoft.com/office/powerpoint/2010/main" val="3055866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https://upload.wikimedia.org/wikipedia/commons/7/7c/BacillusCereus.jpg</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5</a:t>
            </a:fld>
            <a:endParaRPr lang="de-DE"/>
          </a:p>
        </p:txBody>
      </p:sp>
    </p:spTree>
    <p:extLst>
      <p:ext uri="{BB962C8B-B14F-4D97-AF65-F5344CB8AC3E}">
        <p14:creationId xmlns:p14="http://schemas.microsoft.com/office/powerpoint/2010/main" val="1956316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a:extLst>
              <a:ext uri="{FF2B5EF4-FFF2-40B4-BE49-F238E27FC236}">
                <a16:creationId xmlns:a16="http://schemas.microsoft.com/office/drawing/2014/main" id="{D790558A-A778-3E3D-3F0F-7A540C7898BF}"/>
              </a:ext>
            </a:extLst>
          </p:cNvPr>
          <p:cNvSpPr>
            <a:spLocks noGrp="1" noRot="1" noChangeAspect="1" noTextEdit="1"/>
          </p:cNvSpPr>
          <p:nvPr>
            <p:ph type="sldImg"/>
          </p:nvPr>
        </p:nvSpPr>
        <p:spPr>
          <a:ln/>
        </p:spPr>
      </p:sp>
      <p:sp>
        <p:nvSpPr>
          <p:cNvPr id="46083" name="Notizenplatzhalter 2">
            <a:extLst>
              <a:ext uri="{FF2B5EF4-FFF2-40B4-BE49-F238E27FC236}">
                <a16:creationId xmlns:a16="http://schemas.microsoft.com/office/drawing/2014/main" id="{F67C5291-4798-BC2C-4440-C54878B932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i="1" dirty="0">
              <a:latin typeface="Arial" panose="020B0604020202020204" pitchFamily="34" charset="0"/>
              <a:cs typeface="Arial" panose="020B0604020202020204" pitchFamily="34" charset="0"/>
            </a:endParaRPr>
          </a:p>
        </p:txBody>
      </p:sp>
      <p:sp>
        <p:nvSpPr>
          <p:cNvPr id="46084" name="Foliennummernplatzhalter 3">
            <a:extLst>
              <a:ext uri="{FF2B5EF4-FFF2-40B4-BE49-F238E27FC236}">
                <a16:creationId xmlns:a16="http://schemas.microsoft.com/office/drawing/2014/main" id="{8233953A-CA54-B85A-390C-9E61767235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DE699040-D346-4938-8054-2969B07FA3EC}" type="slidenum">
              <a:rPr lang="de-DE" altLang="de-DE" sz="1200"/>
              <a:pPr/>
              <a:t>6</a:t>
            </a:fld>
            <a:endParaRPr lang="de-DE" altLang="de-DE"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lienbildplatzhalter 1">
            <a:extLst>
              <a:ext uri="{FF2B5EF4-FFF2-40B4-BE49-F238E27FC236}">
                <a16:creationId xmlns:a16="http://schemas.microsoft.com/office/drawing/2014/main" id="{6A5AA563-330E-020C-2381-BCBC1A07F3A2}"/>
              </a:ext>
            </a:extLst>
          </p:cNvPr>
          <p:cNvSpPr>
            <a:spLocks noGrp="1" noRot="1" noChangeAspect="1" noTextEdit="1"/>
          </p:cNvSpPr>
          <p:nvPr>
            <p:ph type="sldImg"/>
          </p:nvPr>
        </p:nvSpPr>
        <p:spPr>
          <a:ln/>
        </p:spPr>
      </p:sp>
      <p:sp>
        <p:nvSpPr>
          <p:cNvPr id="70659" name="Notizenplatzhalter 2">
            <a:extLst>
              <a:ext uri="{FF2B5EF4-FFF2-40B4-BE49-F238E27FC236}">
                <a16:creationId xmlns:a16="http://schemas.microsoft.com/office/drawing/2014/main" id="{70BD21BA-AA62-0E47-E973-B2F2F11447D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Times" panose="02020603050405020304" pitchFamily="18" charset="0"/>
              </a:rPr>
              <a:t>Polio, Hepatitis A + E, </a:t>
            </a:r>
            <a:r>
              <a:rPr lang="de-DE" altLang="de-DE" dirty="0" err="1">
                <a:latin typeface="Times" panose="02020603050405020304" pitchFamily="18" charset="0"/>
              </a:rPr>
              <a:t>Norwalk</a:t>
            </a:r>
            <a:r>
              <a:rPr lang="de-DE" altLang="de-DE" dirty="0">
                <a:latin typeface="Times" panose="02020603050405020304" pitchFamily="18" charset="0"/>
              </a:rPr>
              <a:t>, </a:t>
            </a:r>
            <a:r>
              <a:rPr lang="de-DE" altLang="de-DE" dirty="0" err="1">
                <a:latin typeface="Times" panose="02020603050405020304" pitchFamily="18" charset="0"/>
              </a:rPr>
              <a:t>Rotavirus</a:t>
            </a:r>
            <a:r>
              <a:rPr lang="de-DE" altLang="de-DE" dirty="0">
                <a:latin typeface="Times" panose="02020603050405020304" pitchFamily="18" charset="0"/>
              </a:rPr>
              <a:t> </a:t>
            </a:r>
          </a:p>
          <a:p>
            <a:endParaRPr lang="de-DE" altLang="de-DE" dirty="0">
              <a:latin typeface="Times" panose="02020603050405020304" pitchFamily="18" charset="0"/>
            </a:endParaRPr>
          </a:p>
          <a:p>
            <a:endParaRPr lang="de-DE" altLang="de-DE" dirty="0">
              <a:latin typeface="Times" panose="02020603050405020304" pitchFamily="18" charset="0"/>
            </a:endParaRPr>
          </a:p>
        </p:txBody>
      </p:sp>
      <p:sp>
        <p:nvSpPr>
          <p:cNvPr id="70660" name="Foliennummernplatzhalter 3">
            <a:extLst>
              <a:ext uri="{FF2B5EF4-FFF2-40B4-BE49-F238E27FC236}">
                <a16:creationId xmlns:a16="http://schemas.microsoft.com/office/drawing/2014/main" id="{85624283-FF33-B162-77A1-4D3C8BA8B9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DE744AAB-FC16-4C4C-8434-CBDD5C50C84C}" type="slidenum">
              <a:rPr lang="de-DE" altLang="de-DE" sz="1200"/>
              <a:pPr/>
              <a:t>7</a:t>
            </a:fld>
            <a:endParaRPr lang="de-DE" altLang="de-DE"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a:extLst>
              <a:ext uri="{FF2B5EF4-FFF2-40B4-BE49-F238E27FC236}">
                <a16:creationId xmlns:a16="http://schemas.microsoft.com/office/drawing/2014/main" id="{A01AD058-875A-3472-74BB-B48AC91CD16A}"/>
              </a:ext>
            </a:extLst>
          </p:cNvPr>
          <p:cNvSpPr>
            <a:spLocks noGrp="1" noRot="1" noChangeAspect="1" noTextEdit="1"/>
          </p:cNvSpPr>
          <p:nvPr>
            <p:ph type="sldImg"/>
          </p:nvPr>
        </p:nvSpPr>
        <p:spPr>
          <a:ln/>
        </p:spPr>
      </p:sp>
      <p:sp>
        <p:nvSpPr>
          <p:cNvPr id="37891" name="Notizenplatzhalter 2">
            <a:extLst>
              <a:ext uri="{FF2B5EF4-FFF2-40B4-BE49-F238E27FC236}">
                <a16:creationId xmlns:a16="http://schemas.microsoft.com/office/drawing/2014/main" id="{9002F07A-4DA1-D7AC-23CB-6A529079B46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Times" panose="02020603050405020304" pitchFamily="18" charset="0"/>
              </a:rPr>
              <a:t>https://emojigraph.org/de/emojipedia/</a:t>
            </a:r>
          </a:p>
        </p:txBody>
      </p:sp>
      <p:sp>
        <p:nvSpPr>
          <p:cNvPr id="37892" name="Foliennummernplatzhalter 3">
            <a:extLst>
              <a:ext uri="{FF2B5EF4-FFF2-40B4-BE49-F238E27FC236}">
                <a16:creationId xmlns:a16="http://schemas.microsoft.com/office/drawing/2014/main" id="{2E39C3CD-6B3F-775D-32B4-510FCF3DE8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67C8C19A-0832-4C8C-A6CD-1C281C383B4E}" type="slidenum">
              <a:rPr lang="de-DE" altLang="de-DE" sz="1200"/>
              <a:pPr/>
              <a:t>8</a:t>
            </a:fld>
            <a:endParaRPr lang="de-DE" altLang="de-DE"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a:extLst>
              <a:ext uri="{FF2B5EF4-FFF2-40B4-BE49-F238E27FC236}">
                <a16:creationId xmlns:a16="http://schemas.microsoft.com/office/drawing/2014/main" id="{DC572561-5690-649C-0F91-F171BB0E8D5A}"/>
              </a:ext>
            </a:extLst>
          </p:cNvPr>
          <p:cNvSpPr>
            <a:spLocks noGrp="1" noRot="1" noChangeAspect="1" noTextEdit="1"/>
          </p:cNvSpPr>
          <p:nvPr>
            <p:ph type="sldImg"/>
          </p:nvPr>
        </p:nvSpPr>
        <p:spPr>
          <a:ln/>
        </p:spPr>
      </p:sp>
      <p:sp>
        <p:nvSpPr>
          <p:cNvPr id="39939" name="Notizenplatzhalter 2">
            <a:extLst>
              <a:ext uri="{FF2B5EF4-FFF2-40B4-BE49-F238E27FC236}">
                <a16:creationId xmlns:a16="http://schemas.microsoft.com/office/drawing/2014/main" id="{52028C06-6343-9B3F-2635-BCF949F4CDA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Times" panose="02020603050405020304" pitchFamily="18" charset="0"/>
            </a:endParaRPr>
          </a:p>
        </p:txBody>
      </p:sp>
      <p:sp>
        <p:nvSpPr>
          <p:cNvPr id="39940" name="Foliennummernplatzhalter 3">
            <a:extLst>
              <a:ext uri="{FF2B5EF4-FFF2-40B4-BE49-F238E27FC236}">
                <a16:creationId xmlns:a16="http://schemas.microsoft.com/office/drawing/2014/main" id="{C2924871-A2E1-63ED-3753-B15D190E49F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0B118CA1-FE40-4145-87A0-0698A37C73FE}" type="slidenum">
              <a:rPr lang="de-DE" altLang="de-DE" sz="1200"/>
              <a:pPr/>
              <a:t>9</a:t>
            </a:fld>
            <a:endParaRPr lang="de-DE" altLang="de-DE"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a:extLst>
              <a:ext uri="{FF2B5EF4-FFF2-40B4-BE49-F238E27FC236}">
                <a16:creationId xmlns:a16="http://schemas.microsoft.com/office/drawing/2014/main" id="{D093E270-8A4B-84B0-A571-0267B94DDB18}"/>
              </a:ext>
            </a:extLst>
          </p:cNvPr>
          <p:cNvSpPr>
            <a:spLocks noGrp="1" noRot="1" noChangeAspect="1" noTextEdit="1"/>
          </p:cNvSpPr>
          <p:nvPr>
            <p:ph type="sldImg"/>
          </p:nvPr>
        </p:nvSpPr>
        <p:spPr>
          <a:ln/>
        </p:spPr>
      </p:sp>
      <p:sp>
        <p:nvSpPr>
          <p:cNvPr id="41987" name="Notizenplatzhalter 2">
            <a:extLst>
              <a:ext uri="{FF2B5EF4-FFF2-40B4-BE49-F238E27FC236}">
                <a16:creationId xmlns:a16="http://schemas.microsoft.com/office/drawing/2014/main" id="{1C5AB2AB-9DAE-5D49-ABAA-8DDD81E8403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panose="02020603050405020304" pitchFamily="18" charset="0"/>
            </a:endParaRPr>
          </a:p>
        </p:txBody>
      </p:sp>
      <p:sp>
        <p:nvSpPr>
          <p:cNvPr id="41988" name="Foliennummernplatzhalter 3">
            <a:extLst>
              <a:ext uri="{FF2B5EF4-FFF2-40B4-BE49-F238E27FC236}">
                <a16:creationId xmlns:a16="http://schemas.microsoft.com/office/drawing/2014/main" id="{110FDDF9-0B5F-E9E3-24FB-5F1A234ED0D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9B04BF7B-EFAB-4619-84F9-13189619E334}" type="slidenum">
              <a:rPr lang="de-DE" altLang="de-DE" sz="1200"/>
              <a:pPr/>
              <a:t>10</a:t>
            </a:fld>
            <a:endParaRPr lang="de-DE" altLang="de-DE"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lienbildplatzhalter 1"/>
          <p:cNvSpPr>
            <a:spLocks noGrp="1" noRot="1" noChangeAspect="1" noTextEdit="1"/>
          </p:cNvSpPr>
          <p:nvPr>
            <p:ph type="sldImg"/>
          </p:nvPr>
        </p:nvSpPr>
        <p:spPr>
          <a:ln/>
        </p:spPr>
      </p:sp>
      <p:sp>
        <p:nvSpPr>
          <p:cNvPr id="747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Times" pitchFamily="18" charset="0"/>
              </a:rPr>
              <a:t>https://de.wikipedia.org/wiki/Trichinen#/media/Datei:Trichinella_larv1_DPDx.JPG</a:t>
            </a:r>
          </a:p>
        </p:txBody>
      </p:sp>
      <p:sp>
        <p:nvSpPr>
          <p:cNvPr id="747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6ECFD5C2-5590-49FA-80EB-66AAD428ACF6}" type="slidenum">
              <a:rPr lang="de-DE" altLang="de-DE" sz="1200" smtClean="0"/>
              <a:pPr/>
              <a:t>11</a:t>
            </a:fld>
            <a:endParaRPr lang="de-DE" altLang="de-DE" sz="1200"/>
          </a:p>
        </p:txBody>
      </p:sp>
    </p:spTree>
    <p:extLst>
      <p:ext uri="{BB962C8B-B14F-4D97-AF65-F5344CB8AC3E}">
        <p14:creationId xmlns:p14="http://schemas.microsoft.com/office/powerpoint/2010/main" val="1773546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lienbildplatzhalter 1"/>
          <p:cNvSpPr>
            <a:spLocks noGrp="1" noRot="1" noChangeAspect="1" noTextEdit="1"/>
          </p:cNvSpPr>
          <p:nvPr>
            <p:ph type="sldImg"/>
          </p:nvPr>
        </p:nvSpPr>
        <p:spPr>
          <a:ln/>
        </p:spPr>
      </p:sp>
      <p:sp>
        <p:nvSpPr>
          <p:cNvPr id="747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baseline="0" dirty="0">
              <a:latin typeface="Times" pitchFamily="18" charset="0"/>
            </a:endParaRPr>
          </a:p>
        </p:txBody>
      </p:sp>
      <p:sp>
        <p:nvSpPr>
          <p:cNvPr id="747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6ECFD5C2-5590-49FA-80EB-66AAD428ACF6}" type="slidenum">
              <a:rPr lang="de-DE" altLang="de-DE" sz="1200" smtClean="0"/>
              <a:pPr/>
              <a:t>12</a:t>
            </a:fld>
            <a:endParaRPr lang="de-DE" altLang="de-DE" sz="1200"/>
          </a:p>
        </p:txBody>
      </p:sp>
    </p:spTree>
    <p:extLst>
      <p:ext uri="{BB962C8B-B14F-4D97-AF65-F5344CB8AC3E}">
        <p14:creationId xmlns:p14="http://schemas.microsoft.com/office/powerpoint/2010/main" val="346908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a:extLst>
              <a:ext uri="{FF2B5EF4-FFF2-40B4-BE49-F238E27FC236}">
                <a16:creationId xmlns:a16="http://schemas.microsoft.com/office/drawing/2014/main" id="{BC53228A-C161-4746-2AF7-B8753AB4290A}"/>
              </a:ext>
            </a:extLst>
          </p:cNvPr>
          <p:cNvSpPr>
            <a:spLocks noGrp="1" noRot="1" noChangeAspect="1" noTextEdit="1"/>
          </p:cNvSpPr>
          <p:nvPr>
            <p:ph type="sldImg"/>
          </p:nvPr>
        </p:nvSpPr>
        <p:spPr>
          <a:ln/>
        </p:spPr>
      </p:sp>
      <p:sp>
        <p:nvSpPr>
          <p:cNvPr id="46083" name="Notizenplatzhalter 2">
            <a:extLst>
              <a:ext uri="{FF2B5EF4-FFF2-40B4-BE49-F238E27FC236}">
                <a16:creationId xmlns:a16="http://schemas.microsoft.com/office/drawing/2014/main" id="{91DC7454-CE3D-263D-7533-9F4C00281BB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Times" panose="02020603050405020304" pitchFamily="18" charset="0"/>
            </a:endParaRPr>
          </a:p>
        </p:txBody>
      </p:sp>
      <p:sp>
        <p:nvSpPr>
          <p:cNvPr id="46084" name="Foliennummernplatzhalter 3">
            <a:extLst>
              <a:ext uri="{FF2B5EF4-FFF2-40B4-BE49-F238E27FC236}">
                <a16:creationId xmlns:a16="http://schemas.microsoft.com/office/drawing/2014/main" id="{5B6E8AF2-0EB0-F815-855C-B19C6482739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92A6F46E-217B-4DC3-9731-0406E4F8665A}" type="slidenum">
              <a:rPr lang="de-DE" altLang="de-DE" sz="1200"/>
              <a:pPr/>
              <a:t>13</a:t>
            </a:fld>
            <a:endParaRPr lang="de-DE" altLang="de-DE"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https://de.wikipedia.org/wiki/Biofilm#/media/Datei:Mixed-culture_biofilm.jpg</a:t>
            </a:r>
          </a:p>
        </p:txBody>
      </p:sp>
      <p:sp>
        <p:nvSpPr>
          <p:cNvPr id="4" name="Slide Number Placeholder 3"/>
          <p:cNvSpPr>
            <a:spLocks noGrp="1"/>
          </p:cNvSpPr>
          <p:nvPr>
            <p:ph type="sldNum" sz="quarter" idx="5"/>
          </p:nvPr>
        </p:nvSpPr>
        <p:spPr/>
        <p:txBody>
          <a:bodyPr/>
          <a:lstStyle/>
          <a:p>
            <a:pPr>
              <a:defRPr/>
            </a:pPr>
            <a:fld id="{5ACA816E-CAD1-4825-AA98-84649EB16AA4}" type="slidenum">
              <a:rPr lang="de-DE" smtClean="0"/>
              <a:pPr>
                <a:defRPr/>
              </a:pPr>
              <a:t>14</a:t>
            </a:fld>
            <a:endParaRPr lang="de-DE"/>
          </a:p>
        </p:txBody>
      </p:sp>
    </p:spTree>
    <p:extLst>
      <p:ext uri="{BB962C8B-B14F-4D97-AF65-F5344CB8AC3E}">
        <p14:creationId xmlns:p14="http://schemas.microsoft.com/office/powerpoint/2010/main" val="53749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https://phil.cdc.gov/details.aspx?pid=7484</a:t>
            </a:r>
          </a:p>
        </p:txBody>
      </p:sp>
      <p:sp>
        <p:nvSpPr>
          <p:cNvPr id="4" name="Slide Number Placeholder 3"/>
          <p:cNvSpPr>
            <a:spLocks noGrp="1"/>
          </p:cNvSpPr>
          <p:nvPr>
            <p:ph type="sldNum" sz="quarter" idx="5"/>
          </p:nvPr>
        </p:nvSpPr>
        <p:spPr/>
        <p:txBody>
          <a:bodyPr/>
          <a:lstStyle/>
          <a:p>
            <a:pPr>
              <a:defRPr/>
            </a:pPr>
            <a:fld id="{5ACA816E-CAD1-4825-AA98-84649EB16AA4}" type="slidenum">
              <a:rPr lang="de-DE" smtClean="0"/>
              <a:pPr>
                <a:defRPr/>
              </a:pPr>
              <a:t>15</a:t>
            </a:fld>
            <a:endParaRPr lang="de-DE"/>
          </a:p>
        </p:txBody>
      </p:sp>
    </p:spTree>
    <p:extLst>
      <p:ext uri="{BB962C8B-B14F-4D97-AF65-F5344CB8AC3E}">
        <p14:creationId xmlns:p14="http://schemas.microsoft.com/office/powerpoint/2010/main" val="1288876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https://phil.cdc.gov/Details.aspx?pid=10548</a:t>
            </a:r>
          </a:p>
        </p:txBody>
      </p:sp>
      <p:sp>
        <p:nvSpPr>
          <p:cNvPr id="4" name="Slide Number Placeholder 3"/>
          <p:cNvSpPr>
            <a:spLocks noGrp="1"/>
          </p:cNvSpPr>
          <p:nvPr>
            <p:ph type="sldNum" sz="quarter" idx="5"/>
          </p:nvPr>
        </p:nvSpPr>
        <p:spPr/>
        <p:txBody>
          <a:bodyPr/>
          <a:lstStyle/>
          <a:p>
            <a:pPr>
              <a:defRPr/>
            </a:pPr>
            <a:fld id="{5ACA816E-CAD1-4825-AA98-84649EB16AA4}" type="slidenum">
              <a:rPr lang="de-DE" smtClean="0"/>
              <a:pPr>
                <a:defRPr/>
              </a:pPr>
              <a:t>16</a:t>
            </a:fld>
            <a:endParaRPr lang="de-DE"/>
          </a:p>
        </p:txBody>
      </p:sp>
    </p:spTree>
    <p:extLst>
      <p:ext uri="{BB962C8B-B14F-4D97-AF65-F5344CB8AC3E}">
        <p14:creationId xmlns:p14="http://schemas.microsoft.com/office/powerpoint/2010/main" val="3474602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a:extLst>
              <a:ext uri="{FF2B5EF4-FFF2-40B4-BE49-F238E27FC236}">
                <a16:creationId xmlns:a16="http://schemas.microsoft.com/office/drawing/2014/main" id="{3B4A0893-7508-448D-D0B6-B87EDAC5B51A}"/>
              </a:ext>
            </a:extLst>
          </p:cNvPr>
          <p:cNvSpPr>
            <a:spLocks noGrp="1" noRot="1" noChangeAspect="1" noTextEdit="1"/>
          </p:cNvSpPr>
          <p:nvPr>
            <p:ph type="sldImg"/>
          </p:nvPr>
        </p:nvSpPr>
        <p:spPr>
          <a:ln/>
        </p:spPr>
      </p:sp>
      <p:sp>
        <p:nvSpPr>
          <p:cNvPr id="35843" name="Notizenplatzhalter 2">
            <a:extLst>
              <a:ext uri="{FF2B5EF4-FFF2-40B4-BE49-F238E27FC236}">
                <a16:creationId xmlns:a16="http://schemas.microsoft.com/office/drawing/2014/main" id="{3E8D4715-372E-FA41-91EE-E6D8F3AD49F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AT" altLang="de-DE" b="1" dirty="0">
                <a:latin typeface="Times" panose="02020603050405020304" pitchFamily="18" charset="0"/>
              </a:rPr>
              <a:t>Vorkommen</a:t>
            </a:r>
          </a:p>
          <a:p>
            <a:r>
              <a:rPr lang="de-AT" altLang="de-DE" dirty="0">
                <a:latin typeface="Times" panose="02020603050405020304" pitchFamily="18" charset="0"/>
              </a:rPr>
              <a:t>Infektionen durch </a:t>
            </a:r>
            <a:r>
              <a:rPr lang="de-AT" altLang="de-DE" i="1" dirty="0" err="1">
                <a:latin typeface="Times" panose="02020603050405020304" pitchFamily="18" charset="0"/>
              </a:rPr>
              <a:t>Campylobacter</a:t>
            </a:r>
            <a:r>
              <a:rPr lang="de-AT" altLang="de-DE" dirty="0">
                <a:latin typeface="Times" panose="02020603050405020304" pitchFamily="18" charset="0"/>
              </a:rPr>
              <a:t> sind weltweit verbreitet und treten gehäuft in der warmen Jahreszeit auf. Sie stellen neben den Salmonellen die bedeutendsten Erreger bakterieller Darmerkrankungen beim Menschen dar. In Österreich liegt auch im Jahr 2019 die </a:t>
            </a:r>
            <a:r>
              <a:rPr lang="de-AT" altLang="de-DE" dirty="0" err="1">
                <a:latin typeface="Times" panose="02020603050405020304" pitchFamily="18" charset="0"/>
              </a:rPr>
              <a:t>Campylobacteriose</a:t>
            </a:r>
            <a:r>
              <a:rPr lang="de-AT" altLang="de-DE" dirty="0">
                <a:latin typeface="Times" panose="02020603050405020304" pitchFamily="18" charset="0"/>
              </a:rPr>
              <a:t> an erster Stelle der gemeldeten lebensmittelbedingten bakteriellen Infektionskrankheiten. </a:t>
            </a:r>
          </a:p>
          <a:p>
            <a:endParaRPr lang="de-AT" altLang="de-DE" dirty="0">
              <a:latin typeface="Times" panose="02020603050405020304" pitchFamily="18" charset="0"/>
            </a:endParaRPr>
          </a:p>
          <a:p>
            <a:endParaRPr lang="de-AT" altLang="de-DE" dirty="0">
              <a:latin typeface="Times" panose="02020603050405020304" pitchFamily="18" charset="0"/>
            </a:endParaRPr>
          </a:p>
          <a:p>
            <a:r>
              <a:rPr lang="de-AT" altLang="de-DE" b="1" dirty="0">
                <a:latin typeface="Times" panose="02020603050405020304" pitchFamily="18" charset="0"/>
              </a:rPr>
              <a:t>Infektionsweg</a:t>
            </a:r>
          </a:p>
          <a:p>
            <a:r>
              <a:rPr lang="de-AT" altLang="de-DE" dirty="0">
                <a:latin typeface="Times" panose="02020603050405020304" pitchFamily="18" charset="0"/>
              </a:rPr>
              <a:t>Die </a:t>
            </a:r>
            <a:r>
              <a:rPr lang="de-AT" altLang="de-DE" dirty="0" err="1">
                <a:latin typeface="Times" panose="02020603050405020304" pitchFamily="18" charset="0"/>
              </a:rPr>
              <a:t>Campylobacteriose</a:t>
            </a:r>
            <a:r>
              <a:rPr lang="de-AT" altLang="de-DE" dirty="0">
                <a:latin typeface="Times" panose="02020603050405020304" pitchFamily="18" charset="0"/>
              </a:rPr>
              <a:t> des Menschen gilt hauptsächlich als nahrungsmittelbedingte Infektion. Hauptinfektionsquellen stellen in erster Linie unzureichend erhitztes Geflügelfleisch, damit kontaminierte nicht erhitzte Speisen (z. B. nach Verwendung desselben Schneidbrettes ohne gründliche Reinigung nach Zerlegen des Geflügels) und Rohmilch dar. Spezielles Augenmerk muss auf strengste Hygiene bei der Speisenzubereitung gelegt werden, um Kreuzkontaminationen zwischen rohem Fleisch und anderen Lebensmitteln zu vermeiden. Eine direkte Übertragung von Mensch zu Mensch (fäkal-oral) ist selten. </a:t>
            </a:r>
          </a:p>
          <a:p>
            <a:endParaRPr lang="de-AT" altLang="de-DE" dirty="0">
              <a:latin typeface="Times" panose="02020603050405020304" pitchFamily="18" charset="0"/>
            </a:endParaRPr>
          </a:p>
          <a:p>
            <a:r>
              <a:rPr lang="de-AT" altLang="de-DE" b="1" dirty="0">
                <a:latin typeface="Times" panose="02020603050405020304" pitchFamily="18" charset="0"/>
              </a:rPr>
              <a:t>Inkubationszeit</a:t>
            </a:r>
          </a:p>
          <a:p>
            <a:r>
              <a:rPr lang="de-AT" altLang="de-DE" dirty="0">
                <a:latin typeface="Times" panose="02020603050405020304" pitchFamily="18" charset="0"/>
              </a:rPr>
              <a:t>Meist 2 bis 5 Tage, abhängig von der aufgenommenen </a:t>
            </a:r>
            <a:r>
              <a:rPr lang="de-AT" altLang="de-DE" dirty="0" err="1">
                <a:latin typeface="Times" panose="02020603050405020304" pitchFamily="18" charset="0"/>
              </a:rPr>
              <a:t>Keimzahl</a:t>
            </a:r>
            <a:r>
              <a:rPr lang="de-AT" altLang="de-DE" dirty="0">
                <a:latin typeface="Times" panose="02020603050405020304" pitchFamily="18" charset="0"/>
              </a:rPr>
              <a:t>. Bereits etwa 500 Keime reichen für das Angehen der Krankheit beim Menschen aus; auf einem Gramm Geflügelhaut können mehr als 10.000 Kolonie-bildende Einheiten (KBE) gefunden werden. </a:t>
            </a:r>
          </a:p>
          <a:p>
            <a:endParaRPr lang="de-DE" altLang="de-DE" dirty="0">
              <a:latin typeface="Times" panose="02020603050405020304" pitchFamily="18" charset="0"/>
            </a:endParaRPr>
          </a:p>
          <a:p>
            <a:r>
              <a:rPr lang="de-DE" altLang="de-DE" dirty="0">
                <a:latin typeface="Times" panose="02020603050405020304" pitchFamily="18" charset="0"/>
              </a:rPr>
              <a:t>https://www.ages.at/mensch/krankheit/zoonosen</a:t>
            </a:r>
          </a:p>
        </p:txBody>
      </p:sp>
      <p:sp>
        <p:nvSpPr>
          <p:cNvPr id="35844" name="Foliennummernplatzhalter 3">
            <a:extLst>
              <a:ext uri="{FF2B5EF4-FFF2-40B4-BE49-F238E27FC236}">
                <a16:creationId xmlns:a16="http://schemas.microsoft.com/office/drawing/2014/main" id="{811BB728-C8F0-9560-5015-2A984FE13A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Black" panose="020B0A04020102020204" pitchFamily="34" charset="0"/>
                <a:ea typeface="MS PGothic" panose="020B0600070205080204" pitchFamily="34" charset="-128"/>
              </a:defRPr>
            </a:lvl1pPr>
            <a:lvl2pPr marL="742950" indent="-285750">
              <a:defRPr sz="2400">
                <a:solidFill>
                  <a:schemeClr val="tx1"/>
                </a:solidFill>
                <a:latin typeface="Arial Black" panose="020B0A04020102020204" pitchFamily="34" charset="0"/>
                <a:ea typeface="MS PGothic" panose="020B0600070205080204" pitchFamily="34" charset="-128"/>
              </a:defRPr>
            </a:lvl2pPr>
            <a:lvl3pPr marL="1143000" indent="-228600">
              <a:defRPr sz="2400">
                <a:solidFill>
                  <a:schemeClr val="tx1"/>
                </a:solidFill>
                <a:latin typeface="Arial Black" panose="020B0A04020102020204" pitchFamily="34" charset="0"/>
                <a:ea typeface="MS PGothic" panose="020B0600070205080204" pitchFamily="34" charset="-128"/>
              </a:defRPr>
            </a:lvl3pPr>
            <a:lvl4pPr marL="1600200" indent="-228600">
              <a:defRPr sz="2400">
                <a:solidFill>
                  <a:schemeClr val="tx1"/>
                </a:solidFill>
                <a:latin typeface="Arial Black" panose="020B0A04020102020204" pitchFamily="34" charset="0"/>
                <a:ea typeface="MS PGothic" panose="020B0600070205080204" pitchFamily="34" charset="-128"/>
              </a:defRPr>
            </a:lvl4pPr>
            <a:lvl5pPr marL="2057400" indent="-228600">
              <a:defRPr sz="2400">
                <a:solidFill>
                  <a:schemeClr val="tx1"/>
                </a:solidFill>
                <a:latin typeface="Arial Black" panose="020B0A040201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Black" panose="020B0A04020102020204" pitchFamily="34" charset="0"/>
                <a:ea typeface="MS PGothic" panose="020B0600070205080204" pitchFamily="34" charset="-128"/>
              </a:defRPr>
            </a:lvl9pPr>
          </a:lstStyle>
          <a:p>
            <a:fld id="{DAC6AAF5-796C-4134-8B12-1A8EFDB99B85}" type="slidenum">
              <a:rPr lang="de-DE" altLang="de-DE" sz="1200"/>
              <a:pPr/>
              <a:t>17</a:t>
            </a:fld>
            <a:endParaRPr lang="de-DE" altLang="de-DE"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A4ED7473-957C-38AF-5BC9-493429CDE4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ea typeface="MS PGothic" panose="020B0600070205080204" pitchFamily="34" charset="-128"/>
              </a:defRPr>
            </a:lvl1pPr>
            <a:lvl2pPr marL="742950" indent="-285750">
              <a:spcBef>
                <a:spcPct val="30000"/>
              </a:spcBef>
              <a:defRPr sz="1200">
                <a:solidFill>
                  <a:schemeClr val="tx1"/>
                </a:solidFill>
                <a:latin typeface="Times" panose="02020603050405020304" pitchFamily="18" charset="0"/>
                <a:ea typeface="MS PGothic" panose="020B0600070205080204" pitchFamily="34" charset="-128"/>
              </a:defRPr>
            </a:lvl2pPr>
            <a:lvl3pPr marL="1143000" indent="-228600">
              <a:spcBef>
                <a:spcPct val="30000"/>
              </a:spcBef>
              <a:defRPr sz="1200">
                <a:solidFill>
                  <a:schemeClr val="tx1"/>
                </a:solidFill>
                <a:latin typeface="Times" panose="02020603050405020304" pitchFamily="18" charset="0"/>
                <a:ea typeface="MS PGothic" panose="020B0600070205080204" pitchFamily="34" charset="-128"/>
              </a:defRPr>
            </a:lvl3pPr>
            <a:lvl4pPr marL="1600200" indent="-228600">
              <a:spcBef>
                <a:spcPct val="30000"/>
              </a:spcBef>
              <a:defRPr sz="1200">
                <a:solidFill>
                  <a:schemeClr val="tx1"/>
                </a:solidFill>
                <a:latin typeface="Times" panose="02020603050405020304" pitchFamily="18" charset="0"/>
                <a:ea typeface="MS PGothic" panose="020B0600070205080204" pitchFamily="34" charset="-128"/>
              </a:defRPr>
            </a:lvl4pPr>
            <a:lvl5pPr marL="2057400" indent="-228600">
              <a:spcBef>
                <a:spcPct val="30000"/>
              </a:spcBef>
              <a:defRPr sz="12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panose="02020603050405020304" pitchFamily="18" charset="0"/>
                <a:ea typeface="MS PGothic" panose="020B0600070205080204" pitchFamily="34" charset="-128"/>
              </a:defRPr>
            </a:lvl9pPr>
          </a:lstStyle>
          <a:p>
            <a:pPr>
              <a:spcBef>
                <a:spcPct val="0"/>
              </a:spcBef>
            </a:pPr>
            <a:fld id="{80D9B889-12B3-4B11-8BA3-5CFD601B150B}" type="slidenum">
              <a:rPr lang="de-AT" altLang="de-DE">
                <a:latin typeface="Arial Black" panose="020B0A04020102020204" pitchFamily="34" charset="0"/>
                <a:cs typeface="Arial" panose="020B0604020202020204" pitchFamily="34" charset="0"/>
              </a:rPr>
              <a:pPr>
                <a:spcBef>
                  <a:spcPct val="0"/>
                </a:spcBef>
              </a:pPr>
              <a:t>18</a:t>
            </a:fld>
            <a:endParaRPr lang="de-AT" altLang="de-DE">
              <a:latin typeface="Arial Black" panose="020B0A04020102020204" pitchFamily="34" charset="0"/>
              <a:cs typeface="Arial" panose="020B0604020202020204" pitchFamily="34" charset="0"/>
            </a:endParaRPr>
          </a:p>
        </p:txBody>
      </p:sp>
      <p:sp>
        <p:nvSpPr>
          <p:cNvPr id="50179" name="Rectangle 2">
            <a:extLst>
              <a:ext uri="{FF2B5EF4-FFF2-40B4-BE49-F238E27FC236}">
                <a16:creationId xmlns:a16="http://schemas.microsoft.com/office/drawing/2014/main" id="{81301A3E-2914-FC88-ED6F-302D2626B160}"/>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DE8690BB-B9E7-7776-70AB-56BFEE4693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Times"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https://pixabay.com/de/photos/salami-wurst-geschnitten-deftig-2645403/</a:t>
            </a:r>
          </a:p>
          <a:p>
            <a:r>
              <a:rPr lang="de-DE" dirty="0"/>
              <a:t>https://pixabay.com/de/photos/sauerkraut-wurst-essen-lebensmittel-655062/</a:t>
            </a:r>
          </a:p>
          <a:p>
            <a:r>
              <a:rPr lang="de-DE" dirty="0"/>
              <a:t>https://pixabay.com/de/photos/wein-spritzen-glas-rot-alkohol-1543170/</a:t>
            </a:r>
          </a:p>
          <a:p>
            <a:r>
              <a:rPr lang="de-DE" dirty="0"/>
              <a:t>https://pixabay.com/de/photos/k%c3%a4se-kuhk%c3%a4se-milch-lebensmittel-1163161/</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19</a:t>
            </a:fld>
            <a:endParaRPr lang="de-DE"/>
          </a:p>
        </p:txBody>
      </p:sp>
    </p:spTree>
    <p:extLst>
      <p:ext uri="{BB962C8B-B14F-4D97-AF65-F5344CB8AC3E}">
        <p14:creationId xmlns:p14="http://schemas.microsoft.com/office/powerpoint/2010/main" val="1454610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20</a:t>
            </a:fld>
            <a:endParaRPr lang="de-DE"/>
          </a:p>
        </p:txBody>
      </p:sp>
    </p:spTree>
    <p:extLst>
      <p:ext uri="{BB962C8B-B14F-4D97-AF65-F5344CB8AC3E}">
        <p14:creationId xmlns:p14="http://schemas.microsoft.com/office/powerpoint/2010/main" val="2794833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AT" sz="1800" u="sng" kern="150" dirty="0">
                <a:solidFill>
                  <a:srgbClr val="0563C1"/>
                </a:solidFill>
                <a:effectLst/>
                <a:latin typeface="Calibri" panose="020F0502020204030204" pitchFamily="34" charset="0"/>
                <a:ea typeface="SimSun" panose="02010600030101010101" pitchFamily="2" charset="-122"/>
                <a:cs typeface="Mangal" panose="02040503050203030202" pitchFamily="18" charset="0"/>
                <a:hlinkClick r:id="rId3"/>
              </a:rPr>
              <a:t>https://www.vinoble.org/sites/default/files/media/vinoble_botrytis2.png</a:t>
            </a:r>
            <a:endParaRPr lang="en-AT" sz="1800" kern="150" dirty="0">
              <a:effectLst/>
              <a:latin typeface="Calibri" panose="020F0502020204030204" pitchFamily="34" charset="0"/>
              <a:ea typeface="SimSun" panose="02010600030101010101" pitchFamily="2" charset="-122"/>
              <a:cs typeface="Mangal" panose="02040503050203030202" pitchFamily="18" charset="0"/>
            </a:endParaRPr>
          </a:p>
        </p:txBody>
      </p:sp>
      <p:sp>
        <p:nvSpPr>
          <p:cNvPr id="4" name="Slide Number Placeholder 3"/>
          <p:cNvSpPr>
            <a:spLocks noGrp="1"/>
          </p:cNvSpPr>
          <p:nvPr>
            <p:ph type="sldNum" sz="quarter" idx="5"/>
          </p:nvPr>
        </p:nvSpPr>
        <p:spPr/>
        <p:txBody>
          <a:bodyPr/>
          <a:lstStyle/>
          <a:p>
            <a:pPr>
              <a:defRPr/>
            </a:pPr>
            <a:fld id="{5ACA816E-CAD1-4825-AA98-84649EB16AA4}" type="slidenum">
              <a:rPr lang="de-DE" smtClean="0"/>
              <a:pPr>
                <a:defRPr/>
              </a:pPr>
              <a:t>21</a:t>
            </a:fld>
            <a:endParaRPr lang="de-DE"/>
          </a:p>
        </p:txBody>
      </p:sp>
    </p:spTree>
    <p:extLst>
      <p:ext uri="{BB962C8B-B14F-4D97-AF65-F5344CB8AC3E}">
        <p14:creationId xmlns:p14="http://schemas.microsoft.com/office/powerpoint/2010/main" val="2744003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r>
              <a:rPr lang="de-DE" dirty="0"/>
              <a:t>https://pixabay.com/get/gb1e4878f34881e47dec43f000d299a33973df08e170b6094e8a87339d24afb5894c3ce988452c572feff9cb2ddea335fc64d58ba11ab527db4e0548a655b83db24e3d52cfa678be90632e6197d59411f_640.jpg</a:t>
            </a:r>
          </a:p>
          <a:p>
            <a:r>
              <a:rPr lang="de-DE" dirty="0"/>
              <a:t>https://pixabay.com/de/photos/tempeh-lebensmittel-sojabohne-4930032/</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22</a:t>
            </a:fld>
            <a:endParaRPr lang="de-DE"/>
          </a:p>
        </p:txBody>
      </p:sp>
    </p:spTree>
    <p:extLst>
      <p:ext uri="{BB962C8B-B14F-4D97-AF65-F5344CB8AC3E}">
        <p14:creationId xmlns:p14="http://schemas.microsoft.com/office/powerpoint/2010/main" val="507065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https://schweizerfleisch.ch/stories/der-wunderpilz-faszination-koji-fermentation</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23</a:t>
            </a:fld>
            <a:endParaRPr lang="de-DE"/>
          </a:p>
        </p:txBody>
      </p:sp>
    </p:spTree>
    <p:extLst>
      <p:ext uri="{BB962C8B-B14F-4D97-AF65-F5344CB8AC3E}">
        <p14:creationId xmlns:p14="http://schemas.microsoft.com/office/powerpoint/2010/main" val="2930375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https://pixabay.com/de/photos/kochujang-miso-meju-food-fotografie-934742/</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24</a:t>
            </a:fld>
            <a:endParaRPr lang="de-DE"/>
          </a:p>
        </p:txBody>
      </p:sp>
    </p:spTree>
    <p:extLst>
      <p:ext uri="{BB962C8B-B14F-4D97-AF65-F5344CB8AC3E}">
        <p14:creationId xmlns:p14="http://schemas.microsoft.com/office/powerpoint/2010/main" val="3094996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u="none" strike="noStrike" kern="1200" baseline="0" dirty="0">
                <a:solidFill>
                  <a:schemeClr val="tx1"/>
                </a:solidFill>
                <a:latin typeface="Arial" pitchFamily="34" charset="0"/>
                <a:ea typeface="+mn-ea"/>
                <a:cs typeface="+mn-cs"/>
              </a:rPr>
              <a:t>Produced in Indonesia for centuries using fermentation from </a:t>
            </a:r>
            <a:r>
              <a:rPr lang="de-DE" sz="1200" b="0" i="1" u="none" strike="noStrike" kern="1200" baseline="0" dirty="0" err="1">
                <a:solidFill>
                  <a:schemeClr val="tx1"/>
                </a:solidFill>
                <a:latin typeface="Arial" pitchFamily="34" charset="0"/>
                <a:ea typeface="+mn-ea"/>
                <a:cs typeface="+mn-cs"/>
              </a:rPr>
              <a:t>Rhizopus</a:t>
            </a:r>
            <a:r>
              <a:rPr lang="de-DE" sz="1200" b="0" i="1" u="none" strike="noStrike" kern="1200" baseline="0" dirty="0">
                <a:solidFill>
                  <a:schemeClr val="tx1"/>
                </a:solidFill>
                <a:latin typeface="Arial" pitchFamily="34" charset="0"/>
                <a:ea typeface="+mn-ea"/>
                <a:cs typeface="+mn-cs"/>
              </a:rPr>
              <a:t> </a:t>
            </a:r>
            <a:r>
              <a:rPr lang="de-DE" sz="1200" b="0" i="1" u="none" strike="noStrike" kern="1200" baseline="0" dirty="0" err="1">
                <a:solidFill>
                  <a:schemeClr val="tx1"/>
                </a:solidFill>
                <a:latin typeface="Arial" pitchFamily="34" charset="0"/>
                <a:ea typeface="+mn-ea"/>
                <a:cs typeface="+mn-cs"/>
              </a:rPr>
              <a:t>oligosporus</a:t>
            </a:r>
            <a:r>
              <a:rPr lang="de-DE" sz="1200" b="0" i="1" u="none" strike="noStrike" kern="1200" baseline="0" dirty="0">
                <a:solidFill>
                  <a:schemeClr val="tx1"/>
                </a:solidFill>
                <a:latin typeface="Arial" pitchFamily="34" charset="0"/>
                <a:ea typeface="+mn-ea"/>
                <a:cs typeface="+mn-cs"/>
              </a:rPr>
              <a:t>, still </a:t>
            </a:r>
            <a:r>
              <a:rPr lang="de-DE" sz="1200" b="0" i="1" u="none" strike="noStrike" kern="1200" baseline="0" dirty="0" err="1">
                <a:solidFill>
                  <a:schemeClr val="tx1"/>
                </a:solidFill>
                <a:latin typeface="Arial" pitchFamily="34" charset="0"/>
                <a:ea typeface="+mn-ea"/>
                <a:cs typeface="+mn-cs"/>
              </a:rPr>
              <a:t>mostly</a:t>
            </a:r>
            <a:r>
              <a:rPr lang="de-DE" sz="1200" b="0" i="1" u="none" strike="noStrike" kern="1200" baseline="0" dirty="0">
                <a:solidFill>
                  <a:schemeClr val="tx1"/>
                </a:solidFill>
                <a:latin typeface="Arial" pitchFamily="34" charset="0"/>
                <a:ea typeface="+mn-ea"/>
                <a:cs typeface="+mn-cs"/>
              </a:rPr>
              <a:t> </a:t>
            </a:r>
            <a:r>
              <a:rPr lang="de-DE" sz="1200" b="0" i="1" u="none" strike="noStrike" kern="1200" baseline="0" dirty="0" err="1">
                <a:solidFill>
                  <a:schemeClr val="tx1"/>
                </a:solidFill>
                <a:latin typeface="Arial" pitchFamily="34" charset="0"/>
                <a:ea typeface="+mn-ea"/>
                <a:cs typeface="+mn-cs"/>
              </a:rPr>
              <a:t>artisanal</a:t>
            </a:r>
            <a:endParaRPr lang="de-DE" sz="1200" b="0" i="1" u="none" strike="noStrike" kern="1200" baseline="0" dirty="0">
              <a:solidFill>
                <a:schemeClr val="tx1"/>
              </a:solidFill>
              <a:latin typeface="Arial" pitchFamily="34" charset="0"/>
              <a:ea typeface="+mn-ea"/>
              <a:cs typeface="+mn-cs"/>
            </a:endParaRPr>
          </a:p>
          <a:p>
            <a:endParaRPr lang="de-DE" sz="1200" b="0" i="0" u="none" strike="noStrike" kern="1200" baseline="0" dirty="0">
              <a:solidFill>
                <a:schemeClr val="tx1"/>
              </a:solidFill>
              <a:latin typeface="Arial" pitchFamily="34" charset="0"/>
              <a:ea typeface="+mn-ea"/>
              <a:cs typeface="+mn-cs"/>
            </a:endParaRPr>
          </a:p>
          <a:p>
            <a:r>
              <a:rPr lang="de-DE" sz="1200" b="0" i="0" u="none" strike="noStrike" kern="1200" baseline="0" dirty="0">
                <a:solidFill>
                  <a:schemeClr val="tx1"/>
                </a:solidFill>
                <a:latin typeface="Arial" pitchFamily="34" charset="0"/>
                <a:ea typeface="+mn-ea"/>
                <a:cs typeface="+mn-cs"/>
              </a:rPr>
              <a:t>Weiß, teilweise gekochte </a:t>
            </a:r>
            <a:r>
              <a:rPr lang="de-DE" sz="1200" b="0" i="0" u="none" strike="noStrike" kern="1200" baseline="0" dirty="0" err="1">
                <a:solidFill>
                  <a:schemeClr val="tx1"/>
                </a:solidFill>
                <a:latin typeface="Arial" pitchFamily="34" charset="0"/>
                <a:ea typeface="+mn-ea"/>
                <a:cs typeface="+mn-cs"/>
              </a:rPr>
              <a:t>Soyabohnen</a:t>
            </a:r>
            <a:r>
              <a:rPr lang="de-DE" sz="1200" b="0" i="0" u="none" strike="noStrike" kern="1200" baseline="0" dirty="0">
                <a:solidFill>
                  <a:schemeClr val="tx1"/>
                </a:solidFill>
                <a:latin typeface="Arial" pitchFamily="34" charset="0"/>
                <a:ea typeface="+mn-ea"/>
                <a:cs typeface="+mn-cs"/>
              </a:rPr>
              <a:t> mit Schimmel durchwachsen</a:t>
            </a:r>
          </a:p>
          <a:p>
            <a:r>
              <a:rPr lang="de-DE" sz="1200" b="0" i="0" u="none" strike="noStrike" kern="1200" baseline="0" dirty="0">
                <a:solidFill>
                  <a:schemeClr val="tx1"/>
                </a:solidFill>
                <a:latin typeface="Arial" pitchFamily="34" charset="0"/>
                <a:ea typeface="+mn-ea"/>
                <a:cs typeface="+mn-cs"/>
              </a:rPr>
              <a:t>	teilweise mit </a:t>
            </a:r>
            <a:r>
              <a:rPr lang="de-DE" sz="1200" b="0" i="0" u="none" strike="noStrike" kern="1200" baseline="0" dirty="0" err="1">
                <a:solidFill>
                  <a:schemeClr val="tx1"/>
                </a:solidFill>
                <a:latin typeface="Arial" pitchFamily="34" charset="0"/>
                <a:ea typeface="+mn-ea"/>
                <a:cs typeface="+mn-cs"/>
              </a:rPr>
              <a:t>Tofuresten</a:t>
            </a:r>
            <a:r>
              <a:rPr lang="de-DE" sz="1200" b="0" i="0" u="none" strike="noStrike" kern="1200" baseline="0" dirty="0">
                <a:solidFill>
                  <a:schemeClr val="tx1"/>
                </a:solidFill>
                <a:latin typeface="Arial" pitchFamily="34" charset="0"/>
                <a:ea typeface="+mn-ea"/>
                <a:cs typeface="+mn-cs"/>
              </a:rPr>
              <a:t>, </a:t>
            </a:r>
            <a:r>
              <a:rPr lang="de-DE" sz="1200" b="0" i="0" u="none" strike="noStrike" kern="1200" baseline="0" dirty="0" err="1">
                <a:solidFill>
                  <a:schemeClr val="tx1"/>
                </a:solidFill>
                <a:latin typeface="Arial" pitchFamily="34" charset="0"/>
                <a:ea typeface="+mn-ea"/>
                <a:cs typeface="+mn-cs"/>
              </a:rPr>
              <a:t>Tapioca</a:t>
            </a:r>
            <a:r>
              <a:rPr lang="de-DE" sz="1200" b="0" i="0" u="none" strike="noStrike" kern="1200" baseline="0" dirty="0">
                <a:solidFill>
                  <a:schemeClr val="tx1"/>
                </a:solidFill>
                <a:latin typeface="Arial" pitchFamily="34" charset="0"/>
                <a:ea typeface="+mn-ea"/>
                <a:cs typeface="+mn-cs"/>
              </a:rPr>
              <a:t> und Kokosnuss gestreckt</a:t>
            </a:r>
          </a:p>
          <a:p>
            <a:endParaRPr lang="de-DE" sz="1200" b="0" i="0" u="none" strike="noStrike" kern="1200" baseline="0" dirty="0">
              <a:solidFill>
                <a:schemeClr val="tx1"/>
              </a:solidFill>
              <a:latin typeface="Arial" pitchFamily="34" charset="0"/>
              <a:ea typeface="+mn-ea"/>
              <a:cs typeface="+mn-cs"/>
            </a:endParaRPr>
          </a:p>
          <a:p>
            <a:r>
              <a:rPr lang="de-DE" sz="1200" b="0" i="0" u="none" strike="noStrike" kern="1200" baseline="0" dirty="0">
                <a:solidFill>
                  <a:schemeClr val="tx1"/>
                </a:solidFill>
                <a:latin typeface="Arial" pitchFamily="34" charset="0"/>
                <a:ea typeface="+mn-ea"/>
                <a:cs typeface="+mn-cs"/>
              </a:rPr>
              <a:t>Geschmack: Pilz-ähnlich, nussig, pfeffrig (freie Fettsäuren)</a:t>
            </a:r>
          </a:p>
          <a:p>
            <a:r>
              <a:rPr lang="de-DE" sz="1200" b="0" i="0" u="none" strike="noStrike" kern="1200" baseline="0" dirty="0">
                <a:solidFill>
                  <a:schemeClr val="tx1"/>
                </a:solidFill>
                <a:latin typeface="Arial" pitchFamily="34" charset="0"/>
                <a:ea typeface="+mn-ea"/>
                <a:cs typeface="+mn-cs"/>
              </a:rPr>
              <a:t>Serviert fein geschnitten mit Fisch- oder Sojasauce, oder frittiert, in Suppen oder als Fleischersatz</a:t>
            </a:r>
          </a:p>
          <a:p>
            <a:endParaRPr lang="de-DE" sz="1200" b="0" i="0" u="none" strike="noStrike" kern="1200" baseline="0" dirty="0">
              <a:solidFill>
                <a:schemeClr val="tx1"/>
              </a:solidFill>
              <a:latin typeface="Arial" pitchFamily="34" charset="0"/>
              <a:ea typeface="+mn-ea"/>
              <a:cs typeface="+mn-cs"/>
            </a:endParaRPr>
          </a:p>
          <a:p>
            <a:r>
              <a:rPr lang="de-DE" sz="1200" b="0" i="1" u="none" strike="noStrike" kern="1200" baseline="0" dirty="0" err="1">
                <a:solidFill>
                  <a:schemeClr val="tx1"/>
                </a:solidFill>
                <a:latin typeface="Arial" pitchFamily="34" charset="0"/>
                <a:ea typeface="+mn-ea"/>
                <a:cs typeface="+mn-cs"/>
              </a:rPr>
              <a:t>Rhizopus</a:t>
            </a:r>
            <a:r>
              <a:rPr lang="de-DE" sz="1200" b="0" i="1" u="none" strike="noStrike" kern="1200" baseline="0" dirty="0">
                <a:solidFill>
                  <a:schemeClr val="tx1"/>
                </a:solidFill>
                <a:latin typeface="Arial" pitchFamily="34" charset="0"/>
                <a:ea typeface="+mn-ea"/>
                <a:cs typeface="+mn-cs"/>
              </a:rPr>
              <a:t> </a:t>
            </a:r>
            <a:r>
              <a:rPr lang="de-DE" sz="1200" b="0" i="1" u="none" strike="noStrike" kern="1200" baseline="0" dirty="0" err="1">
                <a:solidFill>
                  <a:schemeClr val="tx1"/>
                </a:solidFill>
                <a:latin typeface="Arial" pitchFamily="34" charset="0"/>
                <a:ea typeface="+mn-ea"/>
                <a:cs typeface="+mn-cs"/>
              </a:rPr>
              <a:t>oligosporus</a:t>
            </a:r>
            <a:r>
              <a:rPr lang="de-DE" sz="1200" b="0" i="1" u="none" strike="noStrike" kern="1200" baseline="0" dirty="0">
                <a:solidFill>
                  <a:schemeClr val="tx1"/>
                </a:solidFill>
                <a:latin typeface="Arial" pitchFamily="34" charset="0"/>
                <a:ea typeface="+mn-ea"/>
                <a:cs typeface="+mn-cs"/>
              </a:rPr>
              <a:t> – </a:t>
            </a:r>
            <a:r>
              <a:rPr lang="de-DE" sz="1200" b="0" i="0" u="none" strike="noStrike" kern="1200" baseline="0" dirty="0">
                <a:solidFill>
                  <a:schemeClr val="tx1"/>
                </a:solidFill>
                <a:latin typeface="Arial" pitchFamily="34" charset="0"/>
                <a:ea typeface="+mn-ea"/>
                <a:cs typeface="+mn-cs"/>
              </a:rPr>
              <a:t>Wachstum bis </a:t>
            </a:r>
            <a:r>
              <a:rPr lang="en-US" sz="1200" b="0" i="0" u="none" strike="noStrike" kern="1200" baseline="0" dirty="0">
                <a:solidFill>
                  <a:schemeClr val="tx1"/>
                </a:solidFill>
                <a:latin typeface="Arial" pitchFamily="34" charset="0"/>
                <a:ea typeface="+mn-ea"/>
                <a:cs typeface="+mn-cs"/>
              </a:rPr>
              <a:t>42°C, </a:t>
            </a:r>
            <a:r>
              <a:rPr lang="en-US" sz="1200" b="0" i="0" u="none" strike="noStrike" kern="1200" baseline="0" dirty="0" err="1">
                <a:solidFill>
                  <a:schemeClr val="tx1"/>
                </a:solidFill>
                <a:latin typeface="Arial" pitchFamily="34" charset="0"/>
                <a:ea typeface="+mn-ea"/>
                <a:cs typeface="+mn-cs"/>
              </a:rPr>
              <a:t>starke</a:t>
            </a:r>
            <a:r>
              <a:rPr lang="en-US" sz="1200" b="0" i="0" u="none" strike="noStrike" kern="1200" baseline="0" dirty="0">
                <a:solidFill>
                  <a:schemeClr val="tx1"/>
                </a:solidFill>
                <a:latin typeface="Arial" pitchFamily="34" charset="0"/>
                <a:ea typeface="+mn-ea"/>
                <a:cs typeface="+mn-cs"/>
              </a:rPr>
              <a:t> proteo- und </a:t>
            </a:r>
            <a:r>
              <a:rPr lang="en-US" sz="1200" b="0" i="0" u="none" strike="noStrike" kern="1200" baseline="0" dirty="0" err="1">
                <a:solidFill>
                  <a:schemeClr val="tx1"/>
                </a:solidFill>
                <a:latin typeface="Arial" pitchFamily="34" charset="0"/>
                <a:ea typeface="+mn-ea"/>
                <a:cs typeface="+mn-cs"/>
              </a:rPr>
              <a:t>lipolytische</a:t>
            </a:r>
            <a:r>
              <a:rPr lang="en-US" sz="1200" b="0" i="0" u="none" strike="noStrike" kern="1200" baseline="0" dirty="0">
                <a:solidFill>
                  <a:schemeClr val="tx1"/>
                </a:solidFill>
                <a:latin typeface="Arial" pitchFamily="34" charset="0"/>
                <a:ea typeface="+mn-ea"/>
                <a:cs typeface="+mn-cs"/>
              </a:rPr>
              <a:t> </a:t>
            </a:r>
            <a:r>
              <a:rPr lang="en-US" sz="1200" b="0" i="0" u="none" strike="noStrike" kern="1200" baseline="0" dirty="0" err="1">
                <a:solidFill>
                  <a:schemeClr val="tx1"/>
                </a:solidFill>
                <a:latin typeface="Arial" pitchFamily="34" charset="0"/>
                <a:ea typeface="+mn-ea"/>
                <a:cs typeface="+mn-cs"/>
              </a:rPr>
              <a:t>Eigenschaften</a:t>
            </a:r>
            <a:endParaRPr lang="de-DE" sz="1200" b="0" i="0" u="none" strike="noStrike" kern="1200" baseline="0" dirty="0">
              <a:solidFill>
                <a:schemeClr val="tx1"/>
              </a:solidFill>
              <a:latin typeface="Arial" pitchFamily="34" charset="0"/>
              <a:ea typeface="+mn-ea"/>
              <a:cs typeface="+mn-cs"/>
            </a:endParaRPr>
          </a:p>
          <a:p>
            <a:r>
              <a:rPr lang="en-US" sz="1200" b="0" i="0" u="none" strike="noStrike" kern="1200" baseline="0" dirty="0">
                <a:solidFill>
                  <a:schemeClr val="tx1"/>
                </a:solidFill>
                <a:latin typeface="Arial" pitchFamily="34" charset="0"/>
                <a:ea typeface="+mn-ea"/>
                <a:cs typeface="+mn-cs"/>
              </a:rPr>
              <a:t>~1/3 des Fett der </a:t>
            </a:r>
            <a:r>
              <a:rPr lang="en-US" sz="1200" b="0" i="0" u="none" strike="noStrike" kern="1200" baseline="0" dirty="0" err="1">
                <a:solidFill>
                  <a:schemeClr val="tx1"/>
                </a:solidFill>
                <a:latin typeface="Arial" pitchFamily="34" charset="0"/>
                <a:ea typeface="+mn-ea"/>
                <a:cs typeface="+mn-cs"/>
              </a:rPr>
              <a:t>Bohne</a:t>
            </a:r>
            <a:r>
              <a:rPr lang="en-US" sz="1200" b="0" i="0" u="none" strike="noStrike" kern="1200" baseline="0" dirty="0">
                <a:solidFill>
                  <a:schemeClr val="tx1"/>
                </a:solidFill>
                <a:latin typeface="Arial" pitchFamily="34" charset="0"/>
                <a:ea typeface="+mn-ea"/>
                <a:cs typeface="+mn-cs"/>
              </a:rPr>
              <a:t> </a:t>
            </a:r>
            <a:r>
              <a:rPr lang="en-US" sz="1200" b="0" i="0" u="none" strike="noStrike" kern="1200" baseline="0" dirty="0" err="1">
                <a:solidFill>
                  <a:schemeClr val="tx1"/>
                </a:solidFill>
                <a:latin typeface="Arial" pitchFamily="34" charset="0"/>
                <a:ea typeface="+mn-ea"/>
                <a:cs typeface="+mn-cs"/>
              </a:rPr>
              <a:t>zu</a:t>
            </a:r>
            <a:r>
              <a:rPr lang="en-US" sz="1200" b="0" i="0" u="none" strike="noStrike" kern="1200" baseline="0" dirty="0">
                <a:solidFill>
                  <a:schemeClr val="tx1"/>
                </a:solidFill>
                <a:latin typeface="Arial" pitchFamily="34" charset="0"/>
                <a:ea typeface="+mn-ea"/>
                <a:cs typeface="+mn-cs"/>
              </a:rPr>
              <a:t> </a:t>
            </a:r>
            <a:r>
              <a:rPr lang="en-US" sz="1200" b="0" i="0" u="none" strike="noStrike" kern="1200" baseline="0" dirty="0" err="1">
                <a:solidFill>
                  <a:schemeClr val="tx1"/>
                </a:solidFill>
                <a:latin typeface="Arial" pitchFamily="34" charset="0"/>
                <a:ea typeface="+mn-ea"/>
                <a:cs typeface="+mn-cs"/>
              </a:rPr>
              <a:t>freien</a:t>
            </a:r>
            <a:r>
              <a:rPr lang="en-US" sz="1200" b="0" i="0" u="none" strike="noStrike" kern="1200" baseline="0" dirty="0">
                <a:solidFill>
                  <a:schemeClr val="tx1"/>
                </a:solidFill>
                <a:latin typeface="Arial" pitchFamily="34" charset="0"/>
                <a:ea typeface="+mn-ea"/>
                <a:cs typeface="+mn-cs"/>
              </a:rPr>
              <a:t> </a:t>
            </a:r>
            <a:r>
              <a:rPr lang="en-US" sz="1200" b="0" i="0" u="none" strike="noStrike" kern="1200" baseline="0" dirty="0" err="1">
                <a:solidFill>
                  <a:schemeClr val="tx1"/>
                </a:solidFill>
                <a:latin typeface="Arial" pitchFamily="34" charset="0"/>
                <a:ea typeface="+mn-ea"/>
                <a:cs typeface="+mn-cs"/>
              </a:rPr>
              <a:t>Fettsäuren</a:t>
            </a:r>
            <a:r>
              <a:rPr lang="en-US" sz="1200" b="0" i="0" u="none" strike="noStrike" kern="1200" baseline="0" dirty="0">
                <a:solidFill>
                  <a:schemeClr val="tx1"/>
                </a:solidFill>
                <a:latin typeface="Arial" pitchFamily="34" charset="0"/>
                <a:ea typeface="+mn-ea"/>
                <a:cs typeface="+mn-cs"/>
              </a:rPr>
              <a:t>, </a:t>
            </a:r>
            <a:r>
              <a:rPr lang="en-US" sz="1200" b="0" i="0" u="none" strike="noStrike" kern="1200" baseline="0" dirty="0" err="1">
                <a:solidFill>
                  <a:schemeClr val="tx1"/>
                </a:solidFill>
                <a:latin typeface="Arial" pitchFamily="34" charset="0"/>
                <a:ea typeface="+mn-ea"/>
                <a:cs typeface="+mn-cs"/>
              </a:rPr>
              <a:t>erhöht</a:t>
            </a:r>
            <a:r>
              <a:rPr lang="en-US" sz="1200" b="0" i="0" u="none" strike="noStrike" kern="1200" baseline="0" dirty="0">
                <a:solidFill>
                  <a:schemeClr val="tx1"/>
                </a:solidFill>
                <a:latin typeface="Arial" pitchFamily="34" charset="0"/>
                <a:ea typeface="+mn-ea"/>
                <a:cs typeface="+mn-cs"/>
              </a:rPr>
              <a:t> Vitamin B12 und </a:t>
            </a:r>
            <a:r>
              <a:rPr lang="en-US" sz="1200" b="0" i="0" u="none" strike="noStrike" kern="1200" baseline="0" dirty="0" err="1">
                <a:solidFill>
                  <a:schemeClr val="tx1"/>
                </a:solidFill>
                <a:latin typeface="Arial" pitchFamily="34" charset="0"/>
                <a:ea typeface="+mn-ea"/>
                <a:cs typeface="+mn-cs"/>
              </a:rPr>
              <a:t>weicht</a:t>
            </a:r>
            <a:r>
              <a:rPr lang="en-US" sz="1200" b="0" i="0" u="none" strike="noStrike" kern="1200" baseline="0" dirty="0">
                <a:solidFill>
                  <a:schemeClr val="tx1"/>
                </a:solidFill>
                <a:latin typeface="Arial" pitchFamily="34" charset="0"/>
                <a:ea typeface="+mn-ea"/>
                <a:cs typeface="+mn-cs"/>
              </a:rPr>
              <a:t> </a:t>
            </a:r>
            <a:r>
              <a:rPr lang="en-US" sz="1200" b="0" i="0" u="none" strike="noStrike" kern="1200" baseline="0" dirty="0" err="1">
                <a:solidFill>
                  <a:schemeClr val="tx1"/>
                </a:solidFill>
                <a:latin typeface="Arial" pitchFamily="34" charset="0"/>
                <a:ea typeface="+mn-ea"/>
                <a:cs typeface="+mn-cs"/>
              </a:rPr>
              <a:t>Bohne</a:t>
            </a:r>
            <a:r>
              <a:rPr lang="en-US" sz="1200" b="0" i="0" u="none" strike="noStrike" kern="1200" baseline="0" dirty="0">
                <a:solidFill>
                  <a:schemeClr val="tx1"/>
                </a:solidFill>
                <a:latin typeface="Arial" pitchFamily="34" charset="0"/>
                <a:ea typeface="+mn-ea"/>
                <a:cs typeface="+mn-cs"/>
              </a:rPr>
              <a:t> auf</a:t>
            </a:r>
          </a:p>
          <a:p>
            <a:endParaRPr lang="en-US" sz="1200" b="0" i="0" u="none" strike="noStrike" kern="1200" baseline="0" dirty="0">
              <a:solidFill>
                <a:schemeClr val="tx1"/>
              </a:solidFill>
              <a:latin typeface="Arial" pitchFamily="34" charset="0"/>
              <a:ea typeface="+mn-ea"/>
              <a:cs typeface="+mn-cs"/>
            </a:endParaRP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25</a:t>
            </a:fld>
            <a:endParaRPr lang="de-DE"/>
          </a:p>
        </p:txBody>
      </p:sp>
    </p:spTree>
    <p:extLst>
      <p:ext uri="{BB962C8B-B14F-4D97-AF65-F5344CB8AC3E}">
        <p14:creationId xmlns:p14="http://schemas.microsoft.com/office/powerpoint/2010/main" val="76831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err="1"/>
              <a:t>Furu</a:t>
            </a:r>
            <a:r>
              <a:rPr lang="de-DE" baseline="0" dirty="0"/>
              <a:t>: https://www.sciencedirect.com/science/article/pii/S0963996922012418</a:t>
            </a:r>
          </a:p>
          <a:p>
            <a:endParaRPr lang="de-DE" baseline="0" dirty="0"/>
          </a:p>
          <a:p>
            <a:r>
              <a:rPr lang="de-DE" dirty="0"/>
              <a:t>https://en.wikipedia.org/wiki/Maotai#/media/File:HK_Wan_Chai_North_%E7%81%A3%E4%BB%94%E5%8C%97_Grand_Hyatt_Hotel_%E4%BF%9D%E5%88%A9%E9%9B%86%E5%9C%98_Poly_Auction_preview_exhibits_%E6%8B%8D%E8%B3%A3_Moutai_%E8%B2%B4%E5%B7%9E%E8%8C%85%E5%8F%B0%E9%85%92_Maotai_%E5%A4%A7%E9%BA%AF%E7%99%BD%E9%85%92_Sept_2017_IX1_07_label.jpg</a:t>
            </a:r>
          </a:p>
          <a:p>
            <a:endParaRPr lang="de-DE" dirty="0"/>
          </a:p>
          <a:p>
            <a:r>
              <a:rPr lang="de-DE" dirty="0"/>
              <a:t>https://en.wikipedia.org/wiki/Red_yeast_rice#/media/File:Red_yeast_rice.jpg</a:t>
            </a:r>
          </a:p>
          <a:p>
            <a:endParaRPr lang="de-DE" dirty="0"/>
          </a:p>
          <a:p>
            <a:r>
              <a:rPr lang="de-DE" dirty="0" err="1"/>
              <a:t>Katsuboshi</a:t>
            </a:r>
            <a:r>
              <a:rPr lang="de-DE" dirty="0"/>
              <a:t>: https://www.sciencedirect.com/science/article/pii/S0168160520301483</a:t>
            </a:r>
          </a:p>
          <a:p>
            <a:endParaRPr lang="de-DE" dirty="0"/>
          </a:p>
          <a:p>
            <a:r>
              <a:rPr lang="de-DE" dirty="0" err="1"/>
              <a:t>Kumis</a:t>
            </a:r>
            <a:r>
              <a:rPr lang="de-DE" dirty="0"/>
              <a:t>: https://www.sciencedirect.com/science/article/pii/S1756464618305991</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26</a:t>
            </a:fld>
            <a:endParaRPr lang="de-DE"/>
          </a:p>
        </p:txBody>
      </p:sp>
    </p:spTree>
    <p:extLst>
      <p:ext uri="{BB962C8B-B14F-4D97-AF65-F5344CB8AC3E}">
        <p14:creationId xmlns:p14="http://schemas.microsoft.com/office/powerpoint/2010/main" val="1378837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Uhrzeigersinn (Mitte</a:t>
            </a:r>
            <a:r>
              <a:rPr lang="de-DE" baseline="0" dirty="0"/>
              <a:t> Start)</a:t>
            </a:r>
          </a:p>
          <a:p>
            <a:r>
              <a:rPr lang="de-DE" baseline="0" dirty="0"/>
              <a:t>Pulque – aus Agaven, Fermentation </a:t>
            </a:r>
            <a:r>
              <a:rPr lang="de-DE" i="1" baseline="0" dirty="0" err="1"/>
              <a:t>Zymomonas</a:t>
            </a:r>
            <a:r>
              <a:rPr lang="de-DE" i="1" baseline="0" dirty="0"/>
              <a:t> </a:t>
            </a:r>
            <a:r>
              <a:rPr lang="de-DE" i="1" baseline="0" dirty="0" err="1"/>
              <a:t>mobilis</a:t>
            </a:r>
            <a:r>
              <a:rPr lang="de-DE" i="1" baseline="0" dirty="0"/>
              <a:t> </a:t>
            </a:r>
            <a:r>
              <a:rPr lang="de-DE" baseline="0" dirty="0"/>
              <a:t>(Bakterium, keine Hefe!)</a:t>
            </a:r>
          </a:p>
          <a:p>
            <a:r>
              <a:rPr lang="de-DE" baseline="0" dirty="0"/>
              <a:t>Kaffee</a:t>
            </a:r>
          </a:p>
          <a:p>
            <a:r>
              <a:rPr lang="de-DE" baseline="0" dirty="0" err="1"/>
              <a:t>Sumbala</a:t>
            </a:r>
            <a:r>
              <a:rPr lang="de-DE" baseline="0" dirty="0"/>
              <a:t> – Aus </a:t>
            </a:r>
            <a:r>
              <a:rPr lang="de-DE" baseline="0" dirty="0" err="1"/>
              <a:t>Néré</a:t>
            </a:r>
            <a:r>
              <a:rPr lang="de-DE" baseline="0" dirty="0"/>
              <a:t>-Samen (Afrika) – „Suppenwürfel“ salzig</a:t>
            </a:r>
          </a:p>
          <a:p>
            <a:r>
              <a:rPr lang="de-DE" baseline="0" dirty="0"/>
              <a:t>Weißer Pfeffer – Schwarzer Pfeffer eingeweicht</a:t>
            </a:r>
          </a:p>
          <a:p>
            <a:r>
              <a:rPr lang="de-DE" baseline="0" dirty="0"/>
              <a:t>Kakao-Bohnen – durch Hefen/LAB, dann durch Essigsäure-Bakterien</a:t>
            </a:r>
            <a:endParaRPr lang="de-DE" dirty="0"/>
          </a:p>
          <a:p>
            <a:endParaRPr lang="de-DE" dirty="0"/>
          </a:p>
          <a:p>
            <a:r>
              <a:rPr lang="de-DE" dirty="0"/>
              <a:t>https://pixabay.com/de/photos/kakao-schokolade-lebensmittel-essen-3995994/</a:t>
            </a:r>
          </a:p>
          <a:p>
            <a:r>
              <a:rPr lang="de-DE" dirty="0"/>
              <a:t>https://pixabay.com/de/photos/kaffeebohnen-kaffee-ger%C3%B6stet-1291656/</a:t>
            </a:r>
          </a:p>
          <a:p>
            <a:r>
              <a:rPr lang="de-DE" dirty="0"/>
              <a:t>https://pixabay.com/de/photos/pfeffer-w%C3%BCrze-w%C3%BCrzen-wei%C3%9Fer-pfeffer-525696/</a:t>
            </a:r>
          </a:p>
          <a:p>
            <a:r>
              <a:rPr lang="de-DE" dirty="0"/>
              <a:t>https://en.wikipedia.org/wiki/File:Pulquebottle.JPG</a:t>
            </a:r>
          </a:p>
          <a:p>
            <a:r>
              <a:rPr lang="de-DE" dirty="0"/>
              <a:t>https://en.wikipedia.org/wiki/Sumbala#/media/File:Sumbala_balls_and_the_African_locust_bean_seeds_they_are_prepared_from_(Kera_(D%C3%A9dougou_District),_Burkina_Faso,_June_2014).jpg</a:t>
            </a:r>
          </a:p>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27</a:t>
            </a:fld>
            <a:endParaRPr lang="de-DE"/>
          </a:p>
        </p:txBody>
      </p:sp>
    </p:spTree>
    <p:extLst>
      <p:ext uri="{BB962C8B-B14F-4D97-AF65-F5344CB8AC3E}">
        <p14:creationId xmlns:p14="http://schemas.microsoft.com/office/powerpoint/2010/main" val="764215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48A4E272-20E2-4CDC-8465-6BF2C10A38FB}" type="slidenum">
              <a:rPr lang="de-DE"/>
              <a:pPr>
                <a:defRPr/>
              </a:pPr>
              <a:t>‹Nr.›</a:t>
            </a:fld>
            <a:endParaRPr lang="de-DE"/>
          </a:p>
        </p:txBody>
      </p:sp>
    </p:spTree>
    <p:extLst>
      <p:ext uri="{BB962C8B-B14F-4D97-AF65-F5344CB8AC3E}">
        <p14:creationId xmlns:p14="http://schemas.microsoft.com/office/powerpoint/2010/main" val="90094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u="sng">
                <a:latin typeface="Calibri" panose="020F0502020204030204" pitchFamily="34" charset="0"/>
                <a:cs typeface="Calibri" panose="020F0502020204030204" pitchFamily="34" charset="0"/>
              </a:defRPr>
            </a:lvl1pPr>
          </a:lstStyle>
          <a:p>
            <a:r>
              <a:rPr lang="de-DE" dirty="0"/>
              <a:t>Titelmasterformat durch Klicken bearbeiten</a:t>
            </a:r>
          </a:p>
        </p:txBody>
      </p:sp>
      <p:sp>
        <p:nvSpPr>
          <p:cNvPr id="3" name="Inhaltsplatzhalt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xfrm>
            <a:off x="9347200" y="6129277"/>
            <a:ext cx="2844800" cy="476250"/>
          </a:xfrm>
          <a:ln/>
        </p:spPr>
        <p:txBody>
          <a:bodyPr/>
          <a:lstStyle>
            <a:lvl1pPr>
              <a:defRPr/>
            </a:lvl1pPr>
          </a:lstStyle>
          <a:p>
            <a:pPr>
              <a:defRPr/>
            </a:pPr>
            <a:fld id="{657AB9D7-BDE1-4807-B38B-C309BAA32264}" type="slidenum">
              <a:rPr lang="de-DE"/>
              <a:pPr>
                <a:defRPr/>
              </a:pPr>
              <a:t>‹Nr.›</a:t>
            </a:fld>
            <a:endParaRPr lang="de-DE"/>
          </a:p>
        </p:txBody>
      </p:sp>
    </p:spTree>
    <p:extLst>
      <p:ext uri="{BB962C8B-B14F-4D97-AF65-F5344CB8AC3E}">
        <p14:creationId xmlns:p14="http://schemas.microsoft.com/office/powerpoint/2010/main" val="204533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A2C1966-53A8-47BB-A925-12FEC9C0E9D3}" type="slidenum">
              <a:rPr lang="de-DE"/>
              <a:pPr>
                <a:defRPr/>
              </a:pPr>
              <a:t>‹Nr.›</a:t>
            </a:fld>
            <a:endParaRPr lang="de-DE"/>
          </a:p>
        </p:txBody>
      </p:sp>
    </p:spTree>
    <p:extLst>
      <p:ext uri="{BB962C8B-B14F-4D97-AF65-F5344CB8AC3E}">
        <p14:creationId xmlns:p14="http://schemas.microsoft.com/office/powerpoint/2010/main" val="2975373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ECE645D5-EDD4-4AE7-9680-AED163DFF591}" type="slidenum">
              <a:rPr lang="de-DE"/>
              <a:pPr>
                <a:defRPr/>
              </a:pPr>
              <a:t>‹Nr.›</a:t>
            </a:fld>
            <a:endParaRPr lang="de-DE"/>
          </a:p>
        </p:txBody>
      </p:sp>
    </p:spTree>
    <p:extLst>
      <p:ext uri="{BB962C8B-B14F-4D97-AF65-F5344CB8AC3E}">
        <p14:creationId xmlns:p14="http://schemas.microsoft.com/office/powerpoint/2010/main" val="158380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6073FD89-AB2A-4BAE-8086-080B01CCD0B8}" type="slidenum">
              <a:rPr lang="de-DE"/>
              <a:pPr>
                <a:defRPr/>
              </a:pPr>
              <a:t>‹Nr.›</a:t>
            </a:fld>
            <a:endParaRPr lang="de-DE"/>
          </a:p>
        </p:txBody>
      </p:sp>
    </p:spTree>
    <p:extLst>
      <p:ext uri="{BB962C8B-B14F-4D97-AF65-F5344CB8AC3E}">
        <p14:creationId xmlns:p14="http://schemas.microsoft.com/office/powerpoint/2010/main" val="812413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0784A020-34EC-43DD-B1F8-0EA86612889B}" type="slidenum">
              <a:rPr lang="de-DE"/>
              <a:pPr>
                <a:defRPr/>
              </a:pPr>
              <a:t>‹Nr.›</a:t>
            </a:fld>
            <a:endParaRPr lang="de-DE"/>
          </a:p>
        </p:txBody>
      </p:sp>
    </p:spTree>
    <p:extLst>
      <p:ext uri="{BB962C8B-B14F-4D97-AF65-F5344CB8AC3E}">
        <p14:creationId xmlns:p14="http://schemas.microsoft.com/office/powerpoint/2010/main" val="2382609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975C1232-AC06-419F-8E6D-896320492923}" type="slidenum">
              <a:rPr lang="de-DE"/>
              <a:pPr>
                <a:defRPr/>
              </a:pPr>
              <a:t>‹Nr.›</a:t>
            </a:fld>
            <a:endParaRPr lang="de-DE"/>
          </a:p>
        </p:txBody>
      </p:sp>
    </p:spTree>
    <p:extLst>
      <p:ext uri="{BB962C8B-B14F-4D97-AF65-F5344CB8AC3E}">
        <p14:creationId xmlns:p14="http://schemas.microsoft.com/office/powerpoint/2010/main" val="3305624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1DEC74DD-6D47-4065-ABBF-EAF6C557E4CD}" type="slidenum">
              <a:rPr lang="de-DE"/>
              <a:pPr>
                <a:defRPr/>
              </a:pPr>
              <a:t>‹Nr.›</a:t>
            </a:fld>
            <a:endParaRPr lang="de-DE"/>
          </a:p>
        </p:txBody>
      </p:sp>
    </p:spTree>
    <p:extLst>
      <p:ext uri="{BB962C8B-B14F-4D97-AF65-F5344CB8AC3E}">
        <p14:creationId xmlns:p14="http://schemas.microsoft.com/office/powerpoint/2010/main" val="1024341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421E53E6-381F-4820-995E-1408F9EECD6B}" type="slidenum">
              <a:rPr lang="de-DE"/>
              <a:pPr>
                <a:defRPr/>
              </a:pPr>
              <a:t>‹Nr.›</a:t>
            </a:fld>
            <a:endParaRPr lang="de-DE"/>
          </a:p>
        </p:txBody>
      </p:sp>
    </p:spTree>
    <p:extLst>
      <p:ext uri="{BB962C8B-B14F-4D97-AF65-F5344CB8AC3E}">
        <p14:creationId xmlns:p14="http://schemas.microsoft.com/office/powerpoint/2010/main" val="4283340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335DE07-746F-4F97-B828-EDB6AF920478}" type="slidenum">
              <a:rPr lang="de-DE"/>
              <a:pPr>
                <a:defRPr/>
              </a:pPr>
              <a:t>‹Nr.›</a:t>
            </a:fld>
            <a:endParaRPr lang="de-DE"/>
          </a:p>
        </p:txBody>
      </p:sp>
    </p:spTree>
    <p:extLst>
      <p:ext uri="{BB962C8B-B14F-4D97-AF65-F5344CB8AC3E}">
        <p14:creationId xmlns:p14="http://schemas.microsoft.com/office/powerpoint/2010/main" val="70307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891C084B-38C6-4B8D-9F03-280E4D0CAB40}" type="slidenum">
              <a:rPr lang="de-DE"/>
              <a:pPr>
                <a:defRPr/>
              </a:pPr>
              <a:t>‹Nr.›</a:t>
            </a:fld>
            <a:endParaRPr lang="de-DE"/>
          </a:p>
        </p:txBody>
      </p:sp>
    </p:spTree>
    <p:extLst>
      <p:ext uri="{BB962C8B-B14F-4D97-AF65-F5344CB8AC3E}">
        <p14:creationId xmlns:p14="http://schemas.microsoft.com/office/powerpoint/2010/main" val="1231909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p>
            <a:r>
              <a:rPr lang="de-DE"/>
              <a:t>Titelmasterformat durch Klicken bearbeiten</a:t>
            </a:r>
          </a:p>
        </p:txBody>
      </p:sp>
      <p:sp>
        <p:nvSpPr>
          <p:cNvPr id="3" name="Inhaltsplatzhalter 2"/>
          <p:cNvSpPr>
            <a:spLocks noGrp="1"/>
          </p:cNvSpPr>
          <p:nvPr>
            <p:ph sz="quarter" idx="1"/>
          </p:nvPr>
        </p:nvSpPr>
        <p:spPr>
          <a:xfrm>
            <a:off x="609600" y="1600200"/>
            <a:ext cx="5384800" cy="2185988"/>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609600" y="3938589"/>
            <a:ext cx="5384800" cy="218757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half" idx="3"/>
          </p:nvPr>
        </p:nvSpPr>
        <p:spPr>
          <a:xfrm>
            <a:off x="6197600" y="1600201"/>
            <a:ext cx="5384800" cy="452596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pPr>
              <a:defRPr/>
            </a:pPr>
            <a:fld id="{0F4DD08A-77AF-471B-AB26-7109D702FD27}" type="slidenum">
              <a:rPr lang="de-DE"/>
              <a:pPr>
                <a:defRPr/>
              </a:pPr>
              <a:t>‹Nr.›</a:t>
            </a:fld>
            <a:endParaRPr lang="de-DE"/>
          </a:p>
        </p:txBody>
      </p:sp>
    </p:spTree>
    <p:extLst>
      <p:ext uri="{BB962C8B-B14F-4D97-AF65-F5344CB8AC3E}">
        <p14:creationId xmlns:p14="http://schemas.microsoft.com/office/powerpoint/2010/main" val="2468179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09600" y="274639"/>
            <a:ext cx="10972800" cy="585152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6375FA8D-D62E-4ED6-B2BB-341D872BBE8D}" type="slidenum">
              <a:rPr lang="de-DE"/>
              <a:pPr>
                <a:defRPr/>
              </a:pPr>
              <a:t>‹Nr.›</a:t>
            </a:fld>
            <a:endParaRPr lang="de-DE"/>
          </a:p>
        </p:txBody>
      </p:sp>
    </p:spTree>
    <p:extLst>
      <p:ext uri="{BB962C8B-B14F-4D97-AF65-F5344CB8AC3E}">
        <p14:creationId xmlns:p14="http://schemas.microsoft.com/office/powerpoint/2010/main" val="2633707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162BB2A-BA6E-4EBE-9F1A-3003E8B249DC}"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037523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9E2CA-57CE-48A0-AD34-21B9525F4986}"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592556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86D809-4F48-43BD-AA70-D3C0B8045779}"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900598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643B0E-C3A2-4E86-BF70-E2163D75C120}"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281592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25B4555-6F65-409C-AFE2-3CB8C820D51A}"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757114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4EB7A-4350-4985-B369-2FEA97743F2E}"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167714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2E5A9E1-D397-4184-A76B-AD378F755B00}"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945472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380870-2BA3-4447-983D-A07205555ABD}"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4992524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1F27960-6161-4DC2-84DD-5775648E920F}"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1880596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51DCF-E1B3-4EF5-9887-D2D245A4FDAA}"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336212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96839"/>
            <a:ext cx="2743200" cy="60293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96839"/>
            <a:ext cx="8026400" cy="60293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CA2917-A69D-4E70-984C-6A81CAF0BD42}"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4250546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dirty="0"/>
              <a:t>Titelmasterformat durch Klicken bearbeiten</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0">
                <a:cs typeface="+mn-cs"/>
              </a:defRPr>
            </a:lvl1pPr>
          </a:lstStyle>
          <a:p>
            <a:pPr>
              <a:defRPr/>
            </a:pPr>
            <a:endParaRPr lang="de-DE"/>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0">
                <a:cs typeface="+mn-cs"/>
              </a:defRPr>
            </a:lvl1pPr>
          </a:lstStyle>
          <a:p>
            <a:pPr>
              <a:defRPr/>
            </a:pPr>
            <a:endParaRPr lang="de-DE"/>
          </a:p>
        </p:txBody>
      </p:sp>
      <p:sp>
        <p:nvSpPr>
          <p:cNvPr id="1030" name="Rectangle 6"/>
          <p:cNvSpPr>
            <a:spLocks noGrp="1" noChangeArrowheads="1"/>
          </p:cNvSpPr>
          <p:nvPr>
            <p:ph type="sldNum" sz="quarter" idx="4"/>
          </p:nvPr>
        </p:nvSpPr>
        <p:spPr bwMode="auto">
          <a:xfrm>
            <a:off x="9333900" y="6061746"/>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latin typeface="+mj-lt"/>
                <a:cs typeface="Calibri" panose="020F0502020204030204" pitchFamily="34" charset="0"/>
              </a:defRPr>
            </a:lvl1pPr>
          </a:lstStyle>
          <a:p>
            <a:pPr>
              <a:defRPr/>
            </a:pPr>
            <a:fld id="{D1A9E401-8ABD-42A5-9B3C-F193EE89EA62}" type="slidenum">
              <a:rPr lang="de-DE" smtClean="0"/>
              <a:pPr>
                <a:defRPr/>
              </a:pPr>
              <a:t>‹Nr.›</a:t>
            </a:fld>
            <a:endParaRPr lang="de-DE" dirty="0"/>
          </a:p>
        </p:txBody>
      </p:sp>
      <p:pic>
        <p:nvPicPr>
          <p:cNvPr id="2" name="Grafik 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5877272"/>
            <a:ext cx="690901" cy="980728"/>
          </a:xfrm>
          <a:prstGeom prst="rect">
            <a:avLst/>
          </a:prstGeom>
        </p:spPr>
      </p:pic>
      <p:sp>
        <p:nvSpPr>
          <p:cNvPr id="3" name="Rechteck 2"/>
          <p:cNvSpPr/>
          <p:nvPr userDrawn="1"/>
        </p:nvSpPr>
        <p:spPr bwMode="auto">
          <a:xfrm flipH="1">
            <a:off x="0" y="6808931"/>
            <a:ext cx="12192000" cy="45719"/>
          </a:xfrm>
          <a:prstGeom prst="rect">
            <a:avLst/>
          </a:prstGeom>
          <a:solidFill>
            <a:srgbClr val="29819D"/>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pic>
        <p:nvPicPr>
          <p:cNvPr id="4" name="Grafik 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226075" y="6343599"/>
            <a:ext cx="1952625" cy="457200"/>
          </a:xfrm>
          <a:prstGeom prst="rect">
            <a:avLst/>
          </a:prstGeom>
        </p:spPr>
      </p:pic>
      <p:sp>
        <p:nvSpPr>
          <p:cNvPr id="10" name="Rechteck 9"/>
          <p:cNvSpPr/>
          <p:nvPr userDrawn="1"/>
        </p:nvSpPr>
        <p:spPr bwMode="auto">
          <a:xfrm flipH="1">
            <a:off x="0" y="4751"/>
            <a:ext cx="12192000" cy="45719"/>
          </a:xfrm>
          <a:prstGeom prst="rect">
            <a:avLst/>
          </a:prstGeom>
          <a:solidFill>
            <a:srgbClr val="29819D"/>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ctr" rtl="0" eaLnBrk="0" fontAlgn="base" hangingPunct="0">
        <a:spcBef>
          <a:spcPct val="0"/>
        </a:spcBef>
        <a:spcAft>
          <a:spcPct val="0"/>
        </a:spcAft>
        <a:defRPr sz="4400" u="sng">
          <a:solidFill>
            <a:schemeClr val="tx2"/>
          </a:solidFill>
          <a:latin typeface="+mj-lt"/>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baseline="0">
          <a:solidFill>
            <a:schemeClr val="tx1"/>
          </a:solidFill>
          <a:latin typeface="Arial" panose="020B060402020202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aseline="0">
          <a:solidFill>
            <a:schemeClr val="tx1"/>
          </a:solidFill>
          <a:latin typeface="Arial" panose="020B060402020202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baseline="0">
          <a:solidFill>
            <a:schemeClr val="tx1"/>
          </a:solidFill>
          <a:latin typeface="Arial" panose="020B060402020202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baseline="0">
          <a:solidFill>
            <a:schemeClr val="tx1"/>
          </a:solidFill>
          <a:latin typeface="Arial" panose="020B060402020202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baseline="0">
          <a:solidFill>
            <a:schemeClr val="tx1"/>
          </a:solidFill>
          <a:latin typeface="Arial" panose="020B060402020202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68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t>Titelmasterformat durch Klicken bearbeiten</a:t>
            </a:r>
          </a:p>
        </p:txBody>
      </p:sp>
      <p:sp>
        <p:nvSpPr>
          <p:cNvPr id="3075"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91876"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de-DE" i="0">
              <a:solidFill>
                <a:srgbClr val="000000"/>
              </a:solidFill>
              <a:cs typeface="+mn-cs"/>
            </a:endParaRPr>
          </a:p>
        </p:txBody>
      </p:sp>
      <p:sp>
        <p:nvSpPr>
          <p:cNvPr id="591877"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de-DE" i="0">
              <a:solidFill>
                <a:srgbClr val="000000"/>
              </a:solidFill>
              <a:cs typeface="+mn-cs"/>
            </a:endParaRPr>
          </a:p>
        </p:txBody>
      </p:sp>
      <p:sp>
        <p:nvSpPr>
          <p:cNvPr id="591878"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a:defRPr/>
            </a:pPr>
            <a:fld id="{A2D942B2-DCD4-4476-BC58-A2022D90942D}" type="slidenum">
              <a:rPr lang="de-DE" i="0">
                <a:solidFill>
                  <a:srgbClr val="000000"/>
                </a:solidFill>
                <a:cs typeface="+mn-cs"/>
              </a:rPr>
              <a:pPr>
                <a:defRPr/>
              </a:pPr>
              <a:t>‹Nr.›</a:t>
            </a:fld>
            <a:endParaRPr lang="de-DE" i="0">
              <a:solidFill>
                <a:srgbClr val="000000"/>
              </a:solidFill>
              <a:cs typeface="+mn-cs"/>
            </a:endParaRPr>
          </a:p>
        </p:txBody>
      </p:sp>
    </p:spTree>
    <p:extLst>
      <p:ext uri="{BB962C8B-B14F-4D97-AF65-F5344CB8AC3E}">
        <p14:creationId xmlns:p14="http://schemas.microsoft.com/office/powerpoint/2010/main" val="158217339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ctr" rtl="0" eaLnBrk="0" fontAlgn="base" hangingPunct="0">
        <a:spcBef>
          <a:spcPct val="0"/>
        </a:spcBef>
        <a:spcAft>
          <a:spcPct val="0"/>
        </a:spcAft>
        <a:defRPr sz="4400">
          <a:solidFill>
            <a:srgbClr val="0000FF"/>
          </a:solidFill>
          <a:latin typeface="+mj-lt"/>
          <a:ea typeface="+mj-ea"/>
          <a:cs typeface="+mj-cs"/>
        </a:defRPr>
      </a:lvl1pPr>
      <a:lvl2pPr algn="ctr" rtl="0" eaLnBrk="0" fontAlgn="base" hangingPunct="0">
        <a:spcBef>
          <a:spcPct val="0"/>
        </a:spcBef>
        <a:spcAft>
          <a:spcPct val="0"/>
        </a:spcAft>
        <a:defRPr sz="4400">
          <a:solidFill>
            <a:srgbClr val="0000FF"/>
          </a:solidFill>
          <a:latin typeface="Arial" charset="0"/>
        </a:defRPr>
      </a:lvl2pPr>
      <a:lvl3pPr algn="ctr" rtl="0" eaLnBrk="0" fontAlgn="base" hangingPunct="0">
        <a:spcBef>
          <a:spcPct val="0"/>
        </a:spcBef>
        <a:spcAft>
          <a:spcPct val="0"/>
        </a:spcAft>
        <a:defRPr sz="4400">
          <a:solidFill>
            <a:srgbClr val="0000FF"/>
          </a:solidFill>
          <a:latin typeface="Arial" charset="0"/>
        </a:defRPr>
      </a:lvl3pPr>
      <a:lvl4pPr algn="ctr" rtl="0" eaLnBrk="0" fontAlgn="base" hangingPunct="0">
        <a:spcBef>
          <a:spcPct val="0"/>
        </a:spcBef>
        <a:spcAft>
          <a:spcPct val="0"/>
        </a:spcAft>
        <a:defRPr sz="4400">
          <a:solidFill>
            <a:srgbClr val="0000FF"/>
          </a:solidFill>
          <a:latin typeface="Arial" charset="0"/>
        </a:defRPr>
      </a:lvl4pPr>
      <a:lvl5pPr algn="ctr" rtl="0" eaLnBrk="0" fontAlgn="base" hangingPunct="0">
        <a:spcBef>
          <a:spcPct val="0"/>
        </a:spcBef>
        <a:spcAft>
          <a:spcPct val="0"/>
        </a:spcAft>
        <a:defRPr sz="4400">
          <a:solidFill>
            <a:srgbClr val="0000FF"/>
          </a:solidFill>
          <a:latin typeface="Arial" charset="0"/>
        </a:defRPr>
      </a:lvl5pPr>
      <a:lvl6pPr marL="457200" algn="ctr" rtl="0" fontAlgn="base">
        <a:spcBef>
          <a:spcPct val="0"/>
        </a:spcBef>
        <a:spcAft>
          <a:spcPct val="0"/>
        </a:spcAft>
        <a:defRPr sz="4400">
          <a:solidFill>
            <a:srgbClr val="0000FF"/>
          </a:solidFill>
          <a:latin typeface="Arial" charset="0"/>
        </a:defRPr>
      </a:lvl6pPr>
      <a:lvl7pPr marL="914400" algn="ctr" rtl="0" fontAlgn="base">
        <a:spcBef>
          <a:spcPct val="0"/>
        </a:spcBef>
        <a:spcAft>
          <a:spcPct val="0"/>
        </a:spcAft>
        <a:defRPr sz="4400">
          <a:solidFill>
            <a:srgbClr val="0000FF"/>
          </a:solidFill>
          <a:latin typeface="Arial" charset="0"/>
        </a:defRPr>
      </a:lvl7pPr>
      <a:lvl8pPr marL="1371600" algn="ctr" rtl="0" fontAlgn="base">
        <a:spcBef>
          <a:spcPct val="0"/>
        </a:spcBef>
        <a:spcAft>
          <a:spcPct val="0"/>
        </a:spcAft>
        <a:defRPr sz="4400">
          <a:solidFill>
            <a:srgbClr val="0000FF"/>
          </a:solidFill>
          <a:latin typeface="Arial" charset="0"/>
        </a:defRPr>
      </a:lvl8pPr>
      <a:lvl9pPr marL="1828800" algn="ctr" rtl="0" fontAlgn="base">
        <a:spcBef>
          <a:spcPct val="0"/>
        </a:spcBef>
        <a:spcAft>
          <a:spcPct val="0"/>
        </a:spcAft>
        <a:defRPr sz="4400">
          <a:solidFill>
            <a:srgbClr val="0000FF"/>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7.jp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40.jp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hyperlink" Target="https://pixabay.com/de/?utm_source=link-attribution&amp;utm_medium=referral&amp;utm_campaign=image&amp;utm_content=4930032"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pixabay.com/de/users/mochawalk-1872357/?utm_source=link-attribution&amp;utm_medium=referral&amp;utm_campaign=image&amp;utm_content=4930032" TargetMode="External"/><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hyperlink" Target="https://commons.wikimedia.org/wiki/User:AlejandroLinaresGarcia" TargetMode="External"/><Relationship Id="rId3" Type="http://schemas.openxmlformats.org/officeDocument/2006/relationships/image" Target="../media/image49.jpg"/><Relationship Id="rId7" Type="http://schemas.openxmlformats.org/officeDocument/2006/relationships/image" Target="../media/image53.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p:cNvPicPr/>
          <p:nvPr/>
        </p:nvPicPr>
        <p:blipFill>
          <a:blip r:embed="rId3" cstate="print">
            <a:extLst>
              <a:ext uri="{28A0092B-C50C-407E-A947-70E740481C1C}">
                <a14:useLocalDpi xmlns:a14="http://schemas.microsoft.com/office/drawing/2010/main" val="0"/>
              </a:ext>
            </a:extLst>
          </a:blip>
          <a:stretch>
            <a:fillRect/>
          </a:stretch>
        </p:blipFill>
        <p:spPr>
          <a:xfrm>
            <a:off x="777835" y="1078825"/>
            <a:ext cx="5501874" cy="1055695"/>
          </a:xfrm>
          <a:prstGeom prst="rect">
            <a:avLst/>
          </a:prstGeom>
        </p:spPr>
      </p:pic>
      <p:pic>
        <p:nvPicPr>
          <p:cNvPr id="26" name="Bild 6" descr="\\I121SRV\daten\Microbial Ecology\Elisa\RUPP\Rupp_Rindenprojekt_Publikation\Rupp Rindenprojekt Publikation\Für Evelyne\Paper\Manuskript\Rindenpaper SSE 25-11-2013\Figure 2 26.11.13 ES iTOL.pn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631094">
            <a:off x="4615921" y="311273"/>
            <a:ext cx="2644140" cy="2590800"/>
          </a:xfrm>
          <a:prstGeom prst="rect">
            <a:avLst/>
          </a:prstGeom>
          <a:noFill/>
          <a:ln w="9525">
            <a:noFill/>
            <a:miter lim="800000"/>
            <a:headEnd/>
            <a:tailEnd/>
          </a:ln>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816080" y="139068"/>
            <a:ext cx="4124505" cy="6885384"/>
          </a:xfrm>
          <a:prstGeom prst="rect">
            <a:avLst/>
          </a:prstGeom>
        </p:spPr>
      </p:pic>
      <p:pic>
        <p:nvPicPr>
          <p:cNvPr id="25" name="Grafik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72464" y="165577"/>
            <a:ext cx="1667258" cy="1667258"/>
          </a:xfrm>
          <a:prstGeom prst="rect">
            <a:avLst/>
          </a:prstGeom>
        </p:spPr>
      </p:pic>
      <p:sp>
        <p:nvSpPr>
          <p:cNvPr id="9" name="Rechteck 8"/>
          <p:cNvSpPr/>
          <p:nvPr/>
        </p:nvSpPr>
        <p:spPr>
          <a:xfrm>
            <a:off x="451895" y="2060848"/>
            <a:ext cx="6096000" cy="923330"/>
          </a:xfrm>
          <a:prstGeom prst="rect">
            <a:avLst/>
          </a:prstGeom>
        </p:spPr>
        <p:txBody>
          <a:bodyPr>
            <a:spAutoFit/>
          </a:bodyPr>
          <a:lstStyle/>
          <a:p>
            <a:pPr algn="ctr">
              <a:lnSpc>
                <a:spcPct val="150000"/>
              </a:lnSpc>
              <a:spcAft>
                <a:spcPts val="800"/>
              </a:spcAft>
            </a:pPr>
            <a:r>
              <a:rPr lang="de-AT" b="1">
                <a:solidFill>
                  <a:srgbClr val="000000"/>
                </a:solidFill>
                <a:ea typeface="Calibri" panose="020F0502020204030204" pitchFamily="34" charset="0"/>
              </a:rPr>
              <a:t>„Mikrobielle Dynamiken entlang der Lebensmittelkette“</a:t>
            </a:r>
            <a:endParaRPr lang="de-DE" sz="1400" dirty="0">
              <a:effectLst/>
              <a:latin typeface="Calibri" panose="020F0502020204030204" pitchFamily="34" charset="0"/>
              <a:ea typeface="Calibri" panose="020F0502020204030204" pitchFamily="34" charset="0"/>
            </a:endParaRPr>
          </a:p>
        </p:txBody>
      </p:sp>
      <p:sp>
        <p:nvSpPr>
          <p:cNvPr id="10" name="Textfeld 9"/>
          <p:cNvSpPr txBox="1"/>
          <p:nvPr/>
        </p:nvSpPr>
        <p:spPr>
          <a:xfrm>
            <a:off x="622971" y="3284984"/>
            <a:ext cx="5897278" cy="1754326"/>
          </a:xfrm>
          <a:prstGeom prst="rect">
            <a:avLst/>
          </a:prstGeom>
          <a:noFill/>
        </p:spPr>
        <p:txBody>
          <a:bodyPr wrap="square" rtlCol="0">
            <a:spAutoFit/>
          </a:bodyPr>
          <a:lstStyle/>
          <a:p>
            <a:pPr algn="ctr"/>
            <a:r>
              <a:rPr lang="de-DE" sz="5400" dirty="0">
                <a:latin typeface="Calibri" panose="020F0502020204030204" pitchFamily="34" charset="0"/>
                <a:cs typeface="Calibri" panose="020F0502020204030204" pitchFamily="34" charset="0"/>
              </a:rPr>
              <a:t>Das Mikrobiom im Lebensmittel</a:t>
            </a:r>
          </a:p>
        </p:txBody>
      </p:sp>
    </p:spTree>
    <p:extLst>
      <p:ext uri="{BB962C8B-B14F-4D97-AF65-F5344CB8AC3E}">
        <p14:creationId xmlns:p14="http://schemas.microsoft.com/office/powerpoint/2010/main" val="3213104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95CA1E59-0305-C19F-1550-16E7AD8ACB74}"/>
              </a:ext>
            </a:extLst>
          </p:cNvPr>
          <p:cNvSpPr>
            <a:spLocks noGrp="1" noChangeArrowheads="1"/>
          </p:cNvSpPr>
          <p:nvPr>
            <p:ph type="title"/>
          </p:nvPr>
        </p:nvSpPr>
        <p:spPr>
          <a:xfrm>
            <a:off x="4914900" y="4800600"/>
            <a:ext cx="2362200" cy="1143000"/>
          </a:xfrm>
          <a:solidFill>
            <a:schemeClr val="accent1">
              <a:lumMod val="90000"/>
            </a:schemeClr>
          </a:solidFill>
          <a:ln w="19050">
            <a:solidFill>
              <a:schemeClr val="tx1"/>
            </a:solidFill>
            <a:miter lim="800000"/>
            <a:headEnd/>
            <a:tailEnd/>
          </a:ln>
        </p:spPr>
        <p:txBody>
          <a:bodyPr/>
          <a:lstStyle/>
          <a:p>
            <a:r>
              <a:rPr lang="de-AT" altLang="de-DE" sz="2000">
                <a:solidFill>
                  <a:schemeClr val="bg1"/>
                </a:solidFill>
                <a:latin typeface="Calibri Light" panose="020F0302020204030204" pitchFamily="34" charset="0"/>
                <a:cs typeface="Calibri Light" panose="020F0302020204030204" pitchFamily="34" charset="0"/>
              </a:rPr>
              <a:t>Mensch</a:t>
            </a:r>
            <a:endParaRPr lang="de-AT" altLang="de-DE" sz="2000">
              <a:latin typeface="Calibri Light" panose="020F0302020204030204" pitchFamily="34" charset="0"/>
              <a:cs typeface="Calibri Light" panose="020F0302020204030204" pitchFamily="34" charset="0"/>
            </a:endParaRPr>
          </a:p>
        </p:txBody>
      </p:sp>
      <p:sp>
        <p:nvSpPr>
          <p:cNvPr id="67587" name="Rectangle 3">
            <a:extLst>
              <a:ext uri="{FF2B5EF4-FFF2-40B4-BE49-F238E27FC236}">
                <a16:creationId xmlns:a16="http://schemas.microsoft.com/office/drawing/2014/main" id="{E600459A-CD15-5251-018D-9A936746189D}"/>
              </a:ext>
            </a:extLst>
          </p:cNvPr>
          <p:cNvSpPr>
            <a:spLocks noChangeArrowheads="1"/>
          </p:cNvSpPr>
          <p:nvPr/>
        </p:nvSpPr>
        <p:spPr bwMode="auto">
          <a:xfrm>
            <a:off x="2362200" y="5105400"/>
            <a:ext cx="2362200" cy="1143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0"/>
              </a:spcBef>
              <a:buFontTx/>
              <a:buNone/>
            </a:pPr>
            <a:r>
              <a:rPr lang="de-AT" altLang="de-DE" sz="2000">
                <a:solidFill>
                  <a:schemeClr val="tx2"/>
                </a:solidFill>
                <a:latin typeface="Arial" panose="020B0604020202020204" pitchFamily="34" charset="0"/>
              </a:rPr>
              <a:t>Mikroben</a:t>
            </a:r>
          </a:p>
        </p:txBody>
      </p:sp>
      <p:sp>
        <p:nvSpPr>
          <p:cNvPr id="67588" name="Rectangle 4">
            <a:extLst>
              <a:ext uri="{FF2B5EF4-FFF2-40B4-BE49-F238E27FC236}">
                <a16:creationId xmlns:a16="http://schemas.microsoft.com/office/drawing/2014/main" id="{78E731C7-E67C-EA70-D42F-5D976D2EDEC0}"/>
              </a:ext>
            </a:extLst>
          </p:cNvPr>
          <p:cNvSpPr>
            <a:spLocks noChangeArrowheads="1"/>
          </p:cNvSpPr>
          <p:nvPr/>
        </p:nvSpPr>
        <p:spPr bwMode="auto">
          <a:xfrm>
            <a:off x="7543800" y="4876800"/>
            <a:ext cx="2438400" cy="1143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0"/>
              </a:spcBef>
              <a:buFontTx/>
              <a:buNone/>
            </a:pPr>
            <a:r>
              <a:rPr lang="de-AT" altLang="de-DE" sz="2000">
                <a:solidFill>
                  <a:schemeClr val="tx2"/>
                </a:solidFill>
                <a:latin typeface="Calibri Light" panose="020F0302020204030204" pitchFamily="34" charset="0"/>
                <a:cs typeface="Calibri Light" panose="020F0302020204030204" pitchFamily="34" charset="0"/>
              </a:rPr>
              <a:t>Toxine</a:t>
            </a:r>
          </a:p>
        </p:txBody>
      </p:sp>
      <p:sp>
        <p:nvSpPr>
          <p:cNvPr id="67589" name="Rectangle 5">
            <a:extLst>
              <a:ext uri="{FF2B5EF4-FFF2-40B4-BE49-F238E27FC236}">
                <a16:creationId xmlns:a16="http://schemas.microsoft.com/office/drawing/2014/main" id="{A7A3A3CC-0D85-38BD-F747-82104F3B3737}"/>
              </a:ext>
            </a:extLst>
          </p:cNvPr>
          <p:cNvSpPr>
            <a:spLocks noChangeArrowheads="1"/>
          </p:cNvSpPr>
          <p:nvPr/>
        </p:nvSpPr>
        <p:spPr bwMode="auto">
          <a:xfrm>
            <a:off x="4191000" y="3086100"/>
            <a:ext cx="3810000" cy="1143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0"/>
              </a:spcBef>
              <a:buFontTx/>
              <a:buNone/>
            </a:pPr>
            <a:r>
              <a:rPr lang="de-AT" altLang="de-DE" sz="2000">
                <a:solidFill>
                  <a:schemeClr val="tx2"/>
                </a:solidFill>
                <a:latin typeface="Calibri Light" panose="020F0302020204030204" pitchFamily="34" charset="0"/>
                <a:cs typeface="Calibri Light" panose="020F0302020204030204" pitchFamily="34" charset="0"/>
              </a:rPr>
              <a:t>Nahrungsmittel</a:t>
            </a:r>
          </a:p>
        </p:txBody>
      </p:sp>
      <p:cxnSp>
        <p:nvCxnSpPr>
          <p:cNvPr id="67590" name="AutoShape 6">
            <a:extLst>
              <a:ext uri="{FF2B5EF4-FFF2-40B4-BE49-F238E27FC236}">
                <a16:creationId xmlns:a16="http://schemas.microsoft.com/office/drawing/2014/main" id="{803CBDCA-FDB9-200A-142A-2C116D21A1A1}"/>
              </a:ext>
            </a:extLst>
          </p:cNvPr>
          <p:cNvCxnSpPr>
            <a:cxnSpLocks noChangeShapeType="1"/>
            <a:stCxn id="67588" idx="0"/>
            <a:endCxn id="67589" idx="3"/>
          </p:cNvCxnSpPr>
          <p:nvPr/>
        </p:nvCxnSpPr>
        <p:spPr bwMode="auto">
          <a:xfrm rot="5400000" flipH="1">
            <a:off x="7781926" y="3886201"/>
            <a:ext cx="1209675" cy="752475"/>
          </a:xfrm>
          <a:prstGeom prst="bentConnector2">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67591" name="AutoShape 7">
            <a:extLst>
              <a:ext uri="{FF2B5EF4-FFF2-40B4-BE49-F238E27FC236}">
                <a16:creationId xmlns:a16="http://schemas.microsoft.com/office/drawing/2014/main" id="{035FE8BC-4CEA-69C6-C790-582B9D0CFFED}"/>
              </a:ext>
            </a:extLst>
          </p:cNvPr>
          <p:cNvCxnSpPr>
            <a:cxnSpLocks noChangeShapeType="1"/>
            <a:stCxn id="67587" idx="0"/>
            <a:endCxn id="67589" idx="1"/>
          </p:cNvCxnSpPr>
          <p:nvPr/>
        </p:nvCxnSpPr>
        <p:spPr bwMode="auto">
          <a:xfrm rot="16200000">
            <a:off x="3143251" y="4057651"/>
            <a:ext cx="1438275" cy="638175"/>
          </a:xfrm>
          <a:prstGeom prst="bentConnector2">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67592" name="AutoShape 8">
            <a:extLst>
              <a:ext uri="{FF2B5EF4-FFF2-40B4-BE49-F238E27FC236}">
                <a16:creationId xmlns:a16="http://schemas.microsoft.com/office/drawing/2014/main" id="{6BB2DEC0-CAE1-7D59-162D-2224176E9754}"/>
              </a:ext>
            </a:extLst>
          </p:cNvPr>
          <p:cNvCxnSpPr>
            <a:cxnSpLocks noChangeShapeType="1"/>
            <a:stCxn id="67589" idx="2"/>
            <a:endCxn id="67586" idx="0"/>
          </p:cNvCxnSpPr>
          <p:nvPr/>
        </p:nvCxnSpPr>
        <p:spPr bwMode="auto">
          <a:xfrm rot="5400000">
            <a:off x="5819775" y="4514850"/>
            <a:ext cx="552450" cy="0"/>
          </a:xfrm>
          <a:prstGeom prst="straightConnector1">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7593" name="AutoShape 9">
            <a:extLst>
              <a:ext uri="{FF2B5EF4-FFF2-40B4-BE49-F238E27FC236}">
                <a16:creationId xmlns:a16="http://schemas.microsoft.com/office/drawing/2014/main" id="{A4180838-588B-1200-F50C-39C274F6BC09}"/>
              </a:ext>
            </a:extLst>
          </p:cNvPr>
          <p:cNvCxnSpPr>
            <a:cxnSpLocks noChangeShapeType="1"/>
            <a:stCxn id="67587" idx="2"/>
            <a:endCxn id="67586" idx="2"/>
          </p:cNvCxnSpPr>
          <p:nvPr/>
        </p:nvCxnSpPr>
        <p:spPr bwMode="auto">
          <a:xfrm rot="5400000" flipH="1" flipV="1">
            <a:off x="4667250" y="4829175"/>
            <a:ext cx="304800" cy="2552700"/>
          </a:xfrm>
          <a:prstGeom prst="bentConnector3">
            <a:avLst>
              <a:gd name="adj1" fmla="val -71875"/>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67594" name="AutoShape 10">
            <a:extLst>
              <a:ext uri="{FF2B5EF4-FFF2-40B4-BE49-F238E27FC236}">
                <a16:creationId xmlns:a16="http://schemas.microsoft.com/office/drawing/2014/main" id="{D729BF1C-C896-8C8F-B123-B988AE5A24C9}"/>
              </a:ext>
            </a:extLst>
          </p:cNvPr>
          <p:cNvCxnSpPr>
            <a:cxnSpLocks noChangeShapeType="1"/>
            <a:stCxn id="67588" idx="2"/>
            <a:endCxn id="67586" idx="2"/>
          </p:cNvCxnSpPr>
          <p:nvPr/>
        </p:nvCxnSpPr>
        <p:spPr bwMode="auto">
          <a:xfrm rot="16200000" flipV="1">
            <a:off x="7391400" y="4657725"/>
            <a:ext cx="76200" cy="2667000"/>
          </a:xfrm>
          <a:prstGeom prst="bentConnector3">
            <a:avLst>
              <a:gd name="adj1" fmla="val -287500"/>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67595" name="AutoShape 11">
            <a:extLst>
              <a:ext uri="{FF2B5EF4-FFF2-40B4-BE49-F238E27FC236}">
                <a16:creationId xmlns:a16="http://schemas.microsoft.com/office/drawing/2014/main" id="{777E05AC-DB17-13FF-0A53-308CC39E83D1}"/>
              </a:ext>
            </a:extLst>
          </p:cNvPr>
          <p:cNvCxnSpPr>
            <a:cxnSpLocks noChangeShapeType="1"/>
            <a:stCxn id="67587" idx="1"/>
            <a:endCxn id="67588" idx="3"/>
          </p:cNvCxnSpPr>
          <p:nvPr/>
        </p:nvCxnSpPr>
        <p:spPr bwMode="auto">
          <a:xfrm rot="10800000" flipH="1">
            <a:off x="2352675" y="5448300"/>
            <a:ext cx="7639050" cy="228600"/>
          </a:xfrm>
          <a:prstGeom prst="bentConnector5">
            <a:avLst>
              <a:gd name="adj1" fmla="val -2866"/>
              <a:gd name="adj2" fmla="val 450000"/>
              <a:gd name="adj3" fmla="val 102866"/>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596" name="Rectangle 12">
            <a:extLst>
              <a:ext uri="{FF2B5EF4-FFF2-40B4-BE49-F238E27FC236}">
                <a16:creationId xmlns:a16="http://schemas.microsoft.com/office/drawing/2014/main" id="{ECC67A19-17D8-EA3F-217D-5EDC662C110F}"/>
              </a:ext>
            </a:extLst>
          </p:cNvPr>
          <p:cNvSpPr>
            <a:spLocks noChangeArrowheads="1"/>
          </p:cNvSpPr>
          <p:nvPr/>
        </p:nvSpPr>
        <p:spPr bwMode="auto">
          <a:xfrm>
            <a:off x="2063552" y="476251"/>
            <a:ext cx="83010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0"/>
              </a:spcBef>
              <a:buFontTx/>
              <a:buNone/>
            </a:pPr>
            <a:r>
              <a:rPr lang="de-AT" altLang="de-DE" sz="4400" i="0" u="sng" dirty="0">
                <a:solidFill>
                  <a:schemeClr val="tx2"/>
                </a:solidFill>
                <a:latin typeface="Calibri" panose="020F0502020204030204" pitchFamily="34" charset="0"/>
                <a:cs typeface="Calibri" panose="020F0502020204030204" pitchFamily="34" charset="0"/>
              </a:rPr>
              <a:t>Mikrobiologische Gefahren </a:t>
            </a:r>
          </a:p>
          <a:p>
            <a:pPr algn="ctr">
              <a:spcBef>
                <a:spcPct val="0"/>
              </a:spcBef>
              <a:buFontTx/>
              <a:buNone/>
            </a:pPr>
            <a:endParaRPr lang="de-AT" altLang="de-DE" sz="2400" dirty="0">
              <a:solidFill>
                <a:schemeClr val="tx2"/>
              </a:solidFill>
              <a:latin typeface="Calibri Light" panose="020F0302020204030204" pitchFamily="34" charset="0"/>
              <a:cs typeface="Calibri Light" panose="020F0302020204030204" pitchFamily="34" charset="0"/>
            </a:endParaRPr>
          </a:p>
          <a:p>
            <a:pPr algn="ctr">
              <a:spcBef>
                <a:spcPct val="0"/>
              </a:spcBef>
              <a:buFontTx/>
              <a:buNone/>
            </a:pPr>
            <a:endParaRPr lang="de-AT" altLang="de-DE" sz="2400" dirty="0">
              <a:solidFill>
                <a:schemeClr val="tx2"/>
              </a:solidFill>
              <a:latin typeface="Calibri Light" panose="020F0302020204030204" pitchFamily="34" charset="0"/>
              <a:cs typeface="Calibri Light" panose="020F0302020204030204" pitchFamily="34" charset="0"/>
            </a:endParaRPr>
          </a:p>
          <a:p>
            <a:pPr algn="ctr">
              <a:spcBef>
                <a:spcPct val="0"/>
              </a:spcBef>
              <a:buFontTx/>
              <a:buNone/>
            </a:pPr>
            <a:r>
              <a:rPr lang="de-AT" altLang="de-DE" sz="2400" i="0" dirty="0">
                <a:solidFill>
                  <a:schemeClr val="tx2"/>
                </a:solidFill>
                <a:latin typeface="Calibri" panose="020F0502020204030204" pitchFamily="34" charset="0"/>
                <a:cs typeface="Calibri" panose="020F0502020204030204" pitchFamily="34" charset="0"/>
              </a:rPr>
              <a:t>Lebensmittelmikrobiologie = Erforschung der Grundlagen der Wechselwirkungen zwischen Organismus und Lebensmittel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Einteilung</a:t>
            </a:r>
          </a:p>
        </p:txBody>
      </p:sp>
      <p:sp>
        <p:nvSpPr>
          <p:cNvPr id="3" name="Textfeld 2"/>
          <p:cNvSpPr txBox="1"/>
          <p:nvPr/>
        </p:nvSpPr>
        <p:spPr>
          <a:xfrm>
            <a:off x="983432" y="1484784"/>
            <a:ext cx="10729192" cy="4524315"/>
          </a:xfrm>
          <a:prstGeom prst="rect">
            <a:avLst/>
          </a:prstGeom>
          <a:noFill/>
        </p:spPr>
        <p:txBody>
          <a:bodyPr wrap="square" rtlCol="0">
            <a:spAutoFit/>
          </a:bodyPr>
          <a:lstStyle/>
          <a:p>
            <a:pPr marL="342900" indent="-342900">
              <a:buFont typeface="+mj-lt"/>
              <a:buAutoNum type="arabicPeriod"/>
            </a:pPr>
            <a:r>
              <a:rPr lang="de-DE" sz="3600" i="0" dirty="0">
                <a:latin typeface="Calibri" panose="020F0502020204030204" pitchFamily="34" charset="0"/>
                <a:cs typeface="Calibri" panose="020F0502020204030204" pitchFamily="34" charset="0"/>
              </a:rPr>
              <a:t> Gesundheitsrelevante MO</a:t>
            </a:r>
          </a:p>
          <a:p>
            <a:pPr marL="1200150" lvl="1" indent="-742950">
              <a:buFont typeface="+mj-lt"/>
              <a:buAutoNum type="alphaLcPeriod"/>
            </a:pPr>
            <a:r>
              <a:rPr lang="de-DE" sz="3600" i="0" dirty="0">
                <a:latin typeface="Calibri" panose="020F0502020204030204" pitchFamily="34" charset="0"/>
                <a:cs typeface="Calibri" panose="020F0502020204030204" pitchFamily="34" charset="0"/>
              </a:rPr>
              <a:t>LM-Infektionserreger</a:t>
            </a:r>
          </a:p>
          <a:p>
            <a:pPr marL="1200150" lvl="1" indent="-742950">
              <a:buFont typeface="+mj-lt"/>
              <a:buAutoNum type="alphaLcPeriod"/>
            </a:pPr>
            <a:r>
              <a:rPr lang="de-DE" sz="3600" i="0" dirty="0">
                <a:latin typeface="Calibri" panose="020F0502020204030204" pitchFamily="34" charset="0"/>
                <a:cs typeface="Calibri" panose="020F0502020204030204" pitchFamily="34" charset="0"/>
              </a:rPr>
              <a:t>LM-Intoxikationserreger</a:t>
            </a:r>
          </a:p>
          <a:p>
            <a:pPr marL="1200150" lvl="1" indent="-742950">
              <a:buFont typeface="+mj-lt"/>
              <a:buAutoNum type="alphaLcPeriod"/>
            </a:pPr>
            <a:r>
              <a:rPr lang="de-DE" sz="3600" i="0" dirty="0">
                <a:latin typeface="Calibri" panose="020F0502020204030204" pitchFamily="34" charset="0"/>
                <a:cs typeface="Calibri" panose="020F0502020204030204" pitchFamily="34" charset="0"/>
              </a:rPr>
              <a:t>Viren / </a:t>
            </a:r>
            <a:r>
              <a:rPr lang="de-DE" sz="3600" i="0" dirty="0" err="1">
                <a:latin typeface="Calibri" panose="020F0502020204030204" pitchFamily="34" charset="0"/>
                <a:cs typeface="Calibri" panose="020F0502020204030204" pitchFamily="34" charset="0"/>
              </a:rPr>
              <a:t>Prionen</a:t>
            </a:r>
            <a:r>
              <a:rPr lang="de-DE" sz="3600" i="0" dirty="0">
                <a:latin typeface="Calibri" panose="020F0502020204030204" pitchFamily="34" charset="0"/>
                <a:cs typeface="Calibri" panose="020F0502020204030204" pitchFamily="34" charset="0"/>
              </a:rPr>
              <a:t> / Parasiten</a:t>
            </a:r>
          </a:p>
          <a:p>
            <a:pPr marL="342900" indent="-342900">
              <a:buFont typeface="+mj-lt"/>
              <a:buAutoNum type="arabicPeriod"/>
            </a:pPr>
            <a:r>
              <a:rPr lang="de-DE" sz="3600" i="0" dirty="0">
                <a:latin typeface="Calibri" panose="020F0502020204030204" pitchFamily="34" charset="0"/>
                <a:cs typeface="Calibri" panose="020F0502020204030204" pitchFamily="34" charset="0"/>
              </a:rPr>
              <a:t> </a:t>
            </a:r>
            <a:r>
              <a:rPr lang="de-DE" sz="3600" i="0" dirty="0" err="1">
                <a:latin typeface="Calibri" panose="020F0502020204030204" pitchFamily="34" charset="0"/>
                <a:cs typeface="Calibri" panose="020F0502020204030204" pitchFamily="34" charset="0"/>
              </a:rPr>
              <a:t>Verderbserreger</a:t>
            </a:r>
            <a:endParaRPr lang="de-DE" sz="3600" i="0" dirty="0">
              <a:latin typeface="Calibri" panose="020F0502020204030204" pitchFamily="34" charset="0"/>
              <a:cs typeface="Calibri" panose="020F0502020204030204" pitchFamily="34" charset="0"/>
            </a:endParaRPr>
          </a:p>
          <a:p>
            <a:pPr marL="342900" indent="-342900">
              <a:buFont typeface="+mj-lt"/>
              <a:buAutoNum type="arabicPeriod"/>
            </a:pPr>
            <a:r>
              <a:rPr lang="de-DE" sz="3600" i="0" dirty="0">
                <a:latin typeface="Calibri" panose="020F0502020204030204" pitchFamily="34" charset="0"/>
                <a:cs typeface="Calibri" panose="020F0502020204030204" pitchFamily="34" charset="0"/>
              </a:rPr>
              <a:t> </a:t>
            </a:r>
            <a:r>
              <a:rPr lang="de-DE" sz="3600" i="0" dirty="0" err="1">
                <a:latin typeface="Calibri" panose="020F0502020204030204" pitchFamily="34" charset="0"/>
                <a:cs typeface="Calibri" panose="020F0502020204030204" pitchFamily="34" charset="0"/>
              </a:rPr>
              <a:t>Markerorganismen</a:t>
            </a:r>
            <a:endParaRPr lang="de-DE" sz="3600" i="0" dirty="0">
              <a:latin typeface="Calibri" panose="020F0502020204030204" pitchFamily="34" charset="0"/>
              <a:cs typeface="Calibri" panose="020F0502020204030204" pitchFamily="34" charset="0"/>
            </a:endParaRPr>
          </a:p>
          <a:p>
            <a:pPr marL="342900" indent="-342900">
              <a:buFont typeface="+mj-lt"/>
              <a:buAutoNum type="arabicPeriod"/>
            </a:pPr>
            <a:r>
              <a:rPr lang="de-DE" sz="3600" i="0" dirty="0">
                <a:latin typeface="Calibri" panose="020F0502020204030204" pitchFamily="34" charset="0"/>
                <a:cs typeface="Calibri" panose="020F0502020204030204" pitchFamily="34" charset="0"/>
              </a:rPr>
              <a:t> Fermentationskulturen / Schutzkulturen / </a:t>
            </a:r>
            <a:r>
              <a:rPr lang="de-DE" sz="3600" i="0" dirty="0" err="1">
                <a:latin typeface="Calibri" panose="020F0502020204030204" pitchFamily="34" charset="0"/>
                <a:cs typeface="Calibri" panose="020F0502020204030204" pitchFamily="34" charset="0"/>
              </a:rPr>
              <a:t>Probiotika</a:t>
            </a:r>
            <a:endParaRPr lang="de-DE" sz="3600" i="0" dirty="0">
              <a:latin typeface="Calibri" panose="020F0502020204030204" pitchFamily="34" charset="0"/>
              <a:cs typeface="Calibri" panose="020F0502020204030204" pitchFamily="34" charset="0"/>
            </a:endParaRPr>
          </a:p>
          <a:p>
            <a:pPr marL="342900" indent="-342900">
              <a:buFont typeface="+mj-lt"/>
              <a:buAutoNum type="arabicPeriod"/>
            </a:pPr>
            <a:r>
              <a:rPr lang="de-DE" sz="3600" i="0" dirty="0">
                <a:latin typeface="Calibri" panose="020F0502020204030204" pitchFamily="34" charset="0"/>
                <a:cs typeface="Calibri" panose="020F0502020204030204" pitchFamily="34" charset="0"/>
              </a:rPr>
              <a:t> Undefinierte MO</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176" y="862438"/>
            <a:ext cx="4183101" cy="2653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feld 5">
            <a:extLst>
              <a:ext uri="{FF2B5EF4-FFF2-40B4-BE49-F238E27FC236}">
                <a16:creationId xmlns:a16="http://schemas.microsoft.com/office/drawing/2014/main" id="{7E2731C5-9979-9B7A-DD29-A52F519227B6}"/>
              </a:ext>
            </a:extLst>
          </p:cNvPr>
          <p:cNvSpPr txBox="1"/>
          <p:nvPr/>
        </p:nvSpPr>
        <p:spPr>
          <a:xfrm>
            <a:off x="10134234" y="3490906"/>
            <a:ext cx="3312368" cy="246221"/>
          </a:xfrm>
          <a:prstGeom prst="rect">
            <a:avLst/>
          </a:prstGeom>
          <a:noFill/>
        </p:spPr>
        <p:txBody>
          <a:bodyPr wrap="square">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Bild von </a:t>
            </a:r>
            <a:r>
              <a:rPr lang="de-DE" sz="1000" i="0" dirty="0" err="1">
                <a:solidFill>
                  <a:schemeClr val="bg1">
                    <a:lumMod val="50000"/>
                  </a:schemeClr>
                </a:solidFill>
                <a:latin typeface="Calibri" panose="020F0502020204030204" pitchFamily="34" charset="0"/>
                <a:cs typeface="Calibri" panose="020F0502020204030204" pitchFamily="34" charset="0"/>
              </a:rPr>
              <a:t>WikiImages</a:t>
            </a:r>
            <a:r>
              <a:rPr lang="de-DE" sz="1000" i="0" dirty="0">
                <a:solidFill>
                  <a:schemeClr val="bg1">
                    <a:lumMod val="50000"/>
                  </a:schemeClr>
                </a:solidFill>
                <a:latin typeface="Calibri" panose="020F0502020204030204" pitchFamily="34" charset="0"/>
                <a:cs typeface="Calibri" panose="020F0502020204030204" pitchFamily="34" charset="0"/>
              </a:rPr>
              <a:t> auf </a:t>
            </a:r>
            <a:r>
              <a:rPr lang="de-DE" sz="1000" i="0" dirty="0" err="1">
                <a:solidFill>
                  <a:schemeClr val="bg1">
                    <a:lumMod val="50000"/>
                  </a:schemeClr>
                </a:solidFill>
                <a:latin typeface="Calibri" panose="020F0502020204030204" pitchFamily="34" charset="0"/>
                <a:cs typeface="Calibri" panose="020F0502020204030204" pitchFamily="34" charset="0"/>
              </a:rPr>
              <a:t>Pixabay</a:t>
            </a:r>
            <a:endParaRPr lang="de-DE" sz="1000" i="0" dirty="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396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LM-Infektionserreger</a:t>
            </a:r>
          </a:p>
        </p:txBody>
      </p:sp>
      <p:sp>
        <p:nvSpPr>
          <p:cNvPr id="3" name="Textfeld 2"/>
          <p:cNvSpPr txBox="1"/>
          <p:nvPr/>
        </p:nvSpPr>
        <p:spPr>
          <a:xfrm>
            <a:off x="479376" y="2050928"/>
            <a:ext cx="10729192" cy="2800767"/>
          </a:xfrm>
          <a:prstGeom prst="rect">
            <a:avLst/>
          </a:prstGeom>
          <a:noFill/>
        </p:spPr>
        <p:txBody>
          <a:bodyPr wrap="square" rtlCol="0">
            <a:spAutoFit/>
          </a:bodyPr>
          <a:lstStyle/>
          <a:p>
            <a:pPr marL="571500" indent="-571500">
              <a:buFont typeface="Wingdings" panose="05000000000000000000" pitchFamily="2" charset="2"/>
              <a:buChar char="Ø"/>
            </a:pPr>
            <a:r>
              <a:rPr lang="de-DE" sz="4400" i="0" dirty="0">
                <a:latin typeface="Calibri" panose="020F0502020204030204" pitchFamily="34" charset="0"/>
                <a:cs typeface="Calibri" panose="020F0502020204030204" pitchFamily="34" charset="0"/>
              </a:rPr>
              <a:t>Zoonosen oder aus Wasser</a:t>
            </a:r>
          </a:p>
          <a:p>
            <a:pPr marL="571500" indent="-571500">
              <a:buFont typeface="Wingdings" panose="05000000000000000000" pitchFamily="2" charset="2"/>
              <a:buChar char="Ø"/>
            </a:pPr>
            <a:r>
              <a:rPr lang="de-DE" sz="4400" i="0" dirty="0">
                <a:latin typeface="Calibri" panose="020F0502020204030204" pitchFamily="34" charset="0"/>
                <a:cs typeface="Calibri" panose="020F0502020204030204" pitchFamily="34" charset="0"/>
              </a:rPr>
              <a:t>Anspruchsvoll</a:t>
            </a:r>
          </a:p>
          <a:p>
            <a:pPr marL="571500" indent="-571500">
              <a:buFont typeface="Wingdings" panose="05000000000000000000" pitchFamily="2" charset="2"/>
              <a:buChar char="Ø"/>
            </a:pPr>
            <a:r>
              <a:rPr lang="de-DE" sz="4400" i="0" dirty="0">
                <a:latin typeface="Calibri" panose="020F0502020204030204" pitchFamily="34" charset="0"/>
                <a:cs typeface="Calibri" panose="020F0502020204030204" pitchFamily="34" charset="0"/>
              </a:rPr>
              <a:t>Thermolabil + </a:t>
            </a:r>
            <a:r>
              <a:rPr lang="de-DE" sz="4400" i="0" dirty="0" err="1">
                <a:latin typeface="Calibri" panose="020F0502020204030204" pitchFamily="34" charset="0"/>
                <a:cs typeface="Calibri" panose="020F0502020204030204" pitchFamily="34" charset="0"/>
              </a:rPr>
              <a:t>Kryostabil</a:t>
            </a:r>
            <a:r>
              <a:rPr lang="de-DE" sz="4400" i="0" dirty="0">
                <a:latin typeface="Calibri" panose="020F0502020204030204" pitchFamily="34" charset="0"/>
                <a:cs typeface="Calibri" panose="020F0502020204030204" pitchFamily="34" charset="0"/>
              </a:rPr>
              <a:t> </a:t>
            </a:r>
          </a:p>
          <a:p>
            <a:pPr marL="571500" indent="-571500">
              <a:buFont typeface="Wingdings" panose="05000000000000000000" pitchFamily="2" charset="2"/>
              <a:buChar char="Ø"/>
            </a:pPr>
            <a:r>
              <a:rPr lang="de-DE" sz="4400" i="0" dirty="0">
                <a:latin typeface="Calibri" panose="020F0502020204030204" pitchFamily="34" charset="0"/>
                <a:cs typeface="Calibri" panose="020F0502020204030204" pitchFamily="34" charset="0"/>
              </a:rPr>
              <a:t>LM = Vektor</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4192" y="1916832"/>
            <a:ext cx="3659878" cy="3068960"/>
          </a:xfrm>
          <a:prstGeom prst="rect">
            <a:avLst/>
          </a:prstGeom>
          <a:ln>
            <a:noFill/>
          </a:ln>
          <a:effectLst>
            <a:outerShdw blurRad="190500" algn="tl" rotWithShape="0">
              <a:srgbClr val="000000">
                <a:alpha val="70000"/>
              </a:srgbClr>
            </a:outerShdw>
          </a:effectLst>
        </p:spPr>
      </p:pic>
      <p:sp>
        <p:nvSpPr>
          <p:cNvPr id="5" name="Rechteck 4"/>
          <p:cNvSpPr/>
          <p:nvPr/>
        </p:nvSpPr>
        <p:spPr>
          <a:xfrm>
            <a:off x="9192344" y="5091469"/>
            <a:ext cx="1326004" cy="492443"/>
          </a:xfrm>
          <a:prstGeom prst="rect">
            <a:avLst/>
          </a:prstGeom>
        </p:spPr>
        <p:txBody>
          <a:bodyPr wrap="none">
            <a:spAutoFit/>
          </a:bodyPr>
          <a:lstStyle/>
          <a:p>
            <a:pPr>
              <a:defRPr/>
            </a:pPr>
            <a:r>
              <a:rPr lang="de-AT" dirty="0">
                <a:latin typeface="Calibri" panose="020F0502020204030204" pitchFamily="34" charset="0"/>
                <a:cs typeface="Calibri" panose="020F0502020204030204" pitchFamily="34" charset="0"/>
              </a:rPr>
              <a:t>Salmonellen</a:t>
            </a:r>
          </a:p>
          <a:p>
            <a:pPr>
              <a:defRPr/>
            </a:pPr>
            <a:r>
              <a:rPr lang="de-AT" sz="800" i="0" dirty="0">
                <a:latin typeface="Calibri" panose="020F0502020204030204" pitchFamily="34" charset="0"/>
                <a:cs typeface="Calibri" panose="020F0502020204030204" pitchFamily="34" charset="0"/>
              </a:rPr>
              <a:t>Wikipedia</a:t>
            </a:r>
          </a:p>
        </p:txBody>
      </p:sp>
    </p:spTree>
    <p:extLst>
      <p:ext uri="{BB962C8B-B14F-4D97-AF65-F5344CB8AC3E}">
        <p14:creationId xmlns:p14="http://schemas.microsoft.com/office/powerpoint/2010/main" val="50952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LM-Intoxikationserreger</a:t>
            </a:r>
          </a:p>
        </p:txBody>
      </p:sp>
      <p:sp>
        <p:nvSpPr>
          <p:cNvPr id="5" name="Textfeld 4"/>
          <p:cNvSpPr txBox="1"/>
          <p:nvPr/>
        </p:nvSpPr>
        <p:spPr>
          <a:xfrm>
            <a:off x="479376" y="2050928"/>
            <a:ext cx="7056784" cy="3477875"/>
          </a:xfrm>
          <a:prstGeom prst="rect">
            <a:avLst/>
          </a:prstGeom>
          <a:noFill/>
        </p:spPr>
        <p:txBody>
          <a:bodyPr wrap="square" rtlCol="0">
            <a:spAutoFit/>
          </a:bodyPr>
          <a:lstStyle/>
          <a:p>
            <a:pPr marL="571500" indent="-571500">
              <a:buFont typeface="Wingdings" panose="05000000000000000000" pitchFamily="2" charset="2"/>
              <a:buChar char="Ø"/>
            </a:pPr>
            <a:r>
              <a:rPr lang="de-DE" sz="4400" i="0" dirty="0" err="1">
                <a:latin typeface="Calibri" panose="020F0502020204030204" pitchFamily="34" charset="0"/>
                <a:cs typeface="Calibri" panose="020F0502020204030204" pitchFamily="34" charset="0"/>
              </a:rPr>
              <a:t>Erdkeime</a:t>
            </a:r>
            <a:r>
              <a:rPr lang="de-DE" sz="4400" i="0" dirty="0">
                <a:latin typeface="Calibri" panose="020F0502020204030204" pitchFamily="34" charset="0"/>
                <a:cs typeface="Calibri" panose="020F0502020204030204" pitchFamily="34" charset="0"/>
              </a:rPr>
              <a:t> / (Futter)Pflanzen</a:t>
            </a:r>
          </a:p>
          <a:p>
            <a:pPr marL="571500" indent="-571500">
              <a:buFont typeface="Wingdings" panose="05000000000000000000" pitchFamily="2" charset="2"/>
              <a:buChar char="Ø"/>
            </a:pPr>
            <a:r>
              <a:rPr lang="de-DE" sz="4400" i="0" dirty="0">
                <a:latin typeface="Calibri" panose="020F0502020204030204" pitchFamily="34" charset="0"/>
                <a:cs typeface="Calibri" panose="020F0502020204030204" pitchFamily="34" charset="0"/>
              </a:rPr>
              <a:t>Wachstum heißt nicht unbedingt </a:t>
            </a:r>
            <a:r>
              <a:rPr lang="de-DE" sz="4400" i="0" dirty="0" err="1">
                <a:latin typeface="Calibri" panose="020F0502020204030204" pitchFamily="34" charset="0"/>
                <a:cs typeface="Calibri" panose="020F0502020204030204" pitchFamily="34" charset="0"/>
              </a:rPr>
              <a:t>Toxinbildung</a:t>
            </a:r>
            <a:endParaRPr lang="de-DE" sz="4400" i="0" dirty="0">
              <a:latin typeface="Calibri" panose="020F0502020204030204" pitchFamily="34" charset="0"/>
              <a:cs typeface="Calibri" panose="020F0502020204030204" pitchFamily="34" charset="0"/>
            </a:endParaRPr>
          </a:p>
          <a:p>
            <a:pPr marL="571500" indent="-571500">
              <a:buFont typeface="Wingdings" panose="05000000000000000000" pitchFamily="2" charset="2"/>
              <a:buChar char="Ø"/>
            </a:pPr>
            <a:r>
              <a:rPr lang="de-DE" sz="4400" i="0" dirty="0" err="1">
                <a:latin typeface="Calibri" panose="020F0502020204030204" pitchFamily="34" charset="0"/>
                <a:cs typeface="Calibri" panose="020F0502020204030204" pitchFamily="34" charset="0"/>
              </a:rPr>
              <a:t>Mesophil</a:t>
            </a:r>
            <a:r>
              <a:rPr lang="de-DE" sz="4400" i="0" dirty="0">
                <a:latin typeface="Calibri" panose="020F0502020204030204" pitchFamily="34" charset="0"/>
                <a:cs typeface="Calibri" panose="020F0502020204030204" pitchFamily="34" charset="0"/>
              </a:rPr>
              <a:t>, Toxine hitzestabil</a:t>
            </a:r>
          </a:p>
          <a:p>
            <a:pPr marL="571500" indent="-571500">
              <a:buFont typeface="Wingdings" panose="05000000000000000000" pitchFamily="2" charset="2"/>
              <a:buChar char="Ø"/>
            </a:pPr>
            <a:r>
              <a:rPr lang="de-DE" sz="4400" i="0" dirty="0">
                <a:latin typeface="Calibri" panose="020F0502020204030204" pitchFamily="34" charset="0"/>
                <a:cs typeface="Calibri" panose="020F0502020204030204" pitchFamily="34" charset="0"/>
              </a:rPr>
              <a:t>LM = Wachstumsort</a:t>
            </a: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8208" y="2050928"/>
            <a:ext cx="3777889" cy="3106264"/>
          </a:xfrm>
          <a:prstGeom prst="rect">
            <a:avLst/>
          </a:prstGeom>
          <a:ln>
            <a:noFill/>
          </a:ln>
          <a:effectLst>
            <a:outerShdw blurRad="190500" algn="tl" rotWithShape="0">
              <a:srgbClr val="000000">
                <a:alpha val="70000"/>
              </a:srgbClr>
            </a:outerShdw>
          </a:effectLst>
        </p:spPr>
      </p:pic>
      <p:sp>
        <p:nvSpPr>
          <p:cNvPr id="7" name="Rechteck 6"/>
          <p:cNvSpPr/>
          <p:nvPr/>
        </p:nvSpPr>
        <p:spPr>
          <a:xfrm>
            <a:off x="8904312" y="5229200"/>
            <a:ext cx="1547347" cy="507831"/>
          </a:xfrm>
          <a:prstGeom prst="rect">
            <a:avLst/>
          </a:prstGeom>
        </p:spPr>
        <p:txBody>
          <a:bodyPr wrap="none">
            <a:spAutoFit/>
          </a:bodyPr>
          <a:lstStyle/>
          <a:p>
            <a:pPr>
              <a:defRPr/>
            </a:pPr>
            <a:r>
              <a:rPr lang="de-AT" dirty="0" err="1">
                <a:latin typeface="Calibri" panose="020F0502020204030204" pitchFamily="34" charset="0"/>
                <a:cs typeface="Calibri" panose="020F0502020204030204" pitchFamily="34" charset="0"/>
              </a:rPr>
              <a:t>Bacillus</a:t>
            </a:r>
            <a:r>
              <a:rPr lang="de-AT" dirty="0">
                <a:latin typeface="Calibri" panose="020F0502020204030204" pitchFamily="34" charset="0"/>
                <a:cs typeface="Calibri" panose="020F0502020204030204" pitchFamily="34" charset="0"/>
              </a:rPr>
              <a:t> </a:t>
            </a:r>
            <a:r>
              <a:rPr lang="de-AT" dirty="0" err="1">
                <a:latin typeface="Calibri" panose="020F0502020204030204" pitchFamily="34" charset="0"/>
                <a:cs typeface="Calibri" panose="020F0502020204030204" pitchFamily="34" charset="0"/>
              </a:rPr>
              <a:t>cereus</a:t>
            </a:r>
            <a:endParaRPr lang="de-AT" dirty="0">
              <a:latin typeface="Calibri" panose="020F0502020204030204" pitchFamily="34" charset="0"/>
              <a:cs typeface="Calibri" panose="020F0502020204030204" pitchFamily="34" charset="0"/>
            </a:endParaRPr>
          </a:p>
          <a:p>
            <a:pPr>
              <a:defRPr/>
            </a:pPr>
            <a:r>
              <a:rPr lang="de-AT" sz="800" i="0" dirty="0">
                <a:latin typeface="Calibri" panose="020F0502020204030204" pitchFamily="34" charset="0"/>
                <a:cs typeface="Calibri" panose="020F0502020204030204" pitchFamily="34" charset="0"/>
              </a:rPr>
              <a:t>Wikipedia</a:t>
            </a:r>
          </a:p>
        </p:txBody>
      </p:sp>
    </p:spTree>
    <p:extLst>
      <p:ext uri="{BB962C8B-B14F-4D97-AF65-F5344CB8AC3E}">
        <p14:creationId xmlns:p14="http://schemas.microsoft.com/office/powerpoint/2010/main" val="28865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2A27D366-B726-4BE0-EFCD-C46F30CCC1E6}"/>
              </a:ext>
            </a:extLst>
          </p:cNvPr>
          <p:cNvSpPr>
            <a:spLocks noChangeArrowheads="1"/>
          </p:cNvSpPr>
          <p:nvPr/>
        </p:nvSpPr>
        <p:spPr bwMode="auto">
          <a:xfrm>
            <a:off x="2209800" y="1981200"/>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dirty="0">
                <a:solidFill>
                  <a:schemeClr val="accent1">
                    <a:lumMod val="50000"/>
                  </a:schemeClr>
                </a:solidFill>
                <a:latin typeface="Calibri" panose="020F0502020204030204" pitchFamily="34" charset="0"/>
                <a:cs typeface="Calibri" panose="020F0502020204030204" pitchFamily="34" charset="0"/>
              </a:rPr>
              <a:t>L. </a:t>
            </a:r>
            <a:r>
              <a:rPr lang="de-DE" altLang="de-DE" sz="1800" dirty="0" err="1">
                <a:solidFill>
                  <a:schemeClr val="accent1">
                    <a:lumMod val="50000"/>
                  </a:schemeClr>
                </a:solidFill>
                <a:latin typeface="Calibri" panose="020F0502020204030204" pitchFamily="34" charset="0"/>
                <a:cs typeface="Calibri" panose="020F0502020204030204" pitchFamily="34" charset="0"/>
              </a:rPr>
              <a:t>monocytogenes</a:t>
            </a:r>
            <a:endParaRPr lang="de-DE" altLang="de-DE" sz="1800" dirty="0">
              <a:solidFill>
                <a:schemeClr val="accent1">
                  <a:lumMod val="50000"/>
                </a:schemeClr>
              </a:solidFill>
              <a:latin typeface="Calibri" panose="020F0502020204030204" pitchFamily="34" charset="0"/>
              <a:cs typeface="Calibri" panose="020F0502020204030204" pitchFamily="34" charset="0"/>
            </a:endParaRPr>
          </a:p>
        </p:txBody>
      </p:sp>
      <p:sp>
        <p:nvSpPr>
          <p:cNvPr id="45059" name="Text Box 3">
            <a:extLst>
              <a:ext uri="{FF2B5EF4-FFF2-40B4-BE49-F238E27FC236}">
                <a16:creationId xmlns:a16="http://schemas.microsoft.com/office/drawing/2014/main" id="{64E58B04-6AA8-F2EA-4820-1B6073EC7841}"/>
              </a:ext>
            </a:extLst>
          </p:cNvPr>
          <p:cNvSpPr txBox="1">
            <a:spLocks noChangeArrowheads="1"/>
          </p:cNvSpPr>
          <p:nvPr/>
        </p:nvSpPr>
        <p:spPr bwMode="auto">
          <a:xfrm>
            <a:off x="1752600" y="304800"/>
            <a:ext cx="8305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50000"/>
              </a:spcBef>
              <a:buFontTx/>
              <a:buNone/>
            </a:pPr>
            <a:r>
              <a:rPr lang="de-DE" altLang="de-DE" sz="4400" i="0" u="sng" dirty="0">
                <a:latin typeface="Calibri" panose="020F0502020204030204" pitchFamily="34" charset="0"/>
                <a:cs typeface="Calibri" panose="020F0502020204030204" pitchFamily="34" charset="0"/>
              </a:rPr>
              <a:t>Minimale Infektionsdosen</a:t>
            </a:r>
          </a:p>
        </p:txBody>
      </p:sp>
      <p:sp>
        <p:nvSpPr>
          <p:cNvPr id="45060" name="Rectangle 4">
            <a:extLst>
              <a:ext uri="{FF2B5EF4-FFF2-40B4-BE49-F238E27FC236}">
                <a16:creationId xmlns:a16="http://schemas.microsoft.com/office/drawing/2014/main" id="{6C005649-2158-102C-0C45-2F42024929BE}"/>
              </a:ext>
            </a:extLst>
          </p:cNvPr>
          <p:cNvSpPr>
            <a:spLocks noChangeArrowheads="1"/>
          </p:cNvSpPr>
          <p:nvPr/>
        </p:nvSpPr>
        <p:spPr bwMode="auto">
          <a:xfrm>
            <a:off x="5410200" y="1828800"/>
            <a:ext cx="1447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br>
              <a:rPr lang="de-DE" altLang="de-DE" sz="1600" i="0" dirty="0">
                <a:latin typeface="Calibri" panose="020F0502020204030204" pitchFamily="34" charset="0"/>
                <a:cs typeface="Calibri" panose="020F0502020204030204" pitchFamily="34" charset="0"/>
              </a:rPr>
            </a:b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5 </a:t>
            </a:r>
            <a:r>
              <a:rPr lang="de-DE" altLang="de-DE" sz="1600" i="0" dirty="0">
                <a:latin typeface="Calibri" panose="020F0502020204030204" pitchFamily="34" charset="0"/>
                <a:cs typeface="Calibri" panose="020F0502020204030204" pitchFamily="34" charset="0"/>
              </a:rPr>
              <a:t>- 10</a:t>
            </a:r>
            <a:r>
              <a:rPr lang="de-DE" altLang="de-DE" sz="1600" i="0" baseline="30000" dirty="0">
                <a:latin typeface="Calibri" panose="020F0502020204030204" pitchFamily="34" charset="0"/>
                <a:cs typeface="Calibri" panose="020F0502020204030204" pitchFamily="34" charset="0"/>
              </a:rPr>
              <a:t>8</a:t>
            </a:r>
            <a:r>
              <a:rPr lang="de-DE" altLang="de-DE" sz="1600" i="0" dirty="0">
                <a:latin typeface="Calibri" panose="020F0502020204030204" pitchFamily="34" charset="0"/>
                <a:cs typeface="Calibri" panose="020F0502020204030204" pitchFamily="34" charset="0"/>
              </a:rPr>
              <a:t> </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5 </a:t>
            </a:r>
            <a:r>
              <a:rPr lang="de-DE" altLang="de-DE" sz="1600" i="0" dirty="0">
                <a:latin typeface="Calibri" panose="020F0502020204030204" pitchFamily="34" charset="0"/>
                <a:cs typeface="Calibri" panose="020F0502020204030204" pitchFamily="34" charset="0"/>
              </a:rPr>
              <a:t>- 10</a:t>
            </a:r>
            <a:r>
              <a:rPr lang="de-DE" altLang="de-DE" sz="1600" i="0" baseline="30000" dirty="0">
                <a:latin typeface="Calibri" panose="020F0502020204030204" pitchFamily="34" charset="0"/>
                <a:cs typeface="Calibri" panose="020F0502020204030204" pitchFamily="34" charset="0"/>
              </a:rPr>
              <a:t>8</a:t>
            </a:r>
            <a:r>
              <a:rPr lang="de-DE" altLang="de-DE" sz="1600" i="0" dirty="0">
                <a:latin typeface="Calibri" panose="020F0502020204030204" pitchFamily="34" charset="0"/>
                <a:cs typeface="Calibri" panose="020F0502020204030204" pitchFamily="34" charset="0"/>
              </a:rPr>
              <a:t> </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6 </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6 </a:t>
            </a:r>
            <a:r>
              <a:rPr lang="de-DE" altLang="de-DE" sz="1600" i="0" dirty="0">
                <a:latin typeface="Calibri" panose="020F0502020204030204" pitchFamily="34" charset="0"/>
                <a:cs typeface="Calibri" panose="020F0502020204030204" pitchFamily="34" charset="0"/>
              </a:rPr>
              <a:t>       </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6           </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2</a:t>
            </a:r>
            <a:r>
              <a:rPr lang="de-DE" altLang="de-DE" sz="1600" i="0" dirty="0">
                <a:latin typeface="Calibri" panose="020F0502020204030204" pitchFamily="34" charset="0"/>
                <a:cs typeface="Calibri" panose="020F0502020204030204" pitchFamily="34" charset="0"/>
              </a:rPr>
              <a:t>   </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6</a:t>
            </a:r>
            <a:r>
              <a:rPr lang="de-DE" altLang="de-DE" sz="1600" i="0" dirty="0">
                <a:latin typeface="Calibri" panose="020F0502020204030204" pitchFamily="34" charset="0"/>
                <a:cs typeface="Calibri" panose="020F0502020204030204" pitchFamily="34" charset="0"/>
              </a:rPr>
              <a:t>   </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5</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5</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5 </a:t>
            </a:r>
            <a:r>
              <a:rPr lang="de-DE" altLang="de-DE" sz="1600" i="0" dirty="0">
                <a:latin typeface="Calibri" panose="020F0502020204030204" pitchFamily="34" charset="0"/>
                <a:cs typeface="Calibri" panose="020F0502020204030204" pitchFamily="34" charset="0"/>
              </a:rPr>
              <a:t>- 10</a:t>
            </a:r>
            <a:r>
              <a:rPr lang="de-DE" altLang="de-DE" sz="1600" i="0" baseline="30000" dirty="0">
                <a:latin typeface="Calibri" panose="020F0502020204030204" pitchFamily="34" charset="0"/>
                <a:cs typeface="Calibri" panose="020F0502020204030204" pitchFamily="34" charset="0"/>
              </a:rPr>
              <a:t>7</a:t>
            </a:r>
            <a:r>
              <a:rPr lang="de-DE" altLang="de-DE" sz="1600" i="0" dirty="0">
                <a:latin typeface="Calibri" panose="020F0502020204030204" pitchFamily="34" charset="0"/>
                <a:cs typeface="Calibri" panose="020F0502020204030204" pitchFamily="34" charset="0"/>
              </a:rPr>
              <a:t> </a:t>
            </a:r>
            <a:r>
              <a:rPr lang="de-DE" altLang="de-DE" sz="1600" i="0" baseline="30000" dirty="0">
                <a:latin typeface="Calibri" panose="020F0502020204030204" pitchFamily="34" charset="0"/>
                <a:cs typeface="Calibri" panose="020F0502020204030204" pitchFamily="34" charset="0"/>
              </a:rPr>
              <a:t>        </a:t>
            </a:r>
          </a:p>
        </p:txBody>
      </p:sp>
      <p:sp>
        <p:nvSpPr>
          <p:cNvPr id="45061" name="Rectangle 5">
            <a:extLst>
              <a:ext uri="{FF2B5EF4-FFF2-40B4-BE49-F238E27FC236}">
                <a16:creationId xmlns:a16="http://schemas.microsoft.com/office/drawing/2014/main" id="{1B1111C8-C9AB-4A7D-A9D7-8ED252FA7E56}"/>
              </a:ext>
            </a:extLst>
          </p:cNvPr>
          <p:cNvSpPr>
            <a:spLocks noChangeArrowheads="1"/>
          </p:cNvSpPr>
          <p:nvPr/>
        </p:nvSpPr>
        <p:spPr bwMode="auto">
          <a:xfrm>
            <a:off x="7239000" y="1600200"/>
            <a:ext cx="914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i="0" dirty="0">
                <a:latin typeface="Calibri" panose="020F0502020204030204" pitchFamily="34" charset="0"/>
                <a:cs typeface="Calibri" panose="020F0502020204030204" pitchFamily="34" charset="0"/>
              </a:rPr>
              <a:t>?</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2 </a:t>
            </a:r>
            <a:br>
              <a:rPr lang="de-DE" altLang="de-DE" sz="1600" i="0" dirty="0">
                <a:latin typeface="Calibri" panose="020F0502020204030204" pitchFamily="34" charset="0"/>
                <a:cs typeface="Calibri" panose="020F0502020204030204" pitchFamily="34" charset="0"/>
              </a:rPr>
            </a:b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3       </a:t>
            </a: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3        </a:t>
            </a: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2 </a:t>
            </a:r>
            <a:r>
              <a:rPr lang="de-DE" altLang="de-DE" sz="1600" i="0" dirty="0">
                <a:latin typeface="Calibri" panose="020F0502020204030204" pitchFamily="34" charset="0"/>
                <a:cs typeface="Calibri" panose="020F0502020204030204" pitchFamily="34" charset="0"/>
              </a:rPr>
              <a:t>       10</a:t>
            </a:r>
            <a:r>
              <a:rPr lang="de-DE" altLang="de-DE" sz="1600" i="0" baseline="30000" dirty="0">
                <a:latin typeface="Calibri" panose="020F0502020204030204" pitchFamily="34" charset="0"/>
                <a:cs typeface="Calibri" panose="020F0502020204030204" pitchFamily="34" charset="0"/>
              </a:rPr>
              <a:t>3           </a:t>
            </a: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2</a:t>
            </a:r>
            <a:r>
              <a:rPr lang="de-DE" altLang="de-DE" sz="1600" i="0" dirty="0">
                <a:latin typeface="Calibri" panose="020F0502020204030204" pitchFamily="34" charset="0"/>
                <a:cs typeface="Calibri" panose="020F0502020204030204" pitchFamily="34" charset="0"/>
              </a:rPr>
              <a:t>     10</a:t>
            </a:r>
            <a:r>
              <a:rPr lang="de-DE" altLang="de-DE" sz="1600" i="0" baseline="30000" dirty="0">
                <a:latin typeface="Calibri" panose="020F0502020204030204" pitchFamily="34" charset="0"/>
                <a:cs typeface="Calibri" panose="020F0502020204030204" pitchFamily="34" charset="0"/>
              </a:rPr>
              <a:t>3         </a:t>
            </a: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2 </a:t>
            </a:r>
          </a:p>
          <a:p>
            <a:pPr>
              <a:spcBef>
                <a:spcPct val="0"/>
              </a:spcBef>
              <a:buFontTx/>
              <a:buNone/>
            </a:pPr>
            <a:r>
              <a:rPr lang="de-DE" altLang="de-DE" sz="1600" i="0" dirty="0">
                <a:latin typeface="Calibri" panose="020F0502020204030204" pitchFamily="34" charset="0"/>
                <a:cs typeface="Calibri" panose="020F0502020204030204" pitchFamily="34" charset="0"/>
              </a:rPr>
              <a:t>10</a:t>
            </a:r>
            <a:r>
              <a:rPr lang="de-DE" altLang="de-DE" sz="1600" i="0" baseline="30000" dirty="0">
                <a:latin typeface="Calibri" panose="020F0502020204030204" pitchFamily="34" charset="0"/>
                <a:cs typeface="Calibri" panose="020F0502020204030204" pitchFamily="34" charset="0"/>
              </a:rPr>
              <a:t>4</a:t>
            </a:r>
          </a:p>
        </p:txBody>
      </p:sp>
      <p:sp>
        <p:nvSpPr>
          <p:cNvPr id="45062" name="Text Box 7">
            <a:extLst>
              <a:ext uri="{FF2B5EF4-FFF2-40B4-BE49-F238E27FC236}">
                <a16:creationId xmlns:a16="http://schemas.microsoft.com/office/drawing/2014/main" id="{6AF4A2D5-C67F-21F0-6AC6-35FE14D679D9}"/>
              </a:ext>
            </a:extLst>
          </p:cNvPr>
          <p:cNvSpPr txBox="1">
            <a:spLocks noChangeArrowheads="1"/>
          </p:cNvSpPr>
          <p:nvPr/>
        </p:nvSpPr>
        <p:spPr bwMode="auto">
          <a:xfrm>
            <a:off x="2438400" y="1219201"/>
            <a:ext cx="2057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50000"/>
              </a:spcBef>
              <a:buFontTx/>
              <a:buNone/>
            </a:pPr>
            <a:r>
              <a:rPr lang="de-DE" altLang="de-DE" sz="2000">
                <a:latin typeface="Calibri" panose="020F0502020204030204" pitchFamily="34" charset="0"/>
                <a:cs typeface="Calibri" panose="020F0502020204030204" pitchFamily="34" charset="0"/>
              </a:rPr>
              <a:t>Spezies</a:t>
            </a:r>
          </a:p>
        </p:txBody>
      </p:sp>
      <p:sp>
        <p:nvSpPr>
          <p:cNvPr id="45063" name="Text Box 8">
            <a:extLst>
              <a:ext uri="{FF2B5EF4-FFF2-40B4-BE49-F238E27FC236}">
                <a16:creationId xmlns:a16="http://schemas.microsoft.com/office/drawing/2014/main" id="{A53F2F6C-D814-EB56-FE3F-2E3856212C06}"/>
              </a:ext>
            </a:extLst>
          </p:cNvPr>
          <p:cNvSpPr txBox="1">
            <a:spLocks noChangeArrowheads="1"/>
          </p:cNvSpPr>
          <p:nvPr/>
        </p:nvSpPr>
        <p:spPr bwMode="auto">
          <a:xfrm>
            <a:off x="4343400" y="1219201"/>
            <a:ext cx="2514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50000"/>
              </a:spcBef>
              <a:buFontTx/>
              <a:buNone/>
            </a:pPr>
            <a:r>
              <a:rPr lang="de-DE" altLang="de-DE" sz="2000">
                <a:latin typeface="Calibri" panose="020F0502020204030204" pitchFamily="34" charset="0"/>
                <a:cs typeface="Calibri" panose="020F0502020204030204" pitchFamily="34" charset="0"/>
              </a:rPr>
              <a:t>Erwachsene</a:t>
            </a:r>
          </a:p>
        </p:txBody>
      </p:sp>
      <p:sp>
        <p:nvSpPr>
          <p:cNvPr id="45064" name="Text Box 9">
            <a:extLst>
              <a:ext uri="{FF2B5EF4-FFF2-40B4-BE49-F238E27FC236}">
                <a16:creationId xmlns:a16="http://schemas.microsoft.com/office/drawing/2014/main" id="{5DBDA58D-FE77-434F-0A38-F379C4DF9CE0}"/>
              </a:ext>
            </a:extLst>
          </p:cNvPr>
          <p:cNvSpPr txBox="1">
            <a:spLocks noChangeArrowheads="1"/>
          </p:cNvSpPr>
          <p:nvPr/>
        </p:nvSpPr>
        <p:spPr bwMode="auto">
          <a:xfrm>
            <a:off x="6705600" y="1219201"/>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50000"/>
              </a:spcBef>
              <a:buFontTx/>
              <a:buNone/>
            </a:pPr>
            <a:r>
              <a:rPr lang="de-DE" altLang="de-DE" sz="2000">
                <a:latin typeface="Calibri" panose="020F0502020204030204" pitchFamily="34" charset="0"/>
                <a:cs typeface="Calibri" panose="020F0502020204030204" pitchFamily="34" charset="0"/>
              </a:rPr>
              <a:t>Kinder</a:t>
            </a:r>
          </a:p>
        </p:txBody>
      </p:sp>
      <p:sp>
        <p:nvSpPr>
          <p:cNvPr id="45065" name="Text Box 10">
            <a:extLst>
              <a:ext uri="{FF2B5EF4-FFF2-40B4-BE49-F238E27FC236}">
                <a16:creationId xmlns:a16="http://schemas.microsoft.com/office/drawing/2014/main" id="{FD851346-A817-946F-CEE1-A9548DB03DD5}"/>
              </a:ext>
            </a:extLst>
          </p:cNvPr>
          <p:cNvSpPr txBox="1">
            <a:spLocks noChangeArrowheads="1"/>
          </p:cNvSpPr>
          <p:nvPr/>
        </p:nvSpPr>
        <p:spPr bwMode="auto">
          <a:xfrm>
            <a:off x="8153400" y="1219201"/>
            <a:ext cx="1828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50000"/>
              </a:spcBef>
              <a:buFontTx/>
              <a:buNone/>
            </a:pPr>
            <a:r>
              <a:rPr lang="de-DE" altLang="de-DE" sz="2000">
                <a:latin typeface="Calibri" panose="020F0502020204030204" pitchFamily="34" charset="0"/>
                <a:cs typeface="Calibri" panose="020F0502020204030204" pitchFamily="34" charset="0"/>
              </a:rPr>
              <a:t>Was macht krank</a:t>
            </a:r>
          </a:p>
        </p:txBody>
      </p:sp>
      <p:sp>
        <p:nvSpPr>
          <p:cNvPr id="45066" name="Text Box 11">
            <a:extLst>
              <a:ext uri="{FF2B5EF4-FFF2-40B4-BE49-F238E27FC236}">
                <a16:creationId xmlns:a16="http://schemas.microsoft.com/office/drawing/2014/main" id="{6936BAB2-5B6B-025E-701E-06D35373FC42}"/>
              </a:ext>
            </a:extLst>
          </p:cNvPr>
          <p:cNvSpPr txBox="1">
            <a:spLocks noChangeArrowheads="1"/>
          </p:cNvSpPr>
          <p:nvPr/>
        </p:nvSpPr>
        <p:spPr bwMode="auto">
          <a:xfrm>
            <a:off x="7010400" y="6324601"/>
            <a:ext cx="3200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50000"/>
              </a:spcBef>
              <a:buFontTx/>
              <a:buNone/>
            </a:pPr>
            <a:r>
              <a:rPr lang="de-DE" altLang="de-DE" sz="1000" dirty="0">
                <a:solidFill>
                  <a:schemeClr val="bg1">
                    <a:lumMod val="50000"/>
                  </a:schemeClr>
                </a:solidFill>
                <a:latin typeface="Calibri Light" panose="020F0302020204030204" pitchFamily="34" charset="0"/>
              </a:rPr>
              <a:t>nach Snyder, 1986 (überarbeitet)</a:t>
            </a:r>
          </a:p>
        </p:txBody>
      </p:sp>
      <p:sp>
        <p:nvSpPr>
          <p:cNvPr id="45067" name="Rectangle 12">
            <a:extLst>
              <a:ext uri="{FF2B5EF4-FFF2-40B4-BE49-F238E27FC236}">
                <a16:creationId xmlns:a16="http://schemas.microsoft.com/office/drawing/2014/main" id="{17FA5145-EADC-5ACD-B758-59699998B403}"/>
              </a:ext>
            </a:extLst>
          </p:cNvPr>
          <p:cNvSpPr>
            <a:spLocks noChangeArrowheads="1"/>
          </p:cNvSpPr>
          <p:nvPr/>
        </p:nvSpPr>
        <p:spPr bwMode="auto">
          <a:xfrm>
            <a:off x="4975225" y="51689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AT" altLang="de-DE" sz="2400">
              <a:latin typeface="Calibri" panose="020F0502020204030204" pitchFamily="34" charset="0"/>
              <a:cs typeface="Calibri" panose="020F0502020204030204" pitchFamily="34" charset="0"/>
            </a:endParaRPr>
          </a:p>
        </p:txBody>
      </p:sp>
      <p:sp>
        <p:nvSpPr>
          <p:cNvPr id="45068" name="Rectangle 5">
            <a:extLst>
              <a:ext uri="{FF2B5EF4-FFF2-40B4-BE49-F238E27FC236}">
                <a16:creationId xmlns:a16="http://schemas.microsoft.com/office/drawing/2014/main" id="{A0BDEF29-E173-A475-DD62-3B6551243D69}"/>
              </a:ext>
            </a:extLst>
          </p:cNvPr>
          <p:cNvSpPr>
            <a:spLocks noChangeArrowheads="1"/>
          </p:cNvSpPr>
          <p:nvPr/>
        </p:nvSpPr>
        <p:spPr bwMode="auto">
          <a:xfrm>
            <a:off x="8686800" y="21336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dirty="0">
                <a:latin typeface="Calibri" panose="020F0502020204030204" pitchFamily="34" charset="0"/>
                <a:cs typeface="Calibri" panose="020F0502020204030204" pitchFamily="34" charset="0"/>
              </a:rPr>
              <a:t>Keime</a:t>
            </a:r>
            <a:r>
              <a:rPr lang="de-DE" altLang="de-DE" sz="1600" baseline="30000" dirty="0">
                <a:latin typeface="Calibri" panose="020F0502020204030204" pitchFamily="34" charset="0"/>
                <a:cs typeface="Calibri" panose="020F0502020204030204" pitchFamily="34" charset="0"/>
              </a:rPr>
              <a:t> </a:t>
            </a:r>
            <a:br>
              <a:rPr lang="de-DE" altLang="de-DE" sz="1600" dirty="0">
                <a:latin typeface="Calibri" panose="020F0502020204030204" pitchFamily="34" charset="0"/>
                <a:cs typeface="Calibri" panose="020F0502020204030204" pitchFamily="34" charset="0"/>
              </a:rPr>
            </a:br>
            <a:endParaRPr lang="de-DE" altLang="de-DE" sz="1600" baseline="30000" dirty="0">
              <a:latin typeface="Calibri" panose="020F0502020204030204" pitchFamily="34" charset="0"/>
              <a:cs typeface="Calibri" panose="020F0502020204030204" pitchFamily="34" charset="0"/>
            </a:endParaRPr>
          </a:p>
        </p:txBody>
      </p:sp>
      <p:sp>
        <p:nvSpPr>
          <p:cNvPr id="45069" name="Rectangle 5">
            <a:extLst>
              <a:ext uri="{FF2B5EF4-FFF2-40B4-BE49-F238E27FC236}">
                <a16:creationId xmlns:a16="http://schemas.microsoft.com/office/drawing/2014/main" id="{A3B042C4-FF1D-9CCA-D4A4-543B600E3A20}"/>
              </a:ext>
            </a:extLst>
          </p:cNvPr>
          <p:cNvSpPr>
            <a:spLocks noChangeArrowheads="1"/>
          </p:cNvSpPr>
          <p:nvPr/>
        </p:nvSpPr>
        <p:spPr bwMode="auto">
          <a:xfrm>
            <a:off x="8686800" y="23622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Toxin (ng)</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70" name="Rectangle 5">
            <a:extLst>
              <a:ext uri="{FF2B5EF4-FFF2-40B4-BE49-F238E27FC236}">
                <a16:creationId xmlns:a16="http://schemas.microsoft.com/office/drawing/2014/main" id="{05C35900-7652-9388-6CC8-E9FB6CD384A6}"/>
              </a:ext>
            </a:extLst>
          </p:cNvPr>
          <p:cNvSpPr>
            <a:spLocks noChangeArrowheads="1"/>
          </p:cNvSpPr>
          <p:nvPr/>
        </p:nvSpPr>
        <p:spPr bwMode="auto">
          <a:xfrm>
            <a:off x="8686800" y="25908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Toxin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71" name="Rectangle 5">
            <a:extLst>
              <a:ext uri="{FF2B5EF4-FFF2-40B4-BE49-F238E27FC236}">
                <a16:creationId xmlns:a16="http://schemas.microsoft.com/office/drawing/2014/main" id="{942D18C4-B7E4-992D-27F2-0CCECB030D91}"/>
              </a:ext>
            </a:extLst>
          </p:cNvPr>
          <p:cNvSpPr>
            <a:spLocks noChangeArrowheads="1"/>
          </p:cNvSpPr>
          <p:nvPr/>
        </p:nvSpPr>
        <p:spPr bwMode="auto">
          <a:xfrm>
            <a:off x="8686800" y="2819400"/>
            <a:ext cx="1447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Toxin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72" name="Rectangle 5">
            <a:extLst>
              <a:ext uri="{FF2B5EF4-FFF2-40B4-BE49-F238E27FC236}">
                <a16:creationId xmlns:a16="http://schemas.microsoft.com/office/drawing/2014/main" id="{94008CE6-1C8D-9AB3-5D60-3190FE96E97E}"/>
              </a:ext>
            </a:extLst>
          </p:cNvPr>
          <p:cNvSpPr>
            <a:spLocks noChangeArrowheads="1"/>
          </p:cNvSpPr>
          <p:nvPr/>
        </p:nvSpPr>
        <p:spPr bwMode="auto">
          <a:xfrm>
            <a:off x="8686800" y="3048000"/>
            <a:ext cx="1447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Toxin</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73" name="Rectangle 5">
            <a:extLst>
              <a:ext uri="{FF2B5EF4-FFF2-40B4-BE49-F238E27FC236}">
                <a16:creationId xmlns:a16="http://schemas.microsoft.com/office/drawing/2014/main" id="{9D81090E-6EB1-0DAE-D788-ECD6E719B1B9}"/>
              </a:ext>
            </a:extLst>
          </p:cNvPr>
          <p:cNvSpPr>
            <a:spLocks noChangeArrowheads="1"/>
          </p:cNvSpPr>
          <p:nvPr/>
        </p:nvSpPr>
        <p:spPr bwMode="auto">
          <a:xfrm>
            <a:off x="8686800" y="33528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Keime</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74" name="Rectangle 5">
            <a:extLst>
              <a:ext uri="{FF2B5EF4-FFF2-40B4-BE49-F238E27FC236}">
                <a16:creationId xmlns:a16="http://schemas.microsoft.com/office/drawing/2014/main" id="{89B5466C-69A4-0C2B-BC0D-D5CDD7116308}"/>
              </a:ext>
            </a:extLst>
          </p:cNvPr>
          <p:cNvSpPr>
            <a:spLocks noChangeArrowheads="1"/>
          </p:cNvSpPr>
          <p:nvPr/>
        </p:nvSpPr>
        <p:spPr bwMode="auto">
          <a:xfrm>
            <a:off x="8686800" y="35814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Keime</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75" name="Rectangle 5">
            <a:extLst>
              <a:ext uri="{FF2B5EF4-FFF2-40B4-BE49-F238E27FC236}">
                <a16:creationId xmlns:a16="http://schemas.microsoft.com/office/drawing/2014/main" id="{1CB3AFD6-4375-9997-81D3-F4FD1F0684D0}"/>
              </a:ext>
            </a:extLst>
          </p:cNvPr>
          <p:cNvSpPr>
            <a:spLocks noChangeArrowheads="1"/>
          </p:cNvSpPr>
          <p:nvPr/>
        </p:nvSpPr>
        <p:spPr bwMode="auto">
          <a:xfrm>
            <a:off x="8686800" y="3810000"/>
            <a:ext cx="1447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Keime</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76" name="Rectangle 5">
            <a:extLst>
              <a:ext uri="{FF2B5EF4-FFF2-40B4-BE49-F238E27FC236}">
                <a16:creationId xmlns:a16="http://schemas.microsoft.com/office/drawing/2014/main" id="{F811CDF2-65F1-A71F-D123-CAB94D7536CF}"/>
              </a:ext>
            </a:extLst>
          </p:cNvPr>
          <p:cNvSpPr>
            <a:spLocks noChangeArrowheads="1"/>
          </p:cNvSpPr>
          <p:nvPr/>
        </p:nvSpPr>
        <p:spPr bwMode="auto">
          <a:xfrm>
            <a:off x="8686800" y="4038600"/>
            <a:ext cx="1447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dirty="0">
                <a:latin typeface="Calibri" panose="020F0502020204030204" pitchFamily="34" charset="0"/>
                <a:cs typeface="Calibri" panose="020F0502020204030204" pitchFamily="34" charset="0"/>
              </a:rPr>
              <a:t>Keime</a:t>
            </a:r>
            <a:r>
              <a:rPr lang="de-DE" altLang="de-DE" sz="1600" baseline="30000" dirty="0">
                <a:latin typeface="Calibri" panose="020F0502020204030204" pitchFamily="34" charset="0"/>
                <a:cs typeface="Calibri" panose="020F0502020204030204" pitchFamily="34" charset="0"/>
              </a:rPr>
              <a:t> </a:t>
            </a:r>
            <a:br>
              <a:rPr lang="de-DE" altLang="de-DE" sz="1600" dirty="0">
                <a:latin typeface="Calibri" panose="020F0502020204030204" pitchFamily="34" charset="0"/>
                <a:cs typeface="Calibri" panose="020F0502020204030204" pitchFamily="34" charset="0"/>
              </a:rPr>
            </a:br>
            <a:endParaRPr lang="de-DE" altLang="de-DE" sz="1600" baseline="30000" dirty="0">
              <a:latin typeface="Calibri" panose="020F0502020204030204" pitchFamily="34" charset="0"/>
              <a:cs typeface="Calibri" panose="020F0502020204030204" pitchFamily="34" charset="0"/>
            </a:endParaRPr>
          </a:p>
        </p:txBody>
      </p:sp>
      <p:sp>
        <p:nvSpPr>
          <p:cNvPr id="45077" name="Rectangle 5">
            <a:extLst>
              <a:ext uri="{FF2B5EF4-FFF2-40B4-BE49-F238E27FC236}">
                <a16:creationId xmlns:a16="http://schemas.microsoft.com/office/drawing/2014/main" id="{FF3080D5-BAA8-7812-6B55-A16E15109B09}"/>
              </a:ext>
            </a:extLst>
          </p:cNvPr>
          <p:cNvSpPr>
            <a:spLocks noChangeArrowheads="1"/>
          </p:cNvSpPr>
          <p:nvPr/>
        </p:nvSpPr>
        <p:spPr bwMode="auto">
          <a:xfrm>
            <a:off x="8686800" y="43434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Keime</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78" name="Textfeld 24">
            <a:extLst>
              <a:ext uri="{FF2B5EF4-FFF2-40B4-BE49-F238E27FC236}">
                <a16:creationId xmlns:a16="http://schemas.microsoft.com/office/drawing/2014/main" id="{CD4EF94D-CCE3-2051-FB10-D420607B7DDB}"/>
              </a:ext>
            </a:extLst>
          </p:cNvPr>
          <p:cNvSpPr txBox="1">
            <a:spLocks noChangeArrowheads="1"/>
          </p:cNvSpPr>
          <p:nvPr/>
        </p:nvSpPr>
        <p:spPr bwMode="auto">
          <a:xfrm>
            <a:off x="2209800" y="2286001"/>
            <a:ext cx="2895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dirty="0" err="1">
                <a:solidFill>
                  <a:schemeClr val="accent1">
                    <a:lumMod val="50000"/>
                  </a:schemeClr>
                </a:solidFill>
                <a:latin typeface="Calibri" panose="020F0502020204030204" pitchFamily="34" charset="0"/>
                <a:cs typeface="Calibri" panose="020F0502020204030204" pitchFamily="34" charset="0"/>
              </a:rPr>
              <a:t>Staphylococcus</a:t>
            </a:r>
            <a:r>
              <a:rPr lang="de-DE" altLang="de-DE" sz="1800" dirty="0">
                <a:solidFill>
                  <a:schemeClr val="accent1">
                    <a:lumMod val="50000"/>
                  </a:schemeClr>
                </a:solidFill>
                <a:latin typeface="Calibri" panose="020F0502020204030204" pitchFamily="34" charset="0"/>
                <a:cs typeface="Calibri" panose="020F0502020204030204" pitchFamily="34" charset="0"/>
              </a:rPr>
              <a:t> </a:t>
            </a:r>
            <a:r>
              <a:rPr lang="de-DE" altLang="de-DE" sz="1800" dirty="0" err="1">
                <a:solidFill>
                  <a:schemeClr val="accent1">
                    <a:lumMod val="50000"/>
                  </a:schemeClr>
                </a:solidFill>
                <a:latin typeface="Calibri" panose="020F0502020204030204" pitchFamily="34" charset="0"/>
                <a:cs typeface="Calibri" panose="020F0502020204030204" pitchFamily="34" charset="0"/>
              </a:rPr>
              <a:t>aureus</a:t>
            </a:r>
            <a:r>
              <a:rPr lang="de-DE" altLang="de-DE" sz="1800" dirty="0">
                <a:solidFill>
                  <a:schemeClr val="accent1">
                    <a:lumMod val="50000"/>
                  </a:schemeClr>
                </a:solidFill>
                <a:latin typeface="Calibri" panose="020F0502020204030204" pitchFamily="34" charset="0"/>
                <a:cs typeface="Calibri" panose="020F0502020204030204" pitchFamily="34" charset="0"/>
              </a:rPr>
              <a:t> </a:t>
            </a:r>
            <a:br>
              <a:rPr lang="de-DE" altLang="de-DE" sz="1800" dirty="0">
                <a:solidFill>
                  <a:schemeClr val="accent1">
                    <a:lumMod val="50000"/>
                  </a:schemeClr>
                </a:solidFill>
                <a:latin typeface="Calibri" panose="020F0502020204030204" pitchFamily="34" charset="0"/>
                <a:cs typeface="Calibri" panose="020F0502020204030204" pitchFamily="34" charset="0"/>
              </a:rPr>
            </a:br>
            <a:endParaRPr lang="de-DE" altLang="de-DE" sz="1800" dirty="0">
              <a:solidFill>
                <a:schemeClr val="accent1">
                  <a:lumMod val="50000"/>
                </a:schemeClr>
              </a:solidFill>
              <a:latin typeface="Calibri" panose="020F0502020204030204" pitchFamily="34" charset="0"/>
              <a:cs typeface="Calibri" panose="020F0502020204030204" pitchFamily="34" charset="0"/>
            </a:endParaRPr>
          </a:p>
        </p:txBody>
      </p:sp>
      <p:sp>
        <p:nvSpPr>
          <p:cNvPr id="45079" name="Textfeld 25">
            <a:extLst>
              <a:ext uri="{FF2B5EF4-FFF2-40B4-BE49-F238E27FC236}">
                <a16:creationId xmlns:a16="http://schemas.microsoft.com/office/drawing/2014/main" id="{AB597828-E893-E0DA-2606-EC32E4FADEA9}"/>
              </a:ext>
            </a:extLst>
          </p:cNvPr>
          <p:cNvSpPr txBox="1">
            <a:spLocks noChangeArrowheads="1"/>
          </p:cNvSpPr>
          <p:nvPr/>
        </p:nvSpPr>
        <p:spPr bwMode="auto">
          <a:xfrm>
            <a:off x="2209800" y="2514601"/>
            <a:ext cx="304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dirty="0">
                <a:solidFill>
                  <a:schemeClr val="accent1">
                    <a:lumMod val="50000"/>
                  </a:schemeClr>
                </a:solidFill>
                <a:latin typeface="Calibri" panose="020F0502020204030204" pitchFamily="34" charset="0"/>
                <a:cs typeface="Calibri" panose="020F0502020204030204" pitchFamily="34" charset="0"/>
              </a:rPr>
              <a:t>C. </a:t>
            </a:r>
            <a:r>
              <a:rPr lang="de-DE" altLang="de-DE" sz="1800" dirty="0" err="1">
                <a:solidFill>
                  <a:schemeClr val="accent1">
                    <a:lumMod val="50000"/>
                  </a:schemeClr>
                </a:solidFill>
                <a:latin typeface="Calibri" panose="020F0502020204030204" pitchFamily="34" charset="0"/>
                <a:cs typeface="Calibri" panose="020F0502020204030204" pitchFamily="34" charset="0"/>
              </a:rPr>
              <a:t>perfringens</a:t>
            </a:r>
            <a:endParaRPr lang="de-DE" altLang="de-DE" sz="1800" dirty="0">
              <a:solidFill>
                <a:schemeClr val="accent1">
                  <a:lumMod val="50000"/>
                </a:schemeClr>
              </a:solidFill>
              <a:latin typeface="Calibri" panose="020F0502020204030204" pitchFamily="34" charset="0"/>
              <a:cs typeface="Calibri" panose="020F0502020204030204" pitchFamily="34" charset="0"/>
            </a:endParaRPr>
          </a:p>
          <a:p>
            <a:pPr>
              <a:spcBef>
                <a:spcPct val="0"/>
              </a:spcBef>
              <a:buFontTx/>
              <a:buNone/>
            </a:pPr>
            <a:endParaRPr lang="de-DE" altLang="de-DE" sz="1800" dirty="0">
              <a:latin typeface="Calibri" panose="020F0502020204030204" pitchFamily="34" charset="0"/>
              <a:cs typeface="Calibri" panose="020F0502020204030204" pitchFamily="34" charset="0"/>
            </a:endParaRPr>
          </a:p>
        </p:txBody>
      </p:sp>
      <p:sp>
        <p:nvSpPr>
          <p:cNvPr id="45080" name="Textfeld 26">
            <a:extLst>
              <a:ext uri="{FF2B5EF4-FFF2-40B4-BE49-F238E27FC236}">
                <a16:creationId xmlns:a16="http://schemas.microsoft.com/office/drawing/2014/main" id="{D3CB6CD9-C726-9773-28ED-D9F25506AE4C}"/>
              </a:ext>
            </a:extLst>
          </p:cNvPr>
          <p:cNvSpPr txBox="1">
            <a:spLocks noChangeArrowheads="1"/>
          </p:cNvSpPr>
          <p:nvPr/>
        </p:nvSpPr>
        <p:spPr bwMode="auto">
          <a:xfrm>
            <a:off x="2209800" y="2743200"/>
            <a:ext cx="411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dirty="0">
                <a:solidFill>
                  <a:schemeClr val="accent1">
                    <a:lumMod val="50000"/>
                  </a:schemeClr>
                </a:solidFill>
                <a:latin typeface="Calibri" panose="020F0502020204030204" pitchFamily="34" charset="0"/>
                <a:cs typeface="Calibri" panose="020F0502020204030204" pitchFamily="34" charset="0"/>
              </a:rPr>
              <a:t>C. </a:t>
            </a:r>
            <a:r>
              <a:rPr lang="de-DE" altLang="de-DE" sz="1800" dirty="0" err="1">
                <a:solidFill>
                  <a:schemeClr val="accent1">
                    <a:lumMod val="50000"/>
                  </a:schemeClr>
                </a:solidFill>
                <a:latin typeface="Calibri" panose="020F0502020204030204" pitchFamily="34" charset="0"/>
                <a:cs typeface="Calibri" panose="020F0502020204030204" pitchFamily="34" charset="0"/>
              </a:rPr>
              <a:t>botulinum</a:t>
            </a:r>
            <a:r>
              <a:rPr lang="de-DE" altLang="de-DE" sz="1800" dirty="0">
                <a:solidFill>
                  <a:schemeClr val="accent1">
                    <a:lumMod val="50000"/>
                  </a:schemeClr>
                </a:solidFill>
                <a:latin typeface="Calibri" panose="020F0502020204030204" pitchFamily="34" charset="0"/>
                <a:cs typeface="Calibri" panose="020F0502020204030204" pitchFamily="34" charset="0"/>
              </a:rPr>
              <a:t>     </a:t>
            </a:r>
          </a:p>
        </p:txBody>
      </p:sp>
      <p:sp>
        <p:nvSpPr>
          <p:cNvPr id="45081" name="Textfeld 27">
            <a:extLst>
              <a:ext uri="{FF2B5EF4-FFF2-40B4-BE49-F238E27FC236}">
                <a16:creationId xmlns:a16="http://schemas.microsoft.com/office/drawing/2014/main" id="{2802001B-B020-37F3-A5C5-B2C967A51C7E}"/>
              </a:ext>
            </a:extLst>
          </p:cNvPr>
          <p:cNvSpPr txBox="1">
            <a:spLocks noChangeArrowheads="1"/>
          </p:cNvSpPr>
          <p:nvPr/>
        </p:nvSpPr>
        <p:spPr bwMode="auto">
          <a:xfrm>
            <a:off x="2209800" y="2971801"/>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dirty="0">
                <a:solidFill>
                  <a:schemeClr val="accent1">
                    <a:lumMod val="50000"/>
                  </a:schemeClr>
                </a:solidFill>
                <a:latin typeface="Calibri" panose="020F0502020204030204" pitchFamily="34" charset="0"/>
                <a:cs typeface="Calibri" panose="020F0502020204030204" pitchFamily="34" charset="0"/>
              </a:rPr>
              <a:t>B. </a:t>
            </a:r>
            <a:r>
              <a:rPr lang="de-DE" altLang="de-DE" sz="1800" dirty="0" err="1">
                <a:solidFill>
                  <a:schemeClr val="accent1">
                    <a:lumMod val="50000"/>
                  </a:schemeClr>
                </a:solidFill>
                <a:latin typeface="Calibri" panose="020F0502020204030204" pitchFamily="34" charset="0"/>
                <a:cs typeface="Calibri" panose="020F0502020204030204" pitchFamily="34" charset="0"/>
              </a:rPr>
              <a:t>cereus</a:t>
            </a:r>
            <a:endParaRPr lang="de-DE" altLang="de-DE" sz="1800" dirty="0">
              <a:solidFill>
                <a:schemeClr val="accent1">
                  <a:lumMod val="50000"/>
                </a:schemeClr>
              </a:solidFill>
              <a:latin typeface="Calibri" panose="020F0502020204030204" pitchFamily="34" charset="0"/>
              <a:cs typeface="Calibri" panose="020F0502020204030204" pitchFamily="34" charset="0"/>
            </a:endParaRPr>
          </a:p>
          <a:p>
            <a:pPr>
              <a:spcBef>
                <a:spcPct val="0"/>
              </a:spcBef>
              <a:buFontTx/>
              <a:buNone/>
            </a:pPr>
            <a:endParaRPr lang="de-DE" altLang="de-DE" sz="1800" dirty="0">
              <a:solidFill>
                <a:schemeClr val="accent1">
                  <a:lumMod val="50000"/>
                </a:schemeClr>
              </a:solidFill>
              <a:latin typeface="Calibri" panose="020F0502020204030204" pitchFamily="34" charset="0"/>
              <a:cs typeface="Calibri" panose="020F0502020204030204" pitchFamily="34" charset="0"/>
            </a:endParaRPr>
          </a:p>
          <a:p>
            <a:pPr>
              <a:spcBef>
                <a:spcPct val="0"/>
              </a:spcBef>
              <a:buFontTx/>
              <a:buNone/>
            </a:pPr>
            <a:endParaRPr lang="de-DE" altLang="de-DE" sz="1800" dirty="0">
              <a:solidFill>
                <a:schemeClr val="accent1">
                  <a:lumMod val="50000"/>
                </a:schemeClr>
              </a:solidFill>
              <a:latin typeface="Calibri" panose="020F0502020204030204" pitchFamily="34" charset="0"/>
              <a:cs typeface="Calibri" panose="020F0502020204030204" pitchFamily="34" charset="0"/>
            </a:endParaRPr>
          </a:p>
        </p:txBody>
      </p:sp>
      <p:sp>
        <p:nvSpPr>
          <p:cNvPr id="45082" name="Textfeld 28">
            <a:extLst>
              <a:ext uri="{FF2B5EF4-FFF2-40B4-BE49-F238E27FC236}">
                <a16:creationId xmlns:a16="http://schemas.microsoft.com/office/drawing/2014/main" id="{23CE75EB-DA2A-E6C1-0541-C806992066D6}"/>
              </a:ext>
            </a:extLst>
          </p:cNvPr>
          <p:cNvSpPr txBox="1">
            <a:spLocks noChangeArrowheads="1"/>
          </p:cNvSpPr>
          <p:nvPr/>
        </p:nvSpPr>
        <p:spPr bwMode="auto">
          <a:xfrm>
            <a:off x="2209800" y="32766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a:latin typeface="Calibri" panose="020F0502020204030204" pitchFamily="34" charset="0"/>
                <a:cs typeface="Calibri" panose="020F0502020204030204" pitchFamily="34" charset="0"/>
              </a:rPr>
              <a:t>Campylobacter</a:t>
            </a:r>
          </a:p>
        </p:txBody>
      </p:sp>
      <p:sp>
        <p:nvSpPr>
          <p:cNvPr id="45083" name="Textfeld 29">
            <a:extLst>
              <a:ext uri="{FF2B5EF4-FFF2-40B4-BE49-F238E27FC236}">
                <a16:creationId xmlns:a16="http://schemas.microsoft.com/office/drawing/2014/main" id="{07D85095-951D-9D97-17D5-4C38739A271A}"/>
              </a:ext>
            </a:extLst>
          </p:cNvPr>
          <p:cNvSpPr txBox="1">
            <a:spLocks noChangeArrowheads="1"/>
          </p:cNvSpPr>
          <p:nvPr/>
        </p:nvSpPr>
        <p:spPr bwMode="auto">
          <a:xfrm>
            <a:off x="2209800" y="3754439"/>
            <a:ext cx="4343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a:latin typeface="Calibri" panose="020F0502020204030204" pitchFamily="34" charset="0"/>
                <a:cs typeface="Calibri" panose="020F0502020204030204" pitchFamily="34" charset="0"/>
              </a:rPr>
              <a:t>Vibrio cholerae</a:t>
            </a:r>
          </a:p>
        </p:txBody>
      </p:sp>
      <p:sp>
        <p:nvSpPr>
          <p:cNvPr id="45084" name="Textfeld 30">
            <a:extLst>
              <a:ext uri="{FF2B5EF4-FFF2-40B4-BE49-F238E27FC236}">
                <a16:creationId xmlns:a16="http://schemas.microsoft.com/office/drawing/2014/main" id="{8EBCCC0F-8E94-AD74-F993-0AC58B1DD28B}"/>
              </a:ext>
            </a:extLst>
          </p:cNvPr>
          <p:cNvSpPr txBox="1">
            <a:spLocks noChangeArrowheads="1"/>
          </p:cNvSpPr>
          <p:nvPr/>
        </p:nvSpPr>
        <p:spPr bwMode="auto">
          <a:xfrm>
            <a:off x="2209800" y="3516313"/>
            <a:ext cx="4038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a:latin typeface="Calibri" panose="020F0502020204030204" pitchFamily="34" charset="0"/>
                <a:cs typeface="Calibri" panose="020F0502020204030204" pitchFamily="34" charset="0"/>
              </a:rPr>
              <a:t>Shigella </a:t>
            </a:r>
          </a:p>
          <a:p>
            <a:pPr>
              <a:spcBef>
                <a:spcPct val="0"/>
              </a:spcBef>
              <a:buFontTx/>
              <a:buNone/>
            </a:pPr>
            <a:endParaRPr lang="de-DE" altLang="de-DE" sz="1800">
              <a:latin typeface="Calibri" panose="020F0502020204030204" pitchFamily="34" charset="0"/>
              <a:cs typeface="Calibri" panose="020F0502020204030204" pitchFamily="34" charset="0"/>
            </a:endParaRPr>
          </a:p>
        </p:txBody>
      </p:sp>
      <p:sp>
        <p:nvSpPr>
          <p:cNvPr id="45085" name="Textfeld 31">
            <a:extLst>
              <a:ext uri="{FF2B5EF4-FFF2-40B4-BE49-F238E27FC236}">
                <a16:creationId xmlns:a16="http://schemas.microsoft.com/office/drawing/2014/main" id="{01BA9D3A-F955-96A1-56D7-ED9429921D0B}"/>
              </a:ext>
            </a:extLst>
          </p:cNvPr>
          <p:cNvSpPr txBox="1">
            <a:spLocks noChangeArrowheads="1"/>
          </p:cNvSpPr>
          <p:nvPr/>
        </p:nvSpPr>
        <p:spPr bwMode="auto">
          <a:xfrm>
            <a:off x="2209800" y="3983038"/>
            <a:ext cx="3886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a:latin typeface="Calibri" panose="020F0502020204030204" pitchFamily="34" charset="0"/>
                <a:cs typeface="Calibri" panose="020F0502020204030204" pitchFamily="34" charset="0"/>
              </a:rPr>
              <a:t>Y. enterocolitica</a:t>
            </a:r>
          </a:p>
          <a:p>
            <a:pPr>
              <a:spcBef>
                <a:spcPct val="0"/>
              </a:spcBef>
              <a:buFontTx/>
              <a:buNone/>
            </a:pPr>
            <a:endParaRPr lang="de-DE" altLang="de-DE" sz="1800">
              <a:latin typeface="Calibri" panose="020F0502020204030204" pitchFamily="34" charset="0"/>
              <a:cs typeface="Calibri" panose="020F0502020204030204" pitchFamily="34" charset="0"/>
            </a:endParaRPr>
          </a:p>
        </p:txBody>
      </p:sp>
      <p:sp>
        <p:nvSpPr>
          <p:cNvPr id="45086" name="Textfeld 32">
            <a:extLst>
              <a:ext uri="{FF2B5EF4-FFF2-40B4-BE49-F238E27FC236}">
                <a16:creationId xmlns:a16="http://schemas.microsoft.com/office/drawing/2014/main" id="{762B9220-286C-ACD0-4241-99EF1F513B6D}"/>
              </a:ext>
            </a:extLst>
          </p:cNvPr>
          <p:cNvSpPr txBox="1">
            <a:spLocks noChangeArrowheads="1"/>
          </p:cNvSpPr>
          <p:nvPr/>
        </p:nvSpPr>
        <p:spPr bwMode="auto">
          <a:xfrm>
            <a:off x="2209800" y="4211638"/>
            <a:ext cx="3962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a:latin typeface="Calibri" panose="020F0502020204030204" pitchFamily="34" charset="0"/>
                <a:cs typeface="Calibri" panose="020F0502020204030204" pitchFamily="34" charset="0"/>
              </a:rPr>
              <a:t>Salmonella Enteriditis</a:t>
            </a:r>
          </a:p>
          <a:p>
            <a:pPr>
              <a:spcBef>
                <a:spcPct val="0"/>
              </a:spcBef>
              <a:buFontTx/>
              <a:buNone/>
            </a:pPr>
            <a:endParaRPr lang="de-DE" altLang="de-DE" sz="1800">
              <a:latin typeface="Calibri" panose="020F0502020204030204" pitchFamily="34" charset="0"/>
              <a:cs typeface="Calibri" panose="020F0502020204030204" pitchFamily="34" charset="0"/>
            </a:endParaRPr>
          </a:p>
        </p:txBody>
      </p:sp>
      <p:sp>
        <p:nvSpPr>
          <p:cNvPr id="45087" name="Textfeld 33">
            <a:extLst>
              <a:ext uri="{FF2B5EF4-FFF2-40B4-BE49-F238E27FC236}">
                <a16:creationId xmlns:a16="http://schemas.microsoft.com/office/drawing/2014/main" id="{461F9EDC-EC1A-4B97-ADA6-587F8319B6C0}"/>
              </a:ext>
            </a:extLst>
          </p:cNvPr>
          <p:cNvSpPr txBox="1">
            <a:spLocks noChangeArrowheads="1"/>
          </p:cNvSpPr>
          <p:nvPr/>
        </p:nvSpPr>
        <p:spPr bwMode="auto">
          <a:xfrm>
            <a:off x="2209800" y="4800601"/>
            <a:ext cx="396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a:latin typeface="Calibri" panose="020F0502020204030204" pitchFamily="34" charset="0"/>
                <a:cs typeface="Calibri" panose="020F0502020204030204" pitchFamily="34" charset="0"/>
              </a:rPr>
              <a:t>Noroviren</a:t>
            </a:r>
          </a:p>
          <a:p>
            <a:pPr>
              <a:spcBef>
                <a:spcPct val="0"/>
              </a:spcBef>
              <a:buFontTx/>
              <a:buNone/>
            </a:pPr>
            <a:endParaRPr lang="de-DE" altLang="de-DE" sz="1800">
              <a:latin typeface="Calibri" panose="020F0502020204030204" pitchFamily="34" charset="0"/>
              <a:cs typeface="Calibri" panose="020F0502020204030204" pitchFamily="34" charset="0"/>
            </a:endParaRPr>
          </a:p>
        </p:txBody>
      </p:sp>
      <p:sp>
        <p:nvSpPr>
          <p:cNvPr id="45088" name="Textfeld 34">
            <a:extLst>
              <a:ext uri="{FF2B5EF4-FFF2-40B4-BE49-F238E27FC236}">
                <a16:creationId xmlns:a16="http://schemas.microsoft.com/office/drawing/2014/main" id="{06AF70E0-DC59-6D47-7B67-3A63DEE83CA0}"/>
              </a:ext>
            </a:extLst>
          </p:cNvPr>
          <p:cNvSpPr txBox="1">
            <a:spLocks noChangeArrowheads="1"/>
          </p:cNvSpPr>
          <p:nvPr/>
        </p:nvSpPr>
        <p:spPr bwMode="auto">
          <a:xfrm>
            <a:off x="2209800" y="5029201"/>
            <a:ext cx="396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a:latin typeface="Calibri" panose="020F0502020204030204" pitchFamily="34" charset="0"/>
                <a:cs typeface="Calibri" panose="020F0502020204030204" pitchFamily="34" charset="0"/>
              </a:rPr>
              <a:t>Astroviren</a:t>
            </a:r>
          </a:p>
          <a:p>
            <a:pPr>
              <a:spcBef>
                <a:spcPct val="0"/>
              </a:spcBef>
              <a:buFontTx/>
              <a:buNone/>
            </a:pPr>
            <a:endParaRPr lang="de-DE" altLang="de-DE" sz="1800">
              <a:latin typeface="Calibri" panose="020F0502020204030204" pitchFamily="34" charset="0"/>
              <a:cs typeface="Calibri" panose="020F0502020204030204" pitchFamily="34" charset="0"/>
            </a:endParaRPr>
          </a:p>
        </p:txBody>
      </p:sp>
      <p:sp>
        <p:nvSpPr>
          <p:cNvPr id="45089" name="Textfeld 35">
            <a:extLst>
              <a:ext uri="{FF2B5EF4-FFF2-40B4-BE49-F238E27FC236}">
                <a16:creationId xmlns:a16="http://schemas.microsoft.com/office/drawing/2014/main" id="{3F9376FE-5BFA-E339-4E47-5A96DF70F6AC}"/>
              </a:ext>
            </a:extLst>
          </p:cNvPr>
          <p:cNvSpPr txBox="1">
            <a:spLocks noChangeArrowheads="1"/>
          </p:cNvSpPr>
          <p:nvPr/>
        </p:nvSpPr>
        <p:spPr bwMode="auto">
          <a:xfrm>
            <a:off x="2209800" y="5421313"/>
            <a:ext cx="3962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800">
                <a:latin typeface="Calibri" panose="020F0502020204030204" pitchFamily="34" charset="0"/>
                <a:cs typeface="Calibri" panose="020F0502020204030204" pitchFamily="34" charset="0"/>
              </a:rPr>
              <a:t>Cryptosporidium</a:t>
            </a:r>
          </a:p>
          <a:p>
            <a:pPr>
              <a:spcBef>
                <a:spcPct val="0"/>
              </a:spcBef>
              <a:buFontTx/>
              <a:buNone/>
            </a:pPr>
            <a:endParaRPr lang="de-DE" altLang="de-DE" sz="1800">
              <a:latin typeface="Calibri" panose="020F0502020204030204" pitchFamily="34" charset="0"/>
              <a:cs typeface="Calibri" panose="020F0502020204030204" pitchFamily="34" charset="0"/>
            </a:endParaRPr>
          </a:p>
        </p:txBody>
      </p:sp>
      <p:sp>
        <p:nvSpPr>
          <p:cNvPr id="45090" name="Rectangle 5">
            <a:extLst>
              <a:ext uri="{FF2B5EF4-FFF2-40B4-BE49-F238E27FC236}">
                <a16:creationId xmlns:a16="http://schemas.microsoft.com/office/drawing/2014/main" id="{89E80634-7C2F-88FA-0DB4-077710F54884}"/>
              </a:ext>
            </a:extLst>
          </p:cNvPr>
          <p:cNvSpPr>
            <a:spLocks noChangeArrowheads="1"/>
          </p:cNvSpPr>
          <p:nvPr/>
        </p:nvSpPr>
        <p:spPr bwMode="auto">
          <a:xfrm>
            <a:off x="5410200" y="48768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i="0">
                <a:latin typeface="Calibri" panose="020F0502020204030204" pitchFamily="34" charset="0"/>
                <a:cs typeface="Calibri" panose="020F0502020204030204" pitchFamily="34" charset="0"/>
              </a:rPr>
              <a:t>10-100</a:t>
            </a:r>
            <a:r>
              <a:rPr lang="de-DE" altLang="de-DE" sz="1600" i="0" baseline="30000">
                <a:latin typeface="Calibri" panose="020F0502020204030204" pitchFamily="34" charset="0"/>
                <a:cs typeface="Calibri" panose="020F0502020204030204" pitchFamily="34" charset="0"/>
              </a:rPr>
              <a:t> </a:t>
            </a:r>
            <a:br>
              <a:rPr lang="de-DE" altLang="de-DE" sz="1600" i="0">
                <a:latin typeface="Calibri" panose="020F0502020204030204" pitchFamily="34" charset="0"/>
                <a:cs typeface="Calibri" panose="020F0502020204030204" pitchFamily="34" charset="0"/>
              </a:rPr>
            </a:br>
            <a:endParaRPr lang="de-DE" altLang="de-DE" sz="1600" i="0" baseline="30000">
              <a:latin typeface="Calibri" panose="020F0502020204030204" pitchFamily="34" charset="0"/>
              <a:cs typeface="Calibri" panose="020F0502020204030204" pitchFamily="34" charset="0"/>
            </a:endParaRPr>
          </a:p>
        </p:txBody>
      </p:sp>
      <p:sp>
        <p:nvSpPr>
          <p:cNvPr id="45091" name="Rectangle 5">
            <a:extLst>
              <a:ext uri="{FF2B5EF4-FFF2-40B4-BE49-F238E27FC236}">
                <a16:creationId xmlns:a16="http://schemas.microsoft.com/office/drawing/2014/main" id="{8D98BCBF-1470-D298-65AF-6FB910C835A2}"/>
              </a:ext>
            </a:extLst>
          </p:cNvPr>
          <p:cNvSpPr>
            <a:spLocks noChangeArrowheads="1"/>
          </p:cNvSpPr>
          <p:nvPr/>
        </p:nvSpPr>
        <p:spPr bwMode="auto">
          <a:xfrm>
            <a:off x="5410200" y="51054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i="0">
                <a:latin typeface="Calibri" panose="020F0502020204030204" pitchFamily="34" charset="0"/>
                <a:cs typeface="Calibri" panose="020F0502020204030204" pitchFamily="34" charset="0"/>
              </a:rPr>
              <a:t>10-100</a:t>
            </a:r>
            <a:r>
              <a:rPr lang="de-DE" altLang="de-DE" sz="1600" i="0" baseline="30000">
                <a:latin typeface="Calibri" panose="020F0502020204030204" pitchFamily="34" charset="0"/>
                <a:cs typeface="Calibri" panose="020F0502020204030204" pitchFamily="34" charset="0"/>
              </a:rPr>
              <a:t> </a:t>
            </a:r>
            <a:br>
              <a:rPr lang="de-DE" altLang="de-DE" sz="1600" i="0">
                <a:latin typeface="Calibri" panose="020F0502020204030204" pitchFamily="34" charset="0"/>
                <a:cs typeface="Calibri" panose="020F0502020204030204" pitchFamily="34" charset="0"/>
              </a:rPr>
            </a:br>
            <a:endParaRPr lang="de-DE" altLang="de-DE" sz="1600" i="0" baseline="30000">
              <a:latin typeface="Calibri" panose="020F0502020204030204" pitchFamily="34" charset="0"/>
              <a:cs typeface="Calibri" panose="020F0502020204030204" pitchFamily="34" charset="0"/>
            </a:endParaRPr>
          </a:p>
        </p:txBody>
      </p:sp>
      <p:sp>
        <p:nvSpPr>
          <p:cNvPr id="45092" name="Rectangle 5">
            <a:extLst>
              <a:ext uri="{FF2B5EF4-FFF2-40B4-BE49-F238E27FC236}">
                <a16:creationId xmlns:a16="http://schemas.microsoft.com/office/drawing/2014/main" id="{A83A6B65-369D-D606-FDDB-2D330F913CD5}"/>
              </a:ext>
            </a:extLst>
          </p:cNvPr>
          <p:cNvSpPr>
            <a:spLocks noChangeArrowheads="1"/>
          </p:cNvSpPr>
          <p:nvPr/>
        </p:nvSpPr>
        <p:spPr bwMode="auto">
          <a:xfrm>
            <a:off x="5519738" y="5503863"/>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i="0" dirty="0">
                <a:latin typeface="Calibri" panose="020F0502020204030204" pitchFamily="34" charset="0"/>
                <a:cs typeface="Calibri" panose="020F0502020204030204" pitchFamily="34" charset="0"/>
              </a:rPr>
              <a:t>1</a:t>
            </a:r>
            <a:br>
              <a:rPr lang="de-DE" altLang="de-DE" sz="1600" dirty="0">
                <a:latin typeface="Calibri" panose="020F0502020204030204" pitchFamily="34" charset="0"/>
                <a:cs typeface="Calibri" panose="020F0502020204030204" pitchFamily="34" charset="0"/>
              </a:rPr>
            </a:br>
            <a:endParaRPr lang="de-DE" altLang="de-DE" sz="1600" baseline="30000" dirty="0">
              <a:latin typeface="Calibri" panose="020F0502020204030204" pitchFamily="34" charset="0"/>
              <a:cs typeface="Calibri" panose="020F0502020204030204" pitchFamily="34" charset="0"/>
            </a:endParaRPr>
          </a:p>
        </p:txBody>
      </p:sp>
      <p:sp>
        <p:nvSpPr>
          <p:cNvPr id="45093" name="Rectangle 5">
            <a:extLst>
              <a:ext uri="{FF2B5EF4-FFF2-40B4-BE49-F238E27FC236}">
                <a16:creationId xmlns:a16="http://schemas.microsoft.com/office/drawing/2014/main" id="{96FD18EB-822E-E151-89D6-F9DDF5B43C00}"/>
              </a:ext>
            </a:extLst>
          </p:cNvPr>
          <p:cNvSpPr>
            <a:spLocks noChangeArrowheads="1"/>
          </p:cNvSpPr>
          <p:nvPr/>
        </p:nvSpPr>
        <p:spPr bwMode="auto">
          <a:xfrm>
            <a:off x="8686800" y="48768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Partikel</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94" name="Rectangle 5">
            <a:extLst>
              <a:ext uri="{FF2B5EF4-FFF2-40B4-BE49-F238E27FC236}">
                <a16:creationId xmlns:a16="http://schemas.microsoft.com/office/drawing/2014/main" id="{C1996151-C286-3A6D-5550-A2FC1A7F3D05}"/>
              </a:ext>
            </a:extLst>
          </p:cNvPr>
          <p:cNvSpPr>
            <a:spLocks noChangeArrowheads="1"/>
          </p:cNvSpPr>
          <p:nvPr/>
        </p:nvSpPr>
        <p:spPr bwMode="auto">
          <a:xfrm>
            <a:off x="8686800" y="51054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Partikel</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
        <p:nvSpPr>
          <p:cNvPr id="45095" name="Rectangle 5">
            <a:extLst>
              <a:ext uri="{FF2B5EF4-FFF2-40B4-BE49-F238E27FC236}">
                <a16:creationId xmlns:a16="http://schemas.microsoft.com/office/drawing/2014/main" id="{A270A10E-2A0E-E471-4030-D83C30A6879A}"/>
              </a:ext>
            </a:extLst>
          </p:cNvPr>
          <p:cNvSpPr>
            <a:spLocks noChangeArrowheads="1"/>
          </p:cNvSpPr>
          <p:nvPr/>
        </p:nvSpPr>
        <p:spPr bwMode="auto">
          <a:xfrm>
            <a:off x="8686800" y="54864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1600">
                <a:latin typeface="Calibri" panose="020F0502020204030204" pitchFamily="34" charset="0"/>
                <a:cs typeface="Calibri" panose="020F0502020204030204" pitchFamily="34" charset="0"/>
              </a:rPr>
              <a:t>Oozysten</a:t>
            </a:r>
            <a:r>
              <a:rPr lang="de-DE" altLang="de-DE" sz="1600" baseline="30000">
                <a:latin typeface="Calibri" panose="020F0502020204030204" pitchFamily="34" charset="0"/>
                <a:cs typeface="Calibri" panose="020F0502020204030204" pitchFamily="34" charset="0"/>
              </a:rPr>
              <a:t> </a:t>
            </a:r>
            <a:br>
              <a:rPr lang="de-DE" altLang="de-DE" sz="1600">
                <a:latin typeface="Calibri" panose="020F0502020204030204" pitchFamily="34" charset="0"/>
                <a:cs typeface="Calibri" panose="020F0502020204030204" pitchFamily="34" charset="0"/>
              </a:rPr>
            </a:br>
            <a:endParaRPr lang="de-DE" altLang="de-DE" sz="1600" baseline="30000">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04523047-7222-86B2-DB12-015C57D4A4CE}"/>
              </a:ext>
            </a:extLst>
          </p:cNvPr>
          <p:cNvSpPr>
            <a:spLocks noGrp="1" noChangeArrowheads="1"/>
          </p:cNvSpPr>
          <p:nvPr>
            <p:ph type="title"/>
          </p:nvPr>
        </p:nvSpPr>
        <p:spPr>
          <a:xfrm>
            <a:off x="2209800" y="1371600"/>
            <a:ext cx="7543800" cy="4724400"/>
          </a:xfrm>
        </p:spPr>
        <p:txBody>
          <a:bodyPr/>
          <a:lstStyle/>
          <a:p>
            <a:pPr algn="l"/>
            <a:endParaRPr lang="de-DE" altLang="de-DE" sz="2000">
              <a:latin typeface="Arial" panose="020B0604020202020204" pitchFamily="34" charset="0"/>
              <a:cs typeface="Arial" panose="020B0604020202020204" pitchFamily="34" charset="0"/>
            </a:endParaRPr>
          </a:p>
        </p:txBody>
      </p:sp>
      <p:sp>
        <p:nvSpPr>
          <p:cNvPr id="69635" name="Rectangle 3">
            <a:extLst>
              <a:ext uri="{FF2B5EF4-FFF2-40B4-BE49-F238E27FC236}">
                <a16:creationId xmlns:a16="http://schemas.microsoft.com/office/drawing/2014/main" id="{DD56C095-9F2E-7C12-DE37-6571D81EF972}"/>
              </a:ext>
            </a:extLst>
          </p:cNvPr>
          <p:cNvSpPr>
            <a:spLocks noChangeArrowheads="1"/>
          </p:cNvSpPr>
          <p:nvPr/>
        </p:nvSpPr>
        <p:spPr bwMode="auto">
          <a:xfrm>
            <a:off x="911424" y="228600"/>
            <a:ext cx="1000911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0"/>
              </a:spcBef>
              <a:buFontTx/>
              <a:buNone/>
            </a:pPr>
            <a:r>
              <a:rPr lang="de-DE" altLang="de-DE" sz="4400" i="0" u="sng" dirty="0">
                <a:solidFill>
                  <a:schemeClr val="tx2"/>
                </a:solidFill>
                <a:latin typeface="Calibri" panose="020F0502020204030204" pitchFamily="34" charset="0"/>
                <a:cs typeface="Calibri" panose="020F0502020204030204" pitchFamily="34" charset="0"/>
              </a:rPr>
              <a:t>Viren</a:t>
            </a:r>
            <a:endParaRPr lang="de-DE" altLang="de-DE" sz="4000" i="0" u="sng" dirty="0">
              <a:solidFill>
                <a:schemeClr val="tx2"/>
              </a:solidFill>
              <a:latin typeface="Calibri" panose="020F0502020204030204" pitchFamily="34" charset="0"/>
              <a:cs typeface="Calibri" panose="020F0502020204030204" pitchFamily="34" charset="0"/>
            </a:endParaRPr>
          </a:p>
        </p:txBody>
      </p:sp>
      <p:sp>
        <p:nvSpPr>
          <p:cNvPr id="69636" name="Oval 4">
            <a:extLst>
              <a:ext uri="{FF2B5EF4-FFF2-40B4-BE49-F238E27FC236}">
                <a16:creationId xmlns:a16="http://schemas.microsoft.com/office/drawing/2014/main" id="{F3EA05B0-CEF0-659A-85DD-E85DB79F6B45}"/>
              </a:ext>
            </a:extLst>
          </p:cNvPr>
          <p:cNvSpPr>
            <a:spLocks noChangeArrowheads="1"/>
          </p:cNvSpPr>
          <p:nvPr/>
        </p:nvSpPr>
        <p:spPr bwMode="auto">
          <a:xfrm>
            <a:off x="9601200" y="609600"/>
            <a:ext cx="457200" cy="457200"/>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Arial Black" panose="020B0A04020102020204" pitchFamily="34" charset="0"/>
            </a:endParaRPr>
          </a:p>
        </p:txBody>
      </p:sp>
      <p:sp>
        <p:nvSpPr>
          <p:cNvPr id="69637" name="Oval 6">
            <a:extLst>
              <a:ext uri="{FF2B5EF4-FFF2-40B4-BE49-F238E27FC236}">
                <a16:creationId xmlns:a16="http://schemas.microsoft.com/office/drawing/2014/main" id="{2F9B2BFE-ED23-6F83-4B5F-E3F07F77044A}"/>
              </a:ext>
            </a:extLst>
          </p:cNvPr>
          <p:cNvSpPr>
            <a:spLocks noChangeArrowheads="1"/>
          </p:cNvSpPr>
          <p:nvPr/>
        </p:nvSpPr>
        <p:spPr bwMode="auto">
          <a:xfrm>
            <a:off x="8839200" y="5867400"/>
            <a:ext cx="457200" cy="457200"/>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Arial Black" panose="020B0A04020102020204" pitchFamily="34" charset="0"/>
            </a:endParaRPr>
          </a:p>
        </p:txBody>
      </p:sp>
      <p:sp>
        <p:nvSpPr>
          <p:cNvPr id="69638" name="Oval 7">
            <a:extLst>
              <a:ext uri="{FF2B5EF4-FFF2-40B4-BE49-F238E27FC236}">
                <a16:creationId xmlns:a16="http://schemas.microsoft.com/office/drawing/2014/main" id="{93ADCCDC-5601-53E4-935C-27DBA9F1D532}"/>
              </a:ext>
            </a:extLst>
          </p:cNvPr>
          <p:cNvSpPr>
            <a:spLocks noChangeArrowheads="1"/>
          </p:cNvSpPr>
          <p:nvPr/>
        </p:nvSpPr>
        <p:spPr bwMode="auto">
          <a:xfrm>
            <a:off x="9829800" y="5867400"/>
            <a:ext cx="457200" cy="457200"/>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Arial Black" panose="020B0A04020102020204" pitchFamily="34" charset="0"/>
            </a:endParaRPr>
          </a:p>
        </p:txBody>
      </p:sp>
      <p:graphicFrame>
        <p:nvGraphicFramePr>
          <p:cNvPr id="7" name="Tabelle 6">
            <a:extLst>
              <a:ext uri="{FF2B5EF4-FFF2-40B4-BE49-F238E27FC236}">
                <a16:creationId xmlns:a16="http://schemas.microsoft.com/office/drawing/2014/main" id="{EDFD46BA-F4FA-8D3B-0DFA-B1172148DB26}"/>
              </a:ext>
            </a:extLst>
          </p:cNvPr>
          <p:cNvGraphicFramePr>
            <a:graphicFrameLocks noGrp="1"/>
          </p:cNvGraphicFramePr>
          <p:nvPr/>
        </p:nvGraphicFramePr>
        <p:xfrm>
          <a:off x="1752600" y="914400"/>
          <a:ext cx="8610600" cy="5795966"/>
        </p:xfrm>
        <a:graphic>
          <a:graphicData uri="http://schemas.openxmlformats.org/drawingml/2006/table">
            <a:tbl>
              <a:tblPr/>
              <a:tblGrid>
                <a:gridCol w="1230313">
                  <a:extLst>
                    <a:ext uri="{9D8B030D-6E8A-4147-A177-3AD203B41FA5}">
                      <a16:colId xmlns:a16="http://schemas.microsoft.com/office/drawing/2014/main" val="20000"/>
                    </a:ext>
                  </a:extLst>
                </a:gridCol>
                <a:gridCol w="1230312">
                  <a:extLst>
                    <a:ext uri="{9D8B030D-6E8A-4147-A177-3AD203B41FA5}">
                      <a16:colId xmlns:a16="http://schemas.microsoft.com/office/drawing/2014/main" val="20001"/>
                    </a:ext>
                  </a:extLst>
                </a:gridCol>
                <a:gridCol w="1230313">
                  <a:extLst>
                    <a:ext uri="{9D8B030D-6E8A-4147-A177-3AD203B41FA5}">
                      <a16:colId xmlns:a16="http://schemas.microsoft.com/office/drawing/2014/main" val="20002"/>
                    </a:ext>
                  </a:extLst>
                </a:gridCol>
                <a:gridCol w="1285875">
                  <a:extLst>
                    <a:ext uri="{9D8B030D-6E8A-4147-A177-3AD203B41FA5}">
                      <a16:colId xmlns:a16="http://schemas.microsoft.com/office/drawing/2014/main" val="20003"/>
                    </a:ext>
                  </a:extLst>
                </a:gridCol>
                <a:gridCol w="1173162">
                  <a:extLst>
                    <a:ext uri="{9D8B030D-6E8A-4147-A177-3AD203B41FA5}">
                      <a16:colId xmlns:a16="http://schemas.microsoft.com/office/drawing/2014/main" val="20004"/>
                    </a:ext>
                  </a:extLst>
                </a:gridCol>
                <a:gridCol w="1230313">
                  <a:extLst>
                    <a:ext uri="{9D8B030D-6E8A-4147-A177-3AD203B41FA5}">
                      <a16:colId xmlns:a16="http://schemas.microsoft.com/office/drawing/2014/main" val="20005"/>
                    </a:ext>
                  </a:extLst>
                </a:gridCol>
                <a:gridCol w="1230312">
                  <a:extLst>
                    <a:ext uri="{9D8B030D-6E8A-4147-A177-3AD203B41FA5}">
                      <a16:colId xmlns:a16="http://schemas.microsoft.com/office/drawing/2014/main" val="20006"/>
                    </a:ext>
                  </a:extLst>
                </a:gridCol>
              </a:tblGrid>
              <a:tr h="768248">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600" b="1" i="0" u="none" strike="noStrike" cap="none" normalizeH="0" baseline="0">
                        <a:ln>
                          <a:noFill/>
                        </a:ln>
                        <a:solidFill>
                          <a:srgbClr val="FFFFFF"/>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rPr>
                        <a:t>Norovirus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rPr>
                        <a:t>HAV</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rPr>
                        <a:t>HEV</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rPr>
                        <a:t>Astrovirus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rPr>
                        <a:t>Rotavirus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500" b="1" i="0" u="none" strike="noStrike" cap="none" normalizeH="0" baseline="0">
                          <a:ln>
                            <a:noFill/>
                          </a:ln>
                          <a:solidFill>
                            <a:srgbClr val="FFFFFF"/>
                          </a:solidFill>
                          <a:effectLst/>
                          <a:latin typeface="Arial" pitchFamily="34" charset="0"/>
                          <a:ea typeface="ＭＳ Ｐゴシック" pitchFamily="34" charset="-128"/>
                          <a:cs typeface="Arial" pitchFamily="34" charset="0"/>
                        </a:rPr>
                        <a:t>Adenovirus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181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Capsid</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Icosahedral</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Icosahedral</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Icosahedral</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Circular</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Icosahedral</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Icosahedral</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5181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Diameter (nm)</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27-40</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27-32</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27-34</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28-30</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70-75</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60-80</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5181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Hülle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No</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No</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No</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No</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No</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No</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r h="5181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Genom</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ss RNA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ss RNA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ss RNA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ss RNA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ds RNA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ds DNA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4"/>
                  </a:ext>
                </a:extLst>
              </a:tr>
              <a:tr h="5181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Zellkultur</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Nein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Einige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Nein</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Ja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Ja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Ja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5"/>
                  </a:ext>
                </a:extLst>
              </a:tr>
              <a:tr h="44126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CPE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Nein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Einige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Nein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Ja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Einige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Ja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6"/>
                  </a:ext>
                </a:extLst>
              </a:tr>
              <a:tr h="5181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Replikation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Zytoplasma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Zytoplasma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Zytoplasma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Zytoplasma</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Zytoplasma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Kern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7"/>
                  </a:ext>
                </a:extLst>
              </a:tr>
              <a:tr h="5181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Fälle/Jahr</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2,3x10</a:t>
                      </a:r>
                      <a:r>
                        <a:rPr kumimoji="0" lang="de-DE" sz="1400" b="0" i="0" u="none" strike="noStrike" cap="none" normalizeH="0" baseline="30000">
                          <a:ln>
                            <a:noFill/>
                          </a:ln>
                          <a:solidFill>
                            <a:srgbClr val="000000"/>
                          </a:solidFill>
                          <a:effectLst/>
                          <a:latin typeface="Arial" pitchFamily="34" charset="0"/>
                          <a:ea typeface="ＭＳ Ｐゴシック" pitchFamily="34" charset="-128"/>
                          <a:cs typeface="Arial" pitchFamily="34" charset="0"/>
                        </a:rPr>
                        <a:t>7</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8x10</a:t>
                      </a:r>
                      <a:r>
                        <a:rPr kumimoji="0" lang="de-DE" sz="1400" b="0" i="0" u="none" strike="noStrike" cap="none" normalizeH="0" baseline="30000">
                          <a:ln>
                            <a:noFill/>
                          </a:ln>
                          <a:solidFill>
                            <a:srgbClr val="000000"/>
                          </a:solidFill>
                          <a:effectLst/>
                          <a:latin typeface="Arial" pitchFamily="34" charset="0"/>
                          <a:ea typeface="ＭＳ Ｐゴシック" pitchFamily="34" charset="-128"/>
                          <a:cs typeface="Arial" pitchFamily="34" charset="0"/>
                        </a:rPr>
                        <a:t>4</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3,9x10</a:t>
                      </a:r>
                      <a:r>
                        <a:rPr kumimoji="0" lang="de-DE" sz="1400" b="0" i="0" u="none" strike="noStrike" cap="none" normalizeH="0" baseline="30000">
                          <a:ln>
                            <a:noFill/>
                          </a:ln>
                          <a:solidFill>
                            <a:srgbClr val="000000"/>
                          </a:solidFill>
                          <a:effectLst/>
                          <a:latin typeface="Arial" pitchFamily="34" charset="0"/>
                          <a:ea typeface="ＭＳ Ｐゴシック" pitchFamily="34" charset="-128"/>
                          <a:cs typeface="Arial" pitchFamily="34" charset="0"/>
                        </a:rPr>
                        <a:t>6</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8"/>
                  </a:ext>
                </a:extLst>
              </a:tr>
              <a:tr h="5181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Ausscheid-ung (Tage)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14</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dirty="0">
                          <a:ln>
                            <a:noFill/>
                          </a:ln>
                          <a:solidFill>
                            <a:srgbClr val="000000"/>
                          </a:solidFill>
                          <a:effectLst/>
                          <a:latin typeface="Arial" pitchFamily="34" charset="0"/>
                          <a:ea typeface="ＭＳ Ｐゴシック" pitchFamily="34" charset="-128"/>
                          <a:cs typeface="Arial" pitchFamily="34" charset="0"/>
                        </a:rPr>
                        <a:t>&lt;150</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&lt;52</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7</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rPr>
                        <a:t>&lt;14</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Arial" pitchFamily="34" charset="0"/>
                        <a:ea typeface="ＭＳ Ｐゴシック" pitchFamily="34"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9"/>
                  </a:ext>
                </a:extLst>
              </a:tr>
              <a:tr h="441267">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Times" pitchFamily="-112"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Times" pitchFamily="-112"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Times" pitchFamily="-112"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Times" pitchFamily="-112"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Times" pitchFamily="-112"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a:ln>
                          <a:noFill/>
                        </a:ln>
                        <a:solidFill>
                          <a:srgbClr val="000000"/>
                        </a:solidFill>
                        <a:effectLst/>
                        <a:latin typeface="Times" pitchFamily="-112"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de-DE" sz="1400" b="0" i="0" u="none" strike="noStrike" cap="none" normalizeH="0" baseline="0" dirty="0">
                        <a:ln>
                          <a:noFill/>
                        </a:ln>
                        <a:solidFill>
                          <a:srgbClr val="000000"/>
                        </a:solidFill>
                        <a:effectLst/>
                        <a:latin typeface="Times" pitchFamily="-112"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00159A5B-9A57-CED0-2CB3-89869C1916E1}"/>
              </a:ext>
            </a:extLst>
          </p:cNvPr>
          <p:cNvSpPr>
            <a:spLocks noGrp="1" noChangeArrowheads="1"/>
          </p:cNvSpPr>
          <p:nvPr>
            <p:ph type="ctrTitle"/>
          </p:nvPr>
        </p:nvSpPr>
        <p:spPr>
          <a:xfrm>
            <a:off x="1790700" y="2057400"/>
            <a:ext cx="1828800" cy="762000"/>
          </a:xfrm>
        </p:spPr>
        <p:txBody>
          <a:bodyPr/>
          <a:lstStyle/>
          <a:p>
            <a:pPr algn="l"/>
            <a:r>
              <a:rPr lang="de-DE" altLang="de-DE" sz="2800" i="1" u="none" dirty="0">
                <a:solidFill>
                  <a:schemeClr val="tx1"/>
                </a:solidFill>
                <a:latin typeface="Calibri" panose="020F0502020204030204" pitchFamily="34" charset="0"/>
              </a:rPr>
              <a:t>Erbrechen</a:t>
            </a:r>
          </a:p>
        </p:txBody>
      </p:sp>
      <p:sp>
        <p:nvSpPr>
          <p:cNvPr id="36867" name="Rectangle 3">
            <a:extLst>
              <a:ext uri="{FF2B5EF4-FFF2-40B4-BE49-F238E27FC236}">
                <a16:creationId xmlns:a16="http://schemas.microsoft.com/office/drawing/2014/main" id="{0866164C-D2B7-1031-6C08-F6CFB2F7B27B}"/>
              </a:ext>
            </a:extLst>
          </p:cNvPr>
          <p:cNvSpPr>
            <a:spLocks noChangeArrowheads="1"/>
          </p:cNvSpPr>
          <p:nvPr/>
        </p:nvSpPr>
        <p:spPr bwMode="auto">
          <a:xfrm>
            <a:off x="1905000" y="19812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0"/>
              </a:spcBef>
              <a:buFontTx/>
              <a:buNone/>
            </a:pPr>
            <a:r>
              <a:rPr lang="de-DE" altLang="de-DE" sz="1800" dirty="0">
                <a:solidFill>
                  <a:schemeClr val="bg1"/>
                </a:solidFill>
                <a:latin typeface="Courier" pitchFamily="49" charset="0"/>
              </a:rPr>
              <a:t>%</a:t>
            </a:r>
            <a:endParaRPr lang="de-DE" altLang="de-DE" sz="1800" dirty="0">
              <a:solidFill>
                <a:schemeClr val="tx2"/>
              </a:solidFill>
              <a:latin typeface="Courier" pitchFamily="49" charset="0"/>
            </a:endParaRPr>
          </a:p>
        </p:txBody>
      </p:sp>
      <p:sp>
        <p:nvSpPr>
          <p:cNvPr id="36871" name="Rectangle 8">
            <a:extLst>
              <a:ext uri="{FF2B5EF4-FFF2-40B4-BE49-F238E27FC236}">
                <a16:creationId xmlns:a16="http://schemas.microsoft.com/office/drawing/2014/main" id="{AA63DE3C-BB67-18FA-B711-7F04D54935C4}"/>
              </a:ext>
            </a:extLst>
          </p:cNvPr>
          <p:cNvSpPr>
            <a:spLocks noChangeArrowheads="1"/>
          </p:cNvSpPr>
          <p:nvPr/>
        </p:nvSpPr>
        <p:spPr bwMode="auto">
          <a:xfrm>
            <a:off x="5250617" y="2057400"/>
            <a:ext cx="1828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2800" dirty="0">
                <a:latin typeface="Calibri" panose="020F0502020204030204" pitchFamily="34" charset="0"/>
                <a:cs typeface="Calibri" panose="020F0502020204030204" pitchFamily="34" charset="0"/>
              </a:rPr>
              <a:t>Durchfall</a:t>
            </a:r>
          </a:p>
        </p:txBody>
      </p:sp>
      <p:sp>
        <p:nvSpPr>
          <p:cNvPr id="36872" name="Rectangle 9">
            <a:extLst>
              <a:ext uri="{FF2B5EF4-FFF2-40B4-BE49-F238E27FC236}">
                <a16:creationId xmlns:a16="http://schemas.microsoft.com/office/drawing/2014/main" id="{BF25940E-3BDD-9605-F4F4-152FB84F9A8C}"/>
              </a:ext>
            </a:extLst>
          </p:cNvPr>
          <p:cNvSpPr>
            <a:spLocks noChangeArrowheads="1"/>
          </p:cNvSpPr>
          <p:nvPr/>
        </p:nvSpPr>
        <p:spPr bwMode="auto">
          <a:xfrm>
            <a:off x="8976320" y="2057400"/>
            <a:ext cx="1828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2800" dirty="0">
                <a:latin typeface="Calibri" panose="020F0502020204030204" pitchFamily="34" charset="0"/>
                <a:cs typeface="Calibri" panose="020F0502020204030204" pitchFamily="34" charset="0"/>
              </a:rPr>
              <a:t>Fieber</a:t>
            </a:r>
          </a:p>
        </p:txBody>
      </p:sp>
      <p:sp>
        <p:nvSpPr>
          <p:cNvPr id="36873" name="Rectangle 10">
            <a:extLst>
              <a:ext uri="{FF2B5EF4-FFF2-40B4-BE49-F238E27FC236}">
                <a16:creationId xmlns:a16="http://schemas.microsoft.com/office/drawing/2014/main" id="{0A140EDB-BCFB-5AEE-68C5-58C87446B500}"/>
              </a:ext>
            </a:extLst>
          </p:cNvPr>
          <p:cNvSpPr>
            <a:spLocks noChangeArrowheads="1"/>
          </p:cNvSpPr>
          <p:nvPr/>
        </p:nvSpPr>
        <p:spPr bwMode="auto">
          <a:xfrm>
            <a:off x="1600808" y="477644"/>
            <a:ext cx="9447584"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DE" altLang="de-DE" sz="4400" i="0" u="sng" dirty="0">
                <a:latin typeface="Calibri" panose="020F0502020204030204" pitchFamily="34" charset="0"/>
                <a:cs typeface="Calibri" panose="020F0502020204030204" pitchFamily="34" charset="0"/>
              </a:rPr>
              <a:t>Gesundheitsstörungen Symptome: Trias</a:t>
            </a: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2819400"/>
            <a:ext cx="2828150" cy="2828150"/>
          </a:xfrm>
          <a:prstGeom prst="rect">
            <a:avLst/>
          </a:prstGeom>
        </p:spPr>
      </p:pic>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2986" y="2819400"/>
            <a:ext cx="2988966" cy="2828150"/>
          </a:xfrm>
          <a:prstGeom prst="rect">
            <a:avLst/>
          </a:prstGeom>
        </p:spPr>
      </p:pic>
      <p:pic>
        <p:nvPicPr>
          <p:cNvPr id="14" name="Grafik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2834" y="2819400"/>
            <a:ext cx="2938971" cy="2828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87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87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71" grpId="0"/>
      <p:bldP spid="3687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a:extLst>
              <a:ext uri="{FF2B5EF4-FFF2-40B4-BE49-F238E27FC236}">
                <a16:creationId xmlns:a16="http://schemas.microsoft.com/office/drawing/2014/main" id="{35E185EB-7EA6-80AC-8D79-212A696098DF}"/>
              </a:ext>
            </a:extLst>
          </p:cNvPr>
          <p:cNvSpPr>
            <a:spLocks noGrp="1" noChangeArrowheads="1"/>
          </p:cNvSpPr>
          <p:nvPr>
            <p:ph type="ctrTitle"/>
          </p:nvPr>
        </p:nvSpPr>
        <p:spPr>
          <a:xfrm>
            <a:off x="675271" y="190500"/>
            <a:ext cx="10873208" cy="685800"/>
          </a:xfrm>
        </p:spPr>
        <p:txBody>
          <a:bodyPr/>
          <a:lstStyle/>
          <a:p>
            <a:r>
              <a:rPr lang="de-DE" altLang="de-DE" sz="4000" dirty="0">
                <a:solidFill>
                  <a:schemeClr val="tx1"/>
                </a:solidFill>
                <a:latin typeface="Calibri" panose="020F0502020204030204" pitchFamily="34" charset="0"/>
              </a:rPr>
              <a:t>Stundentafel: Inkubationszeit versus Symptomatik</a:t>
            </a:r>
          </a:p>
        </p:txBody>
      </p:sp>
      <p:sp>
        <p:nvSpPr>
          <p:cNvPr id="38915" name="Text Box 5">
            <a:extLst>
              <a:ext uri="{FF2B5EF4-FFF2-40B4-BE49-F238E27FC236}">
                <a16:creationId xmlns:a16="http://schemas.microsoft.com/office/drawing/2014/main" id="{1D6C9EEE-26D5-BBF3-CA4A-55E2542C6E1C}"/>
              </a:ext>
            </a:extLst>
          </p:cNvPr>
          <p:cNvSpPr txBox="1">
            <a:spLocks noChangeArrowheads="1"/>
          </p:cNvSpPr>
          <p:nvPr/>
        </p:nvSpPr>
        <p:spPr bwMode="auto">
          <a:xfrm>
            <a:off x="1676400" y="6324601"/>
            <a:ext cx="2438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DE" altLang="de-DE" sz="1800">
                <a:solidFill>
                  <a:schemeClr val="bg1"/>
                </a:solidFill>
                <a:latin typeface="Helvetica" panose="020B0604020202020204" pitchFamily="34" charset="0"/>
              </a:rPr>
              <a:t>Mead et al., 1999</a:t>
            </a:r>
          </a:p>
        </p:txBody>
      </p:sp>
      <p:sp>
        <p:nvSpPr>
          <p:cNvPr id="38916" name="Rectangle 6">
            <a:extLst>
              <a:ext uri="{FF2B5EF4-FFF2-40B4-BE49-F238E27FC236}">
                <a16:creationId xmlns:a16="http://schemas.microsoft.com/office/drawing/2014/main" id="{BDC239B6-D236-3421-D54E-A4A46CE5C8B4}"/>
              </a:ext>
            </a:extLst>
          </p:cNvPr>
          <p:cNvSpPr>
            <a:spLocks noChangeArrowheads="1"/>
          </p:cNvSpPr>
          <p:nvPr/>
        </p:nvSpPr>
        <p:spPr bwMode="auto">
          <a:xfrm>
            <a:off x="2095500" y="3200400"/>
            <a:ext cx="8343900" cy="304800"/>
          </a:xfrm>
          <a:prstGeom prst="rect">
            <a:avLst/>
          </a:prstGeom>
          <a:solidFill>
            <a:srgbClr val="CC0000"/>
          </a:solidFill>
          <a:ln w="9525">
            <a:solidFill>
              <a:schemeClr val="bg1"/>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38917" name="Line 9">
            <a:extLst>
              <a:ext uri="{FF2B5EF4-FFF2-40B4-BE49-F238E27FC236}">
                <a16:creationId xmlns:a16="http://schemas.microsoft.com/office/drawing/2014/main" id="{63657D98-0281-99FE-077F-3B39E34D955F}"/>
              </a:ext>
            </a:extLst>
          </p:cNvPr>
          <p:cNvSpPr>
            <a:spLocks noChangeShapeType="1"/>
          </p:cNvSpPr>
          <p:nvPr/>
        </p:nvSpPr>
        <p:spPr bwMode="auto">
          <a:xfrm>
            <a:off x="3863975" y="3200400"/>
            <a:ext cx="0" cy="3048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a:p>
        </p:txBody>
      </p:sp>
      <p:sp>
        <p:nvSpPr>
          <p:cNvPr id="38918" name="Line 11">
            <a:extLst>
              <a:ext uri="{FF2B5EF4-FFF2-40B4-BE49-F238E27FC236}">
                <a16:creationId xmlns:a16="http://schemas.microsoft.com/office/drawing/2014/main" id="{768AA885-7A8A-22AF-AAF3-A4C8ECB61D65}"/>
              </a:ext>
            </a:extLst>
          </p:cNvPr>
          <p:cNvSpPr>
            <a:spLocks noChangeShapeType="1"/>
          </p:cNvSpPr>
          <p:nvPr/>
        </p:nvSpPr>
        <p:spPr bwMode="auto">
          <a:xfrm>
            <a:off x="5845175" y="3200400"/>
            <a:ext cx="0" cy="3048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a:p>
        </p:txBody>
      </p:sp>
      <p:sp>
        <p:nvSpPr>
          <p:cNvPr id="38919" name="Text Box 29">
            <a:extLst>
              <a:ext uri="{FF2B5EF4-FFF2-40B4-BE49-F238E27FC236}">
                <a16:creationId xmlns:a16="http://schemas.microsoft.com/office/drawing/2014/main" id="{A2CE1803-F9F3-6E53-F01B-846CFC9C5F90}"/>
              </a:ext>
            </a:extLst>
          </p:cNvPr>
          <p:cNvSpPr txBox="1">
            <a:spLocks noChangeArrowheads="1"/>
          </p:cNvSpPr>
          <p:nvPr/>
        </p:nvSpPr>
        <p:spPr bwMode="auto">
          <a:xfrm>
            <a:off x="1981200" y="1905001"/>
            <a:ext cx="129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Schwindel, Übelkeit, Erbrechen, Durchfall</a:t>
            </a:r>
          </a:p>
        </p:txBody>
      </p:sp>
      <p:sp>
        <p:nvSpPr>
          <p:cNvPr id="38920" name="Text Box 30">
            <a:extLst>
              <a:ext uri="{FF2B5EF4-FFF2-40B4-BE49-F238E27FC236}">
                <a16:creationId xmlns:a16="http://schemas.microsoft.com/office/drawing/2014/main" id="{69ACCCFD-0A61-8980-FA87-5715771E5EA5}"/>
              </a:ext>
            </a:extLst>
          </p:cNvPr>
          <p:cNvSpPr txBox="1">
            <a:spLocks noChangeArrowheads="1"/>
          </p:cNvSpPr>
          <p:nvPr/>
        </p:nvSpPr>
        <p:spPr bwMode="auto">
          <a:xfrm>
            <a:off x="3124200" y="1524000"/>
            <a:ext cx="1295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Schwindel, Übelkeit, Erbrechen, Durchfall, Krämpfe, Schwäche</a:t>
            </a:r>
          </a:p>
        </p:txBody>
      </p:sp>
      <p:sp>
        <p:nvSpPr>
          <p:cNvPr id="38921" name="Text Box 31">
            <a:extLst>
              <a:ext uri="{FF2B5EF4-FFF2-40B4-BE49-F238E27FC236}">
                <a16:creationId xmlns:a16="http://schemas.microsoft.com/office/drawing/2014/main" id="{FB7B7D1A-9580-11EF-4EF3-4E9EF761C5C2}"/>
              </a:ext>
            </a:extLst>
          </p:cNvPr>
          <p:cNvSpPr txBox="1">
            <a:spLocks noChangeArrowheads="1"/>
          </p:cNvSpPr>
          <p:nvPr/>
        </p:nvSpPr>
        <p:spPr bwMode="auto">
          <a:xfrm>
            <a:off x="8088313" y="3810001"/>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Übelkeit, Erbrechen, Durchfall, Leibschmerzen Temperatur</a:t>
            </a:r>
          </a:p>
        </p:txBody>
      </p:sp>
      <p:sp>
        <p:nvSpPr>
          <p:cNvPr id="38922" name="Text Box 32">
            <a:extLst>
              <a:ext uri="{FF2B5EF4-FFF2-40B4-BE49-F238E27FC236}">
                <a16:creationId xmlns:a16="http://schemas.microsoft.com/office/drawing/2014/main" id="{11EC791B-FCC9-3FE9-6723-8821774E852C}"/>
              </a:ext>
            </a:extLst>
          </p:cNvPr>
          <p:cNvSpPr txBox="1">
            <a:spLocks noChangeArrowheads="1"/>
          </p:cNvSpPr>
          <p:nvPr/>
        </p:nvSpPr>
        <p:spPr bwMode="auto">
          <a:xfrm>
            <a:off x="8088313" y="4953001"/>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Enteritis-Salmonellen, Shigella, E.coli</a:t>
            </a:r>
          </a:p>
        </p:txBody>
      </p:sp>
      <p:sp>
        <p:nvSpPr>
          <p:cNvPr id="38923" name="Text Box 33">
            <a:extLst>
              <a:ext uri="{FF2B5EF4-FFF2-40B4-BE49-F238E27FC236}">
                <a16:creationId xmlns:a16="http://schemas.microsoft.com/office/drawing/2014/main" id="{67217B61-143F-C748-6EBC-48FA08EF4869}"/>
              </a:ext>
            </a:extLst>
          </p:cNvPr>
          <p:cNvSpPr txBox="1">
            <a:spLocks noChangeArrowheads="1"/>
          </p:cNvSpPr>
          <p:nvPr/>
        </p:nvSpPr>
        <p:spPr bwMode="auto">
          <a:xfrm>
            <a:off x="3505200" y="38100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Leibschmerzen Durchfall</a:t>
            </a:r>
          </a:p>
        </p:txBody>
      </p:sp>
      <p:sp>
        <p:nvSpPr>
          <p:cNvPr id="38924" name="Text Box 34">
            <a:extLst>
              <a:ext uri="{FF2B5EF4-FFF2-40B4-BE49-F238E27FC236}">
                <a16:creationId xmlns:a16="http://schemas.microsoft.com/office/drawing/2014/main" id="{3934449E-67F5-EABD-BA28-17527957629D}"/>
              </a:ext>
            </a:extLst>
          </p:cNvPr>
          <p:cNvSpPr txBox="1">
            <a:spLocks noChangeArrowheads="1"/>
          </p:cNvSpPr>
          <p:nvPr/>
        </p:nvSpPr>
        <p:spPr bwMode="auto">
          <a:xfrm>
            <a:off x="3505200" y="49530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Clostridium perfringens</a:t>
            </a:r>
          </a:p>
        </p:txBody>
      </p:sp>
      <p:sp>
        <p:nvSpPr>
          <p:cNvPr id="38925" name="Text Box 35">
            <a:extLst>
              <a:ext uri="{FF2B5EF4-FFF2-40B4-BE49-F238E27FC236}">
                <a16:creationId xmlns:a16="http://schemas.microsoft.com/office/drawing/2014/main" id="{6CC143F4-80CD-035F-32BE-2516E466BF44}"/>
              </a:ext>
            </a:extLst>
          </p:cNvPr>
          <p:cNvSpPr txBox="1">
            <a:spLocks noChangeArrowheads="1"/>
          </p:cNvSpPr>
          <p:nvPr/>
        </p:nvSpPr>
        <p:spPr bwMode="auto">
          <a:xfrm>
            <a:off x="3124200" y="1066801"/>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Staphylokokken-toxine</a:t>
            </a:r>
          </a:p>
        </p:txBody>
      </p:sp>
      <p:sp>
        <p:nvSpPr>
          <p:cNvPr id="38926" name="Text Box 36">
            <a:extLst>
              <a:ext uri="{FF2B5EF4-FFF2-40B4-BE49-F238E27FC236}">
                <a16:creationId xmlns:a16="http://schemas.microsoft.com/office/drawing/2014/main" id="{9FC69537-20E3-FB0E-88E6-83BDE296E16B}"/>
              </a:ext>
            </a:extLst>
          </p:cNvPr>
          <p:cNvSpPr txBox="1">
            <a:spLocks noChangeArrowheads="1"/>
          </p:cNvSpPr>
          <p:nvPr/>
        </p:nvSpPr>
        <p:spPr bwMode="auto">
          <a:xfrm>
            <a:off x="1981200" y="1066800"/>
            <a:ext cx="152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Chemikalien</a:t>
            </a:r>
          </a:p>
        </p:txBody>
      </p:sp>
      <p:sp>
        <p:nvSpPr>
          <p:cNvPr id="38927" name="AutoShape 37">
            <a:extLst>
              <a:ext uri="{FF2B5EF4-FFF2-40B4-BE49-F238E27FC236}">
                <a16:creationId xmlns:a16="http://schemas.microsoft.com/office/drawing/2014/main" id="{D80F5019-1CDE-714F-8E78-DD8D1542D355}"/>
              </a:ext>
            </a:extLst>
          </p:cNvPr>
          <p:cNvSpPr>
            <a:spLocks noChangeArrowheads="1"/>
          </p:cNvSpPr>
          <p:nvPr/>
        </p:nvSpPr>
        <p:spPr bwMode="auto">
          <a:xfrm>
            <a:off x="3048000" y="2895600"/>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38928" name="AutoShape 38">
            <a:extLst>
              <a:ext uri="{FF2B5EF4-FFF2-40B4-BE49-F238E27FC236}">
                <a16:creationId xmlns:a16="http://schemas.microsoft.com/office/drawing/2014/main" id="{E3F29EC4-0E9C-62D5-F64C-0D4A9EC0ED3D}"/>
              </a:ext>
            </a:extLst>
          </p:cNvPr>
          <p:cNvSpPr>
            <a:spLocks noChangeArrowheads="1"/>
          </p:cNvSpPr>
          <p:nvPr/>
        </p:nvSpPr>
        <p:spPr bwMode="auto">
          <a:xfrm>
            <a:off x="2362200" y="2895600"/>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38929" name="AutoShape 39">
            <a:extLst>
              <a:ext uri="{FF2B5EF4-FFF2-40B4-BE49-F238E27FC236}">
                <a16:creationId xmlns:a16="http://schemas.microsoft.com/office/drawing/2014/main" id="{9317153B-32D0-5E75-23CA-D8596ECD0B03}"/>
              </a:ext>
            </a:extLst>
          </p:cNvPr>
          <p:cNvSpPr>
            <a:spLocks noChangeArrowheads="1"/>
          </p:cNvSpPr>
          <p:nvPr/>
        </p:nvSpPr>
        <p:spPr bwMode="auto">
          <a:xfrm flipV="1">
            <a:off x="3733800" y="3505200"/>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38930" name="AutoShape 40">
            <a:extLst>
              <a:ext uri="{FF2B5EF4-FFF2-40B4-BE49-F238E27FC236}">
                <a16:creationId xmlns:a16="http://schemas.microsoft.com/office/drawing/2014/main" id="{5DA5FC70-EE14-1F72-0F0F-35FD164274E4}"/>
              </a:ext>
            </a:extLst>
          </p:cNvPr>
          <p:cNvSpPr>
            <a:spLocks noChangeArrowheads="1"/>
          </p:cNvSpPr>
          <p:nvPr/>
        </p:nvSpPr>
        <p:spPr bwMode="auto">
          <a:xfrm flipV="1">
            <a:off x="8328025" y="3505200"/>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38931" name="AutoShape 41">
            <a:extLst>
              <a:ext uri="{FF2B5EF4-FFF2-40B4-BE49-F238E27FC236}">
                <a16:creationId xmlns:a16="http://schemas.microsoft.com/office/drawing/2014/main" id="{4B52BA67-F106-E553-056C-592BCC76FA79}"/>
              </a:ext>
            </a:extLst>
          </p:cNvPr>
          <p:cNvSpPr>
            <a:spLocks noChangeArrowheads="1"/>
          </p:cNvSpPr>
          <p:nvPr/>
        </p:nvSpPr>
        <p:spPr bwMode="auto">
          <a:xfrm>
            <a:off x="9632950" y="2895600"/>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38932" name="Text Box 42">
            <a:extLst>
              <a:ext uri="{FF2B5EF4-FFF2-40B4-BE49-F238E27FC236}">
                <a16:creationId xmlns:a16="http://schemas.microsoft.com/office/drawing/2014/main" id="{C2A96926-4475-2020-B795-346AEDFE9348}"/>
              </a:ext>
            </a:extLst>
          </p:cNvPr>
          <p:cNvSpPr txBox="1">
            <a:spLocks noChangeArrowheads="1"/>
          </p:cNvSpPr>
          <p:nvPr/>
        </p:nvSpPr>
        <p:spPr bwMode="auto">
          <a:xfrm>
            <a:off x="9251950" y="1752601"/>
            <a:ext cx="152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dirty="0">
                <a:latin typeface="Calibri Light" panose="020F0302020204030204" pitchFamily="34" charset="0"/>
              </a:rPr>
              <a:t>Heiserkeit, Schwäche, Kopfschmerzen Leibschmerzen Durchfall</a:t>
            </a:r>
          </a:p>
        </p:txBody>
      </p:sp>
      <p:sp>
        <p:nvSpPr>
          <p:cNvPr id="38933" name="Text Box 43">
            <a:extLst>
              <a:ext uri="{FF2B5EF4-FFF2-40B4-BE49-F238E27FC236}">
                <a16:creationId xmlns:a16="http://schemas.microsoft.com/office/drawing/2014/main" id="{956CCF31-7DB8-3E46-0B14-6D4ED29C5022}"/>
              </a:ext>
            </a:extLst>
          </p:cNvPr>
          <p:cNvSpPr txBox="1">
            <a:spLocks noChangeArrowheads="1"/>
          </p:cNvSpPr>
          <p:nvPr/>
        </p:nvSpPr>
        <p:spPr bwMode="auto">
          <a:xfrm>
            <a:off x="9251950" y="10668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Clostridium botulinum</a:t>
            </a:r>
          </a:p>
        </p:txBody>
      </p:sp>
      <p:sp>
        <p:nvSpPr>
          <p:cNvPr id="38934" name="Text Box 44">
            <a:extLst>
              <a:ext uri="{FF2B5EF4-FFF2-40B4-BE49-F238E27FC236}">
                <a16:creationId xmlns:a16="http://schemas.microsoft.com/office/drawing/2014/main" id="{66DEA066-674D-5989-12F7-44C250F9F068}"/>
              </a:ext>
            </a:extLst>
          </p:cNvPr>
          <p:cNvSpPr txBox="1">
            <a:spLocks noChangeArrowheads="1"/>
          </p:cNvSpPr>
          <p:nvPr/>
        </p:nvSpPr>
        <p:spPr bwMode="auto">
          <a:xfrm>
            <a:off x="3863975" y="3197225"/>
            <a:ext cx="533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24</a:t>
            </a:r>
          </a:p>
        </p:txBody>
      </p:sp>
      <p:sp>
        <p:nvSpPr>
          <p:cNvPr id="38935" name="Text Box 45">
            <a:extLst>
              <a:ext uri="{FF2B5EF4-FFF2-40B4-BE49-F238E27FC236}">
                <a16:creationId xmlns:a16="http://schemas.microsoft.com/office/drawing/2014/main" id="{29B63E7F-EE35-9E13-E577-5FD7F38ABC05}"/>
              </a:ext>
            </a:extLst>
          </p:cNvPr>
          <p:cNvSpPr txBox="1">
            <a:spLocks noChangeArrowheads="1"/>
          </p:cNvSpPr>
          <p:nvPr/>
        </p:nvSpPr>
        <p:spPr bwMode="auto">
          <a:xfrm>
            <a:off x="8088313" y="3209926"/>
            <a:ext cx="10287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48-168</a:t>
            </a:r>
          </a:p>
        </p:txBody>
      </p:sp>
      <p:sp>
        <p:nvSpPr>
          <p:cNvPr id="38936" name="Text Box 47">
            <a:extLst>
              <a:ext uri="{FF2B5EF4-FFF2-40B4-BE49-F238E27FC236}">
                <a16:creationId xmlns:a16="http://schemas.microsoft.com/office/drawing/2014/main" id="{D776755B-DC96-8B64-4BA3-AE869D68A172}"/>
              </a:ext>
            </a:extLst>
          </p:cNvPr>
          <p:cNvSpPr txBox="1">
            <a:spLocks noChangeArrowheads="1"/>
          </p:cNvSpPr>
          <p:nvPr/>
        </p:nvSpPr>
        <p:spPr bwMode="auto">
          <a:xfrm>
            <a:off x="5845175" y="3200400"/>
            <a:ext cx="533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48</a:t>
            </a:r>
          </a:p>
        </p:txBody>
      </p:sp>
      <p:sp>
        <p:nvSpPr>
          <p:cNvPr id="38937" name="Text Box 48">
            <a:extLst>
              <a:ext uri="{FF2B5EF4-FFF2-40B4-BE49-F238E27FC236}">
                <a16:creationId xmlns:a16="http://schemas.microsoft.com/office/drawing/2014/main" id="{CB591E25-95EB-A6F5-F617-5A00B1A59EF2}"/>
              </a:ext>
            </a:extLst>
          </p:cNvPr>
          <p:cNvSpPr txBox="1">
            <a:spLocks noChangeArrowheads="1"/>
          </p:cNvSpPr>
          <p:nvPr/>
        </p:nvSpPr>
        <p:spPr bwMode="auto">
          <a:xfrm>
            <a:off x="2063750" y="3200400"/>
            <a:ext cx="533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0</a:t>
            </a:r>
          </a:p>
        </p:txBody>
      </p:sp>
      <p:sp>
        <p:nvSpPr>
          <p:cNvPr id="38938" name="AutoShape 49">
            <a:extLst>
              <a:ext uri="{FF2B5EF4-FFF2-40B4-BE49-F238E27FC236}">
                <a16:creationId xmlns:a16="http://schemas.microsoft.com/office/drawing/2014/main" id="{5E2A84E2-20BB-A892-1A6C-6CD1E2DFD7FD}"/>
              </a:ext>
            </a:extLst>
          </p:cNvPr>
          <p:cNvSpPr>
            <a:spLocks noChangeArrowheads="1"/>
          </p:cNvSpPr>
          <p:nvPr/>
        </p:nvSpPr>
        <p:spPr bwMode="auto">
          <a:xfrm flipV="1">
            <a:off x="5692775" y="3505200"/>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38939" name="Text Box 50">
            <a:extLst>
              <a:ext uri="{FF2B5EF4-FFF2-40B4-BE49-F238E27FC236}">
                <a16:creationId xmlns:a16="http://schemas.microsoft.com/office/drawing/2014/main" id="{3F353DC7-56D8-59E5-E8CB-A72651BD4310}"/>
              </a:ext>
            </a:extLst>
          </p:cNvPr>
          <p:cNvSpPr txBox="1">
            <a:spLocks noChangeArrowheads="1"/>
          </p:cNvSpPr>
          <p:nvPr/>
        </p:nvSpPr>
        <p:spPr bwMode="auto">
          <a:xfrm>
            <a:off x="5159375" y="3832226"/>
            <a:ext cx="1219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Durchfall, mit ohne Temperatur</a:t>
            </a:r>
          </a:p>
        </p:txBody>
      </p:sp>
      <p:sp>
        <p:nvSpPr>
          <p:cNvPr id="38940" name="Text Box 51">
            <a:extLst>
              <a:ext uri="{FF2B5EF4-FFF2-40B4-BE49-F238E27FC236}">
                <a16:creationId xmlns:a16="http://schemas.microsoft.com/office/drawing/2014/main" id="{4F52118F-1BF6-B509-569B-4A493F94429B}"/>
              </a:ext>
            </a:extLst>
          </p:cNvPr>
          <p:cNvSpPr txBox="1">
            <a:spLocks noChangeArrowheads="1"/>
          </p:cNvSpPr>
          <p:nvPr/>
        </p:nvSpPr>
        <p:spPr bwMode="auto">
          <a:xfrm>
            <a:off x="5159375" y="4975225"/>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Rota-Viren (meist Kinder)</a:t>
            </a:r>
          </a:p>
        </p:txBody>
      </p:sp>
      <p:sp>
        <p:nvSpPr>
          <p:cNvPr id="38941" name="AutoShape 52">
            <a:extLst>
              <a:ext uri="{FF2B5EF4-FFF2-40B4-BE49-F238E27FC236}">
                <a16:creationId xmlns:a16="http://schemas.microsoft.com/office/drawing/2014/main" id="{4F34F7E6-A111-45D6-9B1D-268B5D294A02}"/>
              </a:ext>
            </a:extLst>
          </p:cNvPr>
          <p:cNvSpPr>
            <a:spLocks noChangeArrowheads="1"/>
          </p:cNvSpPr>
          <p:nvPr/>
        </p:nvSpPr>
        <p:spPr bwMode="auto">
          <a:xfrm>
            <a:off x="5616575" y="2895600"/>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38942" name="Text Box 53">
            <a:extLst>
              <a:ext uri="{FF2B5EF4-FFF2-40B4-BE49-F238E27FC236}">
                <a16:creationId xmlns:a16="http://schemas.microsoft.com/office/drawing/2014/main" id="{C8F7C68D-39B7-B63C-C4FA-F4DEC46A821E}"/>
              </a:ext>
            </a:extLst>
          </p:cNvPr>
          <p:cNvSpPr txBox="1">
            <a:spLocks noChangeArrowheads="1"/>
          </p:cNvSpPr>
          <p:nvPr/>
        </p:nvSpPr>
        <p:spPr bwMode="auto">
          <a:xfrm>
            <a:off x="5311775" y="2209801"/>
            <a:ext cx="121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Durchfall, exposions-artig</a:t>
            </a:r>
          </a:p>
        </p:txBody>
      </p:sp>
      <p:sp>
        <p:nvSpPr>
          <p:cNvPr id="38943" name="Text Box 54">
            <a:extLst>
              <a:ext uri="{FF2B5EF4-FFF2-40B4-BE49-F238E27FC236}">
                <a16:creationId xmlns:a16="http://schemas.microsoft.com/office/drawing/2014/main" id="{52C34FF6-30F3-0A78-5740-9487B7FCFB0C}"/>
              </a:ext>
            </a:extLst>
          </p:cNvPr>
          <p:cNvSpPr txBox="1">
            <a:spLocks noChangeArrowheads="1"/>
          </p:cNvSpPr>
          <p:nvPr/>
        </p:nvSpPr>
        <p:spPr bwMode="auto">
          <a:xfrm>
            <a:off x="5216525" y="10668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Norwalk-Viren (kollektiv)</a:t>
            </a:r>
          </a:p>
        </p:txBody>
      </p:sp>
      <p:sp>
        <p:nvSpPr>
          <p:cNvPr id="38944" name="Textfeld 35">
            <a:extLst>
              <a:ext uri="{FF2B5EF4-FFF2-40B4-BE49-F238E27FC236}">
                <a16:creationId xmlns:a16="http://schemas.microsoft.com/office/drawing/2014/main" id="{355A32C0-1E7F-A20B-3657-FD89347C7272}"/>
              </a:ext>
            </a:extLst>
          </p:cNvPr>
          <p:cNvSpPr txBox="1">
            <a:spLocks noChangeArrowheads="1"/>
          </p:cNvSpPr>
          <p:nvPr/>
        </p:nvSpPr>
        <p:spPr bwMode="auto">
          <a:xfrm>
            <a:off x="2057400" y="3640139"/>
            <a:ext cx="990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AT" altLang="de-DE" sz="1600">
                <a:latin typeface="Calibri Light" panose="020F0302020204030204" pitchFamily="34" charset="0"/>
              </a:rPr>
              <a:t>Stunden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a:extLst>
              <a:ext uri="{FF2B5EF4-FFF2-40B4-BE49-F238E27FC236}">
                <a16:creationId xmlns:a16="http://schemas.microsoft.com/office/drawing/2014/main" id="{76FBD4BE-CE00-06A2-F7A8-853A03B037FA}"/>
              </a:ext>
            </a:extLst>
          </p:cNvPr>
          <p:cNvSpPr txBox="1">
            <a:spLocks noChangeArrowheads="1"/>
          </p:cNvSpPr>
          <p:nvPr/>
        </p:nvSpPr>
        <p:spPr bwMode="auto">
          <a:xfrm>
            <a:off x="1676400" y="6324601"/>
            <a:ext cx="2438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DE" altLang="de-DE" sz="1800">
                <a:solidFill>
                  <a:schemeClr val="bg1"/>
                </a:solidFill>
                <a:latin typeface="Calibri Light" panose="020F0302020204030204" pitchFamily="34" charset="0"/>
              </a:rPr>
              <a:t>Mead et al., 1999</a:t>
            </a:r>
          </a:p>
        </p:txBody>
      </p:sp>
      <p:sp>
        <p:nvSpPr>
          <p:cNvPr id="40963" name="Rectangle 4">
            <a:extLst>
              <a:ext uri="{FF2B5EF4-FFF2-40B4-BE49-F238E27FC236}">
                <a16:creationId xmlns:a16="http://schemas.microsoft.com/office/drawing/2014/main" id="{660E6328-F7D6-0802-BF97-70499F473A2C}"/>
              </a:ext>
            </a:extLst>
          </p:cNvPr>
          <p:cNvSpPr>
            <a:spLocks noChangeArrowheads="1"/>
          </p:cNvSpPr>
          <p:nvPr/>
        </p:nvSpPr>
        <p:spPr bwMode="auto">
          <a:xfrm>
            <a:off x="2057400" y="3840163"/>
            <a:ext cx="8343900" cy="304800"/>
          </a:xfrm>
          <a:prstGeom prst="rect">
            <a:avLst/>
          </a:prstGeom>
          <a:solidFill>
            <a:srgbClr val="CC0000"/>
          </a:solidFill>
          <a:ln w="9525">
            <a:solidFill>
              <a:schemeClr val="bg1"/>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40964" name="Line 5">
            <a:extLst>
              <a:ext uri="{FF2B5EF4-FFF2-40B4-BE49-F238E27FC236}">
                <a16:creationId xmlns:a16="http://schemas.microsoft.com/office/drawing/2014/main" id="{0F25BD35-A494-B708-E590-A1AF70203ABC}"/>
              </a:ext>
            </a:extLst>
          </p:cNvPr>
          <p:cNvSpPr>
            <a:spLocks noChangeShapeType="1"/>
          </p:cNvSpPr>
          <p:nvPr/>
        </p:nvSpPr>
        <p:spPr bwMode="auto">
          <a:xfrm>
            <a:off x="2362200" y="3840163"/>
            <a:ext cx="0" cy="3048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a:p>
        </p:txBody>
      </p:sp>
      <p:sp>
        <p:nvSpPr>
          <p:cNvPr id="40965" name="Line 6">
            <a:extLst>
              <a:ext uri="{FF2B5EF4-FFF2-40B4-BE49-F238E27FC236}">
                <a16:creationId xmlns:a16="http://schemas.microsoft.com/office/drawing/2014/main" id="{735E71C2-EDCB-242F-9F95-1B6EA8CA1DDD}"/>
              </a:ext>
            </a:extLst>
          </p:cNvPr>
          <p:cNvSpPr>
            <a:spLocks noChangeShapeType="1"/>
          </p:cNvSpPr>
          <p:nvPr/>
        </p:nvSpPr>
        <p:spPr bwMode="auto">
          <a:xfrm>
            <a:off x="8077200" y="3840163"/>
            <a:ext cx="0" cy="3048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a:p>
        </p:txBody>
      </p:sp>
      <p:sp>
        <p:nvSpPr>
          <p:cNvPr id="40966" name="Line 7">
            <a:extLst>
              <a:ext uri="{FF2B5EF4-FFF2-40B4-BE49-F238E27FC236}">
                <a16:creationId xmlns:a16="http://schemas.microsoft.com/office/drawing/2014/main" id="{AE9E5A8D-3B9F-0ACB-925C-34836DA68476}"/>
              </a:ext>
            </a:extLst>
          </p:cNvPr>
          <p:cNvSpPr>
            <a:spLocks noChangeShapeType="1"/>
          </p:cNvSpPr>
          <p:nvPr/>
        </p:nvSpPr>
        <p:spPr bwMode="auto">
          <a:xfrm>
            <a:off x="4114800" y="3840163"/>
            <a:ext cx="0" cy="3048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a:p>
        </p:txBody>
      </p:sp>
      <p:sp>
        <p:nvSpPr>
          <p:cNvPr id="40967" name="Line 8">
            <a:extLst>
              <a:ext uri="{FF2B5EF4-FFF2-40B4-BE49-F238E27FC236}">
                <a16:creationId xmlns:a16="http://schemas.microsoft.com/office/drawing/2014/main" id="{DC5424D8-3F28-13EE-2451-F217690B1084}"/>
              </a:ext>
            </a:extLst>
          </p:cNvPr>
          <p:cNvSpPr>
            <a:spLocks noChangeShapeType="1"/>
          </p:cNvSpPr>
          <p:nvPr/>
        </p:nvSpPr>
        <p:spPr bwMode="auto">
          <a:xfrm>
            <a:off x="6096000" y="3840163"/>
            <a:ext cx="0" cy="3048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a:p>
        </p:txBody>
      </p:sp>
      <p:sp>
        <p:nvSpPr>
          <p:cNvPr id="40968" name="Line 9">
            <a:extLst>
              <a:ext uri="{FF2B5EF4-FFF2-40B4-BE49-F238E27FC236}">
                <a16:creationId xmlns:a16="http://schemas.microsoft.com/office/drawing/2014/main" id="{6426DF17-A86A-4827-37F2-07633379197A}"/>
              </a:ext>
            </a:extLst>
          </p:cNvPr>
          <p:cNvSpPr>
            <a:spLocks noChangeShapeType="1"/>
          </p:cNvSpPr>
          <p:nvPr/>
        </p:nvSpPr>
        <p:spPr bwMode="auto">
          <a:xfrm>
            <a:off x="9906000" y="3840163"/>
            <a:ext cx="0" cy="3048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a:p>
        </p:txBody>
      </p:sp>
      <p:sp>
        <p:nvSpPr>
          <p:cNvPr id="40969" name="Text Box 11">
            <a:extLst>
              <a:ext uri="{FF2B5EF4-FFF2-40B4-BE49-F238E27FC236}">
                <a16:creationId xmlns:a16="http://schemas.microsoft.com/office/drawing/2014/main" id="{8E960A0E-D151-2EB5-FBA2-4EA8EA1B0F4C}"/>
              </a:ext>
            </a:extLst>
          </p:cNvPr>
          <p:cNvSpPr txBox="1">
            <a:spLocks noChangeArrowheads="1"/>
          </p:cNvSpPr>
          <p:nvPr/>
        </p:nvSpPr>
        <p:spPr bwMode="auto">
          <a:xfrm>
            <a:off x="3124200" y="1935163"/>
            <a:ext cx="1295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Schwindel, Übelkeit, Fieber, Durchfall (blutig), Sepsis/ Meninigitis</a:t>
            </a:r>
          </a:p>
        </p:txBody>
      </p:sp>
      <p:sp>
        <p:nvSpPr>
          <p:cNvPr id="40970" name="Text Box 12">
            <a:extLst>
              <a:ext uri="{FF2B5EF4-FFF2-40B4-BE49-F238E27FC236}">
                <a16:creationId xmlns:a16="http://schemas.microsoft.com/office/drawing/2014/main" id="{B1991CDF-F8BC-584E-49BE-6BF144434B91}"/>
              </a:ext>
            </a:extLst>
          </p:cNvPr>
          <p:cNvSpPr txBox="1">
            <a:spLocks noChangeArrowheads="1"/>
          </p:cNvSpPr>
          <p:nvPr/>
        </p:nvSpPr>
        <p:spPr bwMode="auto">
          <a:xfrm>
            <a:off x="3359150" y="4449763"/>
            <a:ext cx="152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Übelkeit, Lymphadenitis, Durchfall (blutig), Arthritis</a:t>
            </a:r>
          </a:p>
        </p:txBody>
      </p:sp>
      <p:sp>
        <p:nvSpPr>
          <p:cNvPr id="40971" name="Text Box 13">
            <a:extLst>
              <a:ext uri="{FF2B5EF4-FFF2-40B4-BE49-F238E27FC236}">
                <a16:creationId xmlns:a16="http://schemas.microsoft.com/office/drawing/2014/main" id="{04299BD9-D5B6-2BE4-E089-1647719CA710}"/>
              </a:ext>
            </a:extLst>
          </p:cNvPr>
          <p:cNvSpPr txBox="1">
            <a:spLocks noChangeArrowheads="1"/>
          </p:cNvSpPr>
          <p:nvPr/>
        </p:nvSpPr>
        <p:spPr bwMode="auto">
          <a:xfrm>
            <a:off x="3359150" y="5821364"/>
            <a:ext cx="1676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Y. enterocolitica</a:t>
            </a:r>
          </a:p>
        </p:txBody>
      </p:sp>
      <p:sp>
        <p:nvSpPr>
          <p:cNvPr id="40972" name="Text Box 16">
            <a:extLst>
              <a:ext uri="{FF2B5EF4-FFF2-40B4-BE49-F238E27FC236}">
                <a16:creationId xmlns:a16="http://schemas.microsoft.com/office/drawing/2014/main" id="{9029A67F-58E2-665F-5A9F-60BF5FDC1467}"/>
              </a:ext>
            </a:extLst>
          </p:cNvPr>
          <p:cNvSpPr txBox="1">
            <a:spLocks noChangeArrowheads="1"/>
          </p:cNvSpPr>
          <p:nvPr/>
        </p:nvSpPr>
        <p:spPr bwMode="auto">
          <a:xfrm>
            <a:off x="3124200" y="1639889"/>
            <a:ext cx="1524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Campylobacter</a:t>
            </a:r>
          </a:p>
        </p:txBody>
      </p:sp>
      <p:sp>
        <p:nvSpPr>
          <p:cNvPr id="40973" name="AutoShape 18">
            <a:extLst>
              <a:ext uri="{FF2B5EF4-FFF2-40B4-BE49-F238E27FC236}">
                <a16:creationId xmlns:a16="http://schemas.microsoft.com/office/drawing/2014/main" id="{3D19E866-9801-E603-108F-0B89D69A7876}"/>
              </a:ext>
            </a:extLst>
          </p:cNvPr>
          <p:cNvSpPr>
            <a:spLocks noChangeArrowheads="1"/>
          </p:cNvSpPr>
          <p:nvPr/>
        </p:nvSpPr>
        <p:spPr bwMode="auto">
          <a:xfrm>
            <a:off x="3559175" y="3535363"/>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40974" name="AutoShape 21">
            <a:extLst>
              <a:ext uri="{FF2B5EF4-FFF2-40B4-BE49-F238E27FC236}">
                <a16:creationId xmlns:a16="http://schemas.microsoft.com/office/drawing/2014/main" id="{617E1468-0E2B-263C-965D-6054453FD11C}"/>
              </a:ext>
            </a:extLst>
          </p:cNvPr>
          <p:cNvSpPr>
            <a:spLocks noChangeArrowheads="1"/>
          </p:cNvSpPr>
          <p:nvPr/>
        </p:nvSpPr>
        <p:spPr bwMode="auto">
          <a:xfrm flipV="1">
            <a:off x="3587750" y="4144963"/>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40975" name="AutoShape 22">
            <a:extLst>
              <a:ext uri="{FF2B5EF4-FFF2-40B4-BE49-F238E27FC236}">
                <a16:creationId xmlns:a16="http://schemas.microsoft.com/office/drawing/2014/main" id="{F59997C1-735D-FE97-0382-74DB8ACB80D5}"/>
              </a:ext>
            </a:extLst>
          </p:cNvPr>
          <p:cNvSpPr>
            <a:spLocks noChangeArrowheads="1"/>
          </p:cNvSpPr>
          <p:nvPr/>
        </p:nvSpPr>
        <p:spPr bwMode="auto">
          <a:xfrm>
            <a:off x="5638800" y="3535363"/>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40976" name="Text Box 23">
            <a:extLst>
              <a:ext uri="{FF2B5EF4-FFF2-40B4-BE49-F238E27FC236}">
                <a16:creationId xmlns:a16="http://schemas.microsoft.com/office/drawing/2014/main" id="{7046AD34-9FA6-AE3F-4C75-6B67C9774AAC}"/>
              </a:ext>
            </a:extLst>
          </p:cNvPr>
          <p:cNvSpPr txBox="1">
            <a:spLocks noChangeArrowheads="1"/>
          </p:cNvSpPr>
          <p:nvPr/>
        </p:nvSpPr>
        <p:spPr bwMode="auto">
          <a:xfrm>
            <a:off x="5257800" y="2392363"/>
            <a:ext cx="1752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Ödeme,  Blutungen Muskelschmerzen selten hohes Fieber</a:t>
            </a:r>
          </a:p>
        </p:txBody>
      </p:sp>
      <p:sp>
        <p:nvSpPr>
          <p:cNvPr id="40977" name="Text Box 24">
            <a:extLst>
              <a:ext uri="{FF2B5EF4-FFF2-40B4-BE49-F238E27FC236}">
                <a16:creationId xmlns:a16="http://schemas.microsoft.com/office/drawing/2014/main" id="{05BFE1FE-8320-A2C7-F43C-B2CB6BB9E399}"/>
              </a:ext>
            </a:extLst>
          </p:cNvPr>
          <p:cNvSpPr txBox="1">
            <a:spLocks noChangeArrowheads="1"/>
          </p:cNvSpPr>
          <p:nvPr/>
        </p:nvSpPr>
        <p:spPr bwMode="auto">
          <a:xfrm>
            <a:off x="5257800" y="1639889"/>
            <a:ext cx="1524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Trichinen</a:t>
            </a:r>
          </a:p>
        </p:txBody>
      </p:sp>
      <p:sp>
        <p:nvSpPr>
          <p:cNvPr id="40978" name="Text Box 25">
            <a:extLst>
              <a:ext uri="{FF2B5EF4-FFF2-40B4-BE49-F238E27FC236}">
                <a16:creationId xmlns:a16="http://schemas.microsoft.com/office/drawing/2014/main" id="{4EEA53D3-2F64-4820-7EC3-F95162A481B4}"/>
              </a:ext>
            </a:extLst>
          </p:cNvPr>
          <p:cNvSpPr txBox="1">
            <a:spLocks noChangeArrowheads="1"/>
          </p:cNvSpPr>
          <p:nvPr/>
        </p:nvSpPr>
        <p:spPr bwMode="auto">
          <a:xfrm>
            <a:off x="4114800" y="3836989"/>
            <a:ext cx="533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6</a:t>
            </a:r>
          </a:p>
        </p:txBody>
      </p:sp>
      <p:sp>
        <p:nvSpPr>
          <p:cNvPr id="40979" name="Text Box 26">
            <a:extLst>
              <a:ext uri="{FF2B5EF4-FFF2-40B4-BE49-F238E27FC236}">
                <a16:creationId xmlns:a16="http://schemas.microsoft.com/office/drawing/2014/main" id="{5F807CC6-2CB9-625E-606E-09301AA8852F}"/>
              </a:ext>
            </a:extLst>
          </p:cNvPr>
          <p:cNvSpPr txBox="1">
            <a:spLocks noChangeArrowheads="1"/>
          </p:cNvSpPr>
          <p:nvPr/>
        </p:nvSpPr>
        <p:spPr bwMode="auto">
          <a:xfrm>
            <a:off x="6096000" y="3840164"/>
            <a:ext cx="533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12</a:t>
            </a:r>
          </a:p>
        </p:txBody>
      </p:sp>
      <p:sp>
        <p:nvSpPr>
          <p:cNvPr id="40980" name="Text Box 27">
            <a:extLst>
              <a:ext uri="{FF2B5EF4-FFF2-40B4-BE49-F238E27FC236}">
                <a16:creationId xmlns:a16="http://schemas.microsoft.com/office/drawing/2014/main" id="{2BAE9502-815E-BA9F-F8BA-B58512D9C0C7}"/>
              </a:ext>
            </a:extLst>
          </p:cNvPr>
          <p:cNvSpPr txBox="1">
            <a:spLocks noChangeArrowheads="1"/>
          </p:cNvSpPr>
          <p:nvPr/>
        </p:nvSpPr>
        <p:spPr bwMode="auto">
          <a:xfrm>
            <a:off x="8077200" y="3840164"/>
            <a:ext cx="533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18</a:t>
            </a:r>
          </a:p>
        </p:txBody>
      </p:sp>
      <p:sp>
        <p:nvSpPr>
          <p:cNvPr id="40981" name="Text Box 28">
            <a:extLst>
              <a:ext uri="{FF2B5EF4-FFF2-40B4-BE49-F238E27FC236}">
                <a16:creationId xmlns:a16="http://schemas.microsoft.com/office/drawing/2014/main" id="{6EBCCCD2-2B2A-5E1C-1C55-4D009EE2DC11}"/>
              </a:ext>
            </a:extLst>
          </p:cNvPr>
          <p:cNvSpPr txBox="1">
            <a:spLocks noChangeArrowheads="1"/>
          </p:cNvSpPr>
          <p:nvPr/>
        </p:nvSpPr>
        <p:spPr bwMode="auto">
          <a:xfrm>
            <a:off x="9906000" y="3840164"/>
            <a:ext cx="533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24</a:t>
            </a:r>
          </a:p>
        </p:txBody>
      </p:sp>
      <p:sp>
        <p:nvSpPr>
          <p:cNvPr id="40982" name="Text Box 29">
            <a:extLst>
              <a:ext uri="{FF2B5EF4-FFF2-40B4-BE49-F238E27FC236}">
                <a16:creationId xmlns:a16="http://schemas.microsoft.com/office/drawing/2014/main" id="{07DA5439-3349-2FDA-B2BE-8F4A44DA0D86}"/>
              </a:ext>
            </a:extLst>
          </p:cNvPr>
          <p:cNvSpPr txBox="1">
            <a:spLocks noChangeArrowheads="1"/>
          </p:cNvSpPr>
          <p:nvPr/>
        </p:nvSpPr>
        <p:spPr bwMode="auto">
          <a:xfrm>
            <a:off x="2362200" y="3840164"/>
            <a:ext cx="533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solidFill>
                  <a:schemeClr val="bg1"/>
                </a:solidFill>
                <a:latin typeface="Calibri Light" panose="020F0302020204030204" pitchFamily="34" charset="0"/>
              </a:rPr>
              <a:t>0</a:t>
            </a:r>
          </a:p>
        </p:txBody>
      </p:sp>
      <p:sp>
        <p:nvSpPr>
          <p:cNvPr id="40983" name="AutoShape 33">
            <a:extLst>
              <a:ext uri="{FF2B5EF4-FFF2-40B4-BE49-F238E27FC236}">
                <a16:creationId xmlns:a16="http://schemas.microsoft.com/office/drawing/2014/main" id="{D1F31152-9A1C-D0DE-EAD0-107FD034974E}"/>
              </a:ext>
            </a:extLst>
          </p:cNvPr>
          <p:cNvSpPr>
            <a:spLocks noChangeArrowheads="1"/>
          </p:cNvSpPr>
          <p:nvPr/>
        </p:nvSpPr>
        <p:spPr bwMode="auto">
          <a:xfrm>
            <a:off x="8077200" y="3535363"/>
            <a:ext cx="304800" cy="304800"/>
          </a:xfrm>
          <a:prstGeom prst="downArrow">
            <a:avLst>
              <a:gd name="adj1" fmla="val 50000"/>
              <a:gd name="adj2" fmla="val 25000"/>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40984" name="Text Box 34">
            <a:extLst>
              <a:ext uri="{FF2B5EF4-FFF2-40B4-BE49-F238E27FC236}">
                <a16:creationId xmlns:a16="http://schemas.microsoft.com/office/drawing/2014/main" id="{28D42498-7960-399C-A79A-FD8C409DCDE9}"/>
              </a:ext>
            </a:extLst>
          </p:cNvPr>
          <p:cNvSpPr txBox="1">
            <a:spLocks noChangeArrowheads="1"/>
          </p:cNvSpPr>
          <p:nvPr/>
        </p:nvSpPr>
        <p:spPr bwMode="auto">
          <a:xfrm>
            <a:off x="7772400" y="2392363"/>
            <a:ext cx="1676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Fieber, Kopfschmerzen, Reizhusten, atypische Pneumonie</a:t>
            </a:r>
          </a:p>
        </p:txBody>
      </p:sp>
      <p:sp>
        <p:nvSpPr>
          <p:cNvPr id="40985" name="Text Box 35">
            <a:extLst>
              <a:ext uri="{FF2B5EF4-FFF2-40B4-BE49-F238E27FC236}">
                <a16:creationId xmlns:a16="http://schemas.microsoft.com/office/drawing/2014/main" id="{19B25C60-2F46-187B-BB62-5BE86F3D4A5C}"/>
              </a:ext>
            </a:extLst>
          </p:cNvPr>
          <p:cNvSpPr txBox="1">
            <a:spLocks noChangeArrowheads="1"/>
          </p:cNvSpPr>
          <p:nvPr/>
        </p:nvSpPr>
        <p:spPr bwMode="auto">
          <a:xfrm>
            <a:off x="7772400" y="1639889"/>
            <a:ext cx="1524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Coxiellen</a:t>
            </a:r>
          </a:p>
        </p:txBody>
      </p:sp>
      <p:sp>
        <p:nvSpPr>
          <p:cNvPr id="40987" name="Textfeld 1">
            <a:extLst>
              <a:ext uri="{FF2B5EF4-FFF2-40B4-BE49-F238E27FC236}">
                <a16:creationId xmlns:a16="http://schemas.microsoft.com/office/drawing/2014/main" id="{27135DF5-19C8-3484-8DAA-DD732F898D4E}"/>
              </a:ext>
            </a:extLst>
          </p:cNvPr>
          <p:cNvSpPr txBox="1">
            <a:spLocks noChangeArrowheads="1"/>
          </p:cNvSpPr>
          <p:nvPr/>
        </p:nvSpPr>
        <p:spPr bwMode="auto">
          <a:xfrm>
            <a:off x="1992313" y="4144964"/>
            <a:ext cx="990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AT" altLang="de-DE" sz="1600">
                <a:latin typeface="Calibri Light" panose="020F0302020204030204" pitchFamily="34" charset="0"/>
              </a:rPr>
              <a:t>Tage</a:t>
            </a:r>
          </a:p>
        </p:txBody>
      </p:sp>
      <p:sp>
        <p:nvSpPr>
          <p:cNvPr id="40988" name="Text Box 13">
            <a:extLst>
              <a:ext uri="{FF2B5EF4-FFF2-40B4-BE49-F238E27FC236}">
                <a16:creationId xmlns:a16="http://schemas.microsoft.com/office/drawing/2014/main" id="{F5C5FD2C-ED1B-EECA-1D98-CD28ED6FDC8A}"/>
              </a:ext>
            </a:extLst>
          </p:cNvPr>
          <p:cNvSpPr txBox="1">
            <a:spLocks noChangeArrowheads="1"/>
          </p:cNvSpPr>
          <p:nvPr/>
        </p:nvSpPr>
        <p:spPr bwMode="auto">
          <a:xfrm>
            <a:off x="8904289" y="5819776"/>
            <a:ext cx="1793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1200">
                <a:latin typeface="Calibri Light" panose="020F0302020204030204" pitchFamily="34" charset="0"/>
              </a:rPr>
              <a:t>L. monocytogenes</a:t>
            </a:r>
          </a:p>
        </p:txBody>
      </p:sp>
      <p:sp>
        <p:nvSpPr>
          <p:cNvPr id="40989" name="AutoShape 33">
            <a:extLst>
              <a:ext uri="{FF2B5EF4-FFF2-40B4-BE49-F238E27FC236}">
                <a16:creationId xmlns:a16="http://schemas.microsoft.com/office/drawing/2014/main" id="{D6ECDD39-5796-F06F-5450-5DEC118D68F5}"/>
              </a:ext>
            </a:extLst>
          </p:cNvPr>
          <p:cNvSpPr>
            <a:spLocks noChangeArrowheads="1"/>
          </p:cNvSpPr>
          <p:nvPr/>
        </p:nvSpPr>
        <p:spPr bwMode="auto">
          <a:xfrm flipV="1">
            <a:off x="9491663" y="4213225"/>
            <a:ext cx="304800" cy="350838"/>
          </a:xfrm>
          <a:prstGeom prst="downArrow">
            <a:avLst>
              <a:gd name="adj1" fmla="val 50000"/>
              <a:gd name="adj2" fmla="val 25057"/>
            </a:avLst>
          </a:prstGeom>
          <a:solidFill>
            <a:srgbClr val="CC0000"/>
          </a:solidFill>
          <a:ln w="9525">
            <a:solidFill>
              <a:srgbClr val="CC0000"/>
            </a:solidFill>
            <a:miter lim="800000"/>
            <a:headEnd/>
            <a:tailEnd/>
          </a:ln>
        </p:spPr>
        <p:txBody>
          <a:bodyPr wrap="none"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endParaRPr lang="de-DE" altLang="de-DE" sz="2400">
              <a:latin typeface="Calibri Light" panose="020F0302020204030204" pitchFamily="34" charset="0"/>
            </a:endParaRPr>
          </a:p>
        </p:txBody>
      </p:sp>
      <p:sp>
        <p:nvSpPr>
          <p:cNvPr id="2" name="Rectangle 3">
            <a:extLst>
              <a:ext uri="{FF2B5EF4-FFF2-40B4-BE49-F238E27FC236}">
                <a16:creationId xmlns:a16="http://schemas.microsoft.com/office/drawing/2014/main" id="{9ACE7C8A-3016-DC44-F986-B945A313B115}"/>
              </a:ext>
            </a:extLst>
          </p:cNvPr>
          <p:cNvSpPr>
            <a:spLocks noGrp="1" noChangeArrowheads="1"/>
          </p:cNvSpPr>
          <p:nvPr>
            <p:ph type="ctrTitle"/>
          </p:nvPr>
        </p:nvSpPr>
        <p:spPr>
          <a:xfrm>
            <a:off x="675271" y="190500"/>
            <a:ext cx="10873208" cy="685800"/>
          </a:xfrm>
        </p:spPr>
        <p:txBody>
          <a:bodyPr/>
          <a:lstStyle/>
          <a:p>
            <a:r>
              <a:rPr lang="de-DE" altLang="de-DE" sz="4000" dirty="0">
                <a:solidFill>
                  <a:schemeClr val="tx1"/>
                </a:solidFill>
                <a:latin typeface="Calibri" panose="020F0502020204030204" pitchFamily="34" charset="0"/>
              </a:rPr>
              <a:t>Stundentafel: Inkubationszeit versus Symptomatik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935760" y="1269889"/>
            <a:ext cx="7543800" cy="1363960"/>
          </a:xfrm>
        </p:spPr>
        <p:txBody>
          <a:bodyPr/>
          <a:lstStyle/>
          <a:p>
            <a:pPr algn="l"/>
            <a:r>
              <a:rPr lang="de-DE" altLang="de-DE" sz="2000" u="none" dirty="0">
                <a:latin typeface="Calibri" panose="020F0502020204030204" pitchFamily="34" charset="0"/>
              </a:rPr>
              <a:t>Trichinen (Nematoden), </a:t>
            </a:r>
            <a:r>
              <a:rPr lang="de-DE" altLang="de-DE" sz="2000" u="none" dirty="0" err="1">
                <a:latin typeface="Calibri" panose="020F0502020204030204" pitchFamily="34" charset="0"/>
              </a:rPr>
              <a:t>Protozoa</a:t>
            </a:r>
            <a:r>
              <a:rPr lang="de-DE" altLang="de-DE" sz="2000" u="none" dirty="0">
                <a:latin typeface="Calibri" panose="020F0502020204030204" pitchFamily="34" charset="0"/>
              </a:rPr>
              <a:t> (</a:t>
            </a:r>
            <a:r>
              <a:rPr lang="de-DE" altLang="de-DE" sz="2000" i="1" u="none" dirty="0" err="1">
                <a:latin typeface="Calibri" panose="020F0502020204030204" pitchFamily="34" charset="0"/>
              </a:rPr>
              <a:t>Giardia</a:t>
            </a:r>
            <a:r>
              <a:rPr lang="de-DE" altLang="de-DE" sz="2000" i="1" u="none" dirty="0">
                <a:latin typeface="Calibri" panose="020F0502020204030204" pitchFamily="34" charset="0"/>
              </a:rPr>
              <a:t> </a:t>
            </a:r>
            <a:r>
              <a:rPr lang="de-DE" altLang="de-DE" sz="2000" i="1" u="none" dirty="0" err="1">
                <a:latin typeface="Calibri" panose="020F0502020204030204" pitchFamily="34" charset="0"/>
              </a:rPr>
              <a:t>lamblia</a:t>
            </a:r>
            <a:r>
              <a:rPr lang="de-DE" altLang="de-DE" sz="2000" i="1" u="none" dirty="0">
                <a:latin typeface="Calibri" panose="020F0502020204030204" pitchFamily="34" charset="0"/>
              </a:rPr>
              <a:t>-</a:t>
            </a:r>
            <a:r>
              <a:rPr lang="de-DE" altLang="de-DE" sz="2000" u="none" dirty="0">
                <a:latin typeface="Calibri" panose="020F0502020204030204" pitchFamily="34" charset="0"/>
              </a:rPr>
              <a:t>extrazellulär</a:t>
            </a:r>
            <a:r>
              <a:rPr lang="de-DE" altLang="de-DE" sz="2000" i="1" u="none" dirty="0">
                <a:latin typeface="Calibri" panose="020F0502020204030204" pitchFamily="34" charset="0"/>
              </a:rPr>
              <a:t> </a:t>
            </a:r>
            <a:r>
              <a:rPr lang="de-DE" altLang="de-DE" sz="2000" u="none" dirty="0">
                <a:latin typeface="Calibri" panose="020F0502020204030204" pitchFamily="34" charset="0"/>
              </a:rPr>
              <a:t>und </a:t>
            </a:r>
            <a:r>
              <a:rPr lang="de-DE" altLang="de-DE" sz="2000" i="1" u="none" dirty="0" err="1">
                <a:latin typeface="Calibri" panose="020F0502020204030204" pitchFamily="34" charset="0"/>
              </a:rPr>
              <a:t>Cryptosporidium</a:t>
            </a:r>
            <a:r>
              <a:rPr lang="de-DE" altLang="de-DE" sz="2000" i="1" u="none" dirty="0">
                <a:latin typeface="Calibri" panose="020F0502020204030204" pitchFamily="34" charset="0"/>
              </a:rPr>
              <a:t> </a:t>
            </a:r>
            <a:r>
              <a:rPr lang="de-DE" altLang="de-DE" sz="2000" i="1" u="none" dirty="0" err="1">
                <a:latin typeface="Calibri" panose="020F0502020204030204" pitchFamily="34" charset="0"/>
              </a:rPr>
              <a:t>parvum</a:t>
            </a:r>
            <a:r>
              <a:rPr lang="de-DE" altLang="de-DE" sz="2000" u="none" dirty="0">
                <a:latin typeface="Calibri" panose="020F0502020204030204" pitchFamily="34" charset="0"/>
              </a:rPr>
              <a:t>-intrazellulär) und Echinokokken (</a:t>
            </a:r>
            <a:r>
              <a:rPr lang="de-DE" altLang="de-DE" sz="2000" i="1" u="none" dirty="0">
                <a:latin typeface="Calibri" panose="020F0502020204030204" pitchFamily="34" charset="0"/>
              </a:rPr>
              <a:t>E. </a:t>
            </a:r>
            <a:r>
              <a:rPr lang="de-DE" altLang="de-DE" sz="2000" i="1" u="none" dirty="0" err="1">
                <a:latin typeface="Calibri" panose="020F0502020204030204" pitchFamily="34" charset="0"/>
              </a:rPr>
              <a:t>multilocularis</a:t>
            </a:r>
            <a:r>
              <a:rPr lang="de-DE" altLang="de-DE" sz="2000" i="1" u="none" dirty="0">
                <a:latin typeface="Calibri" panose="020F0502020204030204" pitchFamily="34" charset="0"/>
              </a:rPr>
              <a:t> </a:t>
            </a:r>
            <a:r>
              <a:rPr lang="de-DE" altLang="de-DE" sz="2000" u="none" dirty="0">
                <a:latin typeface="Calibri" panose="020F0502020204030204" pitchFamily="34" charset="0"/>
              </a:rPr>
              <a:t>und</a:t>
            </a:r>
            <a:r>
              <a:rPr lang="de-DE" altLang="de-DE" sz="2000" i="1" u="none" dirty="0">
                <a:latin typeface="Calibri" panose="020F0502020204030204" pitchFamily="34" charset="0"/>
              </a:rPr>
              <a:t> E. </a:t>
            </a:r>
            <a:r>
              <a:rPr lang="de-DE" altLang="de-DE" sz="2000" i="1" u="none" dirty="0" err="1">
                <a:latin typeface="Calibri" panose="020F0502020204030204" pitchFamily="34" charset="0"/>
              </a:rPr>
              <a:t>granulosus</a:t>
            </a:r>
            <a:r>
              <a:rPr lang="de-DE" altLang="de-DE" sz="2000" u="none" dirty="0">
                <a:latin typeface="Calibri" panose="020F0502020204030204" pitchFamily="34" charset="0"/>
              </a:rPr>
              <a:t>) </a:t>
            </a:r>
            <a:br>
              <a:rPr lang="de-DE" altLang="de-DE" sz="2000" u="none" dirty="0">
                <a:latin typeface="Calibri" panose="020F0502020204030204" pitchFamily="34" charset="0"/>
              </a:rPr>
            </a:br>
            <a:endParaRPr lang="de-DE" altLang="de-DE" sz="2000" u="none" dirty="0">
              <a:latin typeface="Calibri" panose="020F0502020204030204" pitchFamily="34" charset="0"/>
            </a:endParaRPr>
          </a:p>
        </p:txBody>
      </p:sp>
      <p:sp>
        <p:nvSpPr>
          <p:cNvPr id="73731" name="Rectangle 3"/>
          <p:cNvSpPr>
            <a:spLocks noChangeArrowheads="1"/>
          </p:cNvSpPr>
          <p:nvPr/>
        </p:nvSpPr>
        <p:spPr bwMode="auto">
          <a:xfrm>
            <a:off x="2590800" y="304800"/>
            <a:ext cx="7010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itchFamily="18" charset="0"/>
                <a:ea typeface="MS PGothic" panose="020B0600070205080204" pitchFamily="34" charset="-128"/>
              </a:defRPr>
            </a:lvl1pPr>
            <a:lvl2pPr marL="742950" indent="-285750">
              <a:spcBef>
                <a:spcPct val="20000"/>
              </a:spcBef>
              <a:buChar char="–"/>
              <a:defRPr sz="2800">
                <a:solidFill>
                  <a:schemeClr val="tx1"/>
                </a:solidFill>
                <a:latin typeface="Times" pitchFamily="18" charset="0"/>
                <a:ea typeface="MS PGothic" panose="020B0600070205080204" pitchFamily="34" charset="-128"/>
              </a:defRPr>
            </a:lvl2pPr>
            <a:lvl3pPr marL="1143000" indent="-228600">
              <a:spcBef>
                <a:spcPct val="20000"/>
              </a:spcBef>
              <a:buChar char="•"/>
              <a:defRPr sz="2400">
                <a:solidFill>
                  <a:schemeClr val="tx1"/>
                </a:solidFill>
                <a:latin typeface="Times" pitchFamily="18" charset="0"/>
                <a:ea typeface="MS PGothic" panose="020B0600070205080204" pitchFamily="34" charset="-128"/>
              </a:defRPr>
            </a:lvl3pPr>
            <a:lvl4pPr marL="1600200" indent="-228600">
              <a:spcBef>
                <a:spcPct val="20000"/>
              </a:spcBef>
              <a:buChar char="–"/>
              <a:defRPr sz="2000">
                <a:solidFill>
                  <a:schemeClr val="tx1"/>
                </a:solidFill>
                <a:latin typeface="Times" pitchFamily="18" charset="0"/>
                <a:ea typeface="MS PGothic" panose="020B0600070205080204" pitchFamily="34" charset="-128"/>
              </a:defRPr>
            </a:lvl4pPr>
            <a:lvl5pPr marL="2057400" indent="-228600">
              <a:spcBef>
                <a:spcPct val="20000"/>
              </a:spcBef>
              <a:buChar char="»"/>
              <a:defRPr sz="2000">
                <a:solidFill>
                  <a:schemeClr val="tx1"/>
                </a:solidFill>
                <a:latin typeface="Times"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9pPr>
          </a:lstStyle>
          <a:p>
            <a:pPr algn="ctr">
              <a:spcBef>
                <a:spcPct val="0"/>
              </a:spcBef>
              <a:buFontTx/>
              <a:buNone/>
            </a:pPr>
            <a:r>
              <a:rPr lang="de-DE" altLang="de-DE" sz="4000" i="0" u="sng" dirty="0">
                <a:solidFill>
                  <a:schemeClr val="tx2"/>
                </a:solidFill>
                <a:latin typeface="Calibri" panose="020F0502020204030204" pitchFamily="34" charset="0"/>
                <a:cs typeface="Calibri" panose="020F0502020204030204" pitchFamily="34" charset="0"/>
              </a:rPr>
              <a:t>Pilze und Parasiten</a:t>
            </a:r>
          </a:p>
        </p:txBody>
      </p:sp>
      <p:sp>
        <p:nvSpPr>
          <p:cNvPr id="73732" name="Oval 6"/>
          <p:cNvSpPr>
            <a:spLocks noChangeArrowheads="1"/>
          </p:cNvSpPr>
          <p:nvPr/>
        </p:nvSpPr>
        <p:spPr bwMode="auto">
          <a:xfrm>
            <a:off x="8839200" y="5867400"/>
            <a:ext cx="457200" cy="457200"/>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Times" pitchFamily="18" charset="0"/>
                <a:ea typeface="MS PGothic" panose="020B0600070205080204" pitchFamily="34" charset="-128"/>
              </a:defRPr>
            </a:lvl1pPr>
            <a:lvl2pPr marL="742950" indent="-285750">
              <a:spcBef>
                <a:spcPct val="20000"/>
              </a:spcBef>
              <a:buChar char="–"/>
              <a:defRPr sz="2800">
                <a:solidFill>
                  <a:schemeClr val="tx1"/>
                </a:solidFill>
                <a:latin typeface="Times" pitchFamily="18" charset="0"/>
                <a:ea typeface="MS PGothic" panose="020B0600070205080204" pitchFamily="34" charset="-128"/>
              </a:defRPr>
            </a:lvl2pPr>
            <a:lvl3pPr marL="1143000" indent="-228600">
              <a:spcBef>
                <a:spcPct val="20000"/>
              </a:spcBef>
              <a:buChar char="•"/>
              <a:defRPr sz="2400">
                <a:solidFill>
                  <a:schemeClr val="tx1"/>
                </a:solidFill>
                <a:latin typeface="Times" pitchFamily="18" charset="0"/>
                <a:ea typeface="MS PGothic" panose="020B0600070205080204" pitchFamily="34" charset="-128"/>
              </a:defRPr>
            </a:lvl3pPr>
            <a:lvl4pPr marL="1600200" indent="-228600">
              <a:spcBef>
                <a:spcPct val="20000"/>
              </a:spcBef>
              <a:buChar char="–"/>
              <a:defRPr sz="2000">
                <a:solidFill>
                  <a:schemeClr val="tx1"/>
                </a:solidFill>
                <a:latin typeface="Times" pitchFamily="18" charset="0"/>
                <a:ea typeface="MS PGothic" panose="020B0600070205080204" pitchFamily="34" charset="-128"/>
              </a:defRPr>
            </a:lvl4pPr>
            <a:lvl5pPr marL="2057400" indent="-228600">
              <a:spcBef>
                <a:spcPct val="20000"/>
              </a:spcBef>
              <a:buChar char="»"/>
              <a:defRPr sz="2000">
                <a:solidFill>
                  <a:schemeClr val="tx1"/>
                </a:solidFill>
                <a:latin typeface="Times"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9pPr>
          </a:lstStyle>
          <a:p>
            <a:pPr>
              <a:spcBef>
                <a:spcPct val="0"/>
              </a:spcBef>
              <a:buFontTx/>
              <a:buNone/>
            </a:pPr>
            <a:endParaRPr lang="de-DE" altLang="de-DE" sz="2400">
              <a:latin typeface="Calibri" panose="020F0502020204030204" pitchFamily="34" charset="0"/>
              <a:cs typeface="Calibri" panose="020F0502020204030204" pitchFamily="34" charset="0"/>
            </a:endParaRPr>
          </a:p>
        </p:txBody>
      </p:sp>
      <p:sp>
        <p:nvSpPr>
          <p:cNvPr id="73733" name="Oval 7"/>
          <p:cNvSpPr>
            <a:spLocks noChangeArrowheads="1"/>
          </p:cNvSpPr>
          <p:nvPr/>
        </p:nvSpPr>
        <p:spPr bwMode="auto">
          <a:xfrm>
            <a:off x="9829800" y="5867400"/>
            <a:ext cx="457200" cy="457200"/>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Times" pitchFamily="18" charset="0"/>
                <a:ea typeface="MS PGothic" panose="020B0600070205080204" pitchFamily="34" charset="-128"/>
              </a:defRPr>
            </a:lvl1pPr>
            <a:lvl2pPr marL="742950" indent="-285750">
              <a:spcBef>
                <a:spcPct val="20000"/>
              </a:spcBef>
              <a:buChar char="–"/>
              <a:defRPr sz="2800">
                <a:solidFill>
                  <a:schemeClr val="tx1"/>
                </a:solidFill>
                <a:latin typeface="Times" pitchFamily="18" charset="0"/>
                <a:ea typeface="MS PGothic" panose="020B0600070205080204" pitchFamily="34" charset="-128"/>
              </a:defRPr>
            </a:lvl2pPr>
            <a:lvl3pPr marL="1143000" indent="-228600">
              <a:spcBef>
                <a:spcPct val="20000"/>
              </a:spcBef>
              <a:buChar char="•"/>
              <a:defRPr sz="2400">
                <a:solidFill>
                  <a:schemeClr val="tx1"/>
                </a:solidFill>
                <a:latin typeface="Times" pitchFamily="18" charset="0"/>
                <a:ea typeface="MS PGothic" panose="020B0600070205080204" pitchFamily="34" charset="-128"/>
              </a:defRPr>
            </a:lvl3pPr>
            <a:lvl4pPr marL="1600200" indent="-228600">
              <a:spcBef>
                <a:spcPct val="20000"/>
              </a:spcBef>
              <a:buChar char="–"/>
              <a:defRPr sz="2000">
                <a:solidFill>
                  <a:schemeClr val="tx1"/>
                </a:solidFill>
                <a:latin typeface="Times" pitchFamily="18" charset="0"/>
                <a:ea typeface="MS PGothic" panose="020B0600070205080204" pitchFamily="34" charset="-128"/>
              </a:defRPr>
            </a:lvl4pPr>
            <a:lvl5pPr marL="2057400" indent="-228600">
              <a:spcBef>
                <a:spcPct val="20000"/>
              </a:spcBef>
              <a:buChar char="»"/>
              <a:defRPr sz="2000">
                <a:solidFill>
                  <a:schemeClr val="tx1"/>
                </a:solidFill>
                <a:latin typeface="Times"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9pPr>
          </a:lstStyle>
          <a:p>
            <a:pPr>
              <a:spcBef>
                <a:spcPct val="0"/>
              </a:spcBef>
              <a:buFontTx/>
              <a:buNone/>
            </a:pPr>
            <a:endParaRPr lang="de-DE" altLang="de-DE" sz="2400">
              <a:latin typeface="Calibri" panose="020F0502020204030204" pitchFamily="34" charset="0"/>
              <a:cs typeface="Calibri" panose="020F0502020204030204" pitchFamily="34" charset="0"/>
            </a:endParaRPr>
          </a:p>
        </p:txBody>
      </p:sp>
      <p:pic>
        <p:nvPicPr>
          <p:cNvPr id="73734" name="Bild 7" descr="Trichinella_larv1_DPD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36160" y="1988840"/>
            <a:ext cx="3421062" cy="3200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50935" y="5221069"/>
            <a:ext cx="3330399" cy="492443"/>
          </a:xfrm>
          <a:prstGeom prst="rect">
            <a:avLst/>
          </a:prstGeom>
          <a:noFill/>
        </p:spPr>
        <p:txBody>
          <a:bodyPr wrap="none">
            <a:spAutoFit/>
          </a:bodyPr>
          <a:lstStyle/>
          <a:p>
            <a:pPr>
              <a:defRPr/>
            </a:pPr>
            <a:r>
              <a:rPr lang="de-AT" dirty="0">
                <a:latin typeface="Calibri" panose="020F0502020204030204" pitchFamily="34" charset="0"/>
                <a:cs typeface="Calibri" panose="020F0502020204030204" pitchFamily="34" charset="0"/>
              </a:rPr>
              <a:t>Trichinenlarve, aus Kapsel befreut</a:t>
            </a:r>
          </a:p>
          <a:p>
            <a:pPr>
              <a:defRPr/>
            </a:pPr>
            <a:r>
              <a:rPr lang="de-AT" sz="800" dirty="0">
                <a:solidFill>
                  <a:schemeClr val="bg1">
                    <a:lumMod val="85000"/>
                  </a:schemeClr>
                </a:solidFill>
                <a:latin typeface="Calibri" panose="020F0502020204030204" pitchFamily="34" charset="0"/>
                <a:cs typeface="Calibri" panose="020F0502020204030204" pitchFamily="34" charset="0"/>
              </a:rPr>
              <a:t>Bild: Wikipedia</a:t>
            </a:r>
          </a:p>
        </p:txBody>
      </p:sp>
      <p:sp>
        <p:nvSpPr>
          <p:cNvPr id="9" name="Rectangle 2"/>
          <p:cNvSpPr txBox="1">
            <a:spLocks noChangeArrowheads="1"/>
          </p:cNvSpPr>
          <p:nvPr/>
        </p:nvSpPr>
        <p:spPr bwMode="auto">
          <a:xfrm>
            <a:off x="839416" y="4960640"/>
            <a:ext cx="7543800" cy="1363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u="sng">
                <a:solidFill>
                  <a:schemeClr val="tx2"/>
                </a:solidFill>
                <a:latin typeface="+mj-lt"/>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gn="l"/>
            <a:br>
              <a:rPr lang="de-DE" altLang="de-DE" sz="2000" i="0" u="none" kern="0" dirty="0">
                <a:latin typeface="Calibri" panose="020F0502020204030204" pitchFamily="34" charset="0"/>
              </a:rPr>
            </a:br>
            <a:r>
              <a:rPr lang="de-DE" altLang="de-DE" sz="2000" u="none" kern="0" dirty="0">
                <a:latin typeface="Calibri" panose="020F0502020204030204" pitchFamily="34" charset="0"/>
              </a:rPr>
              <a:t>Aspergillus </a:t>
            </a:r>
            <a:r>
              <a:rPr lang="de-DE" altLang="de-DE" sz="2000" u="none" kern="0" dirty="0" err="1">
                <a:latin typeface="Calibri" panose="020F0502020204030204" pitchFamily="34" charset="0"/>
              </a:rPr>
              <a:t>flavus</a:t>
            </a:r>
            <a:r>
              <a:rPr lang="de-DE" altLang="de-DE" sz="2000" i="0" u="none" kern="0" dirty="0">
                <a:latin typeface="Calibri" panose="020F0502020204030204" pitchFamily="34" charset="0"/>
              </a:rPr>
              <a:t>	 </a:t>
            </a:r>
            <a:r>
              <a:rPr lang="de-DE" sz="2000" i="0" u="none" dirty="0"/>
              <a:t>→</a:t>
            </a:r>
            <a:r>
              <a:rPr lang="de-DE" altLang="de-DE" sz="2000" i="0" u="none" kern="0" dirty="0">
                <a:latin typeface="Calibri" panose="020F0502020204030204" pitchFamily="34" charset="0"/>
              </a:rPr>
              <a:t> </a:t>
            </a:r>
            <a:r>
              <a:rPr lang="de-DE" altLang="de-DE" sz="2000" i="0" u="none" kern="0" dirty="0" err="1">
                <a:latin typeface="Calibri" panose="020F0502020204030204" pitchFamily="34" charset="0"/>
              </a:rPr>
              <a:t>Aflatoxin</a:t>
            </a:r>
            <a:endParaRPr lang="de-DE" altLang="de-DE" sz="2000" i="0" u="none" kern="0" dirty="0">
              <a:latin typeface="Calibri" panose="020F0502020204030204" pitchFamily="34" charset="0"/>
            </a:endParaRPr>
          </a:p>
          <a:p>
            <a:pPr algn="l"/>
            <a:r>
              <a:rPr lang="de-DE" altLang="de-DE" sz="2000" u="none" kern="0" dirty="0">
                <a:latin typeface="Calibri" panose="020F0502020204030204" pitchFamily="34" charset="0"/>
              </a:rPr>
              <a:t>Aspergillus </a:t>
            </a:r>
            <a:r>
              <a:rPr lang="de-DE" altLang="de-DE" sz="2000" u="none" kern="0" dirty="0" err="1">
                <a:latin typeface="Calibri" panose="020F0502020204030204" pitchFamily="34" charset="0"/>
              </a:rPr>
              <a:t>ochraceus</a:t>
            </a:r>
            <a:r>
              <a:rPr lang="de-DE" altLang="de-DE" sz="2000" u="none" kern="0" dirty="0">
                <a:latin typeface="Calibri" panose="020F0502020204030204" pitchFamily="34" charset="0"/>
              </a:rPr>
              <a:t> </a:t>
            </a:r>
            <a:r>
              <a:rPr lang="de-DE" sz="2000" i="0" u="none" dirty="0"/>
              <a:t>→</a:t>
            </a:r>
            <a:r>
              <a:rPr lang="de-DE" altLang="de-DE" sz="2000" i="0" u="none" kern="0" dirty="0">
                <a:latin typeface="Calibri" panose="020F0502020204030204" pitchFamily="34" charset="0"/>
              </a:rPr>
              <a:t> </a:t>
            </a:r>
            <a:r>
              <a:rPr lang="de-DE" altLang="de-DE" sz="2000" i="0" u="none" kern="0" dirty="0" err="1">
                <a:latin typeface="Calibri" panose="020F0502020204030204" pitchFamily="34" charset="0"/>
              </a:rPr>
              <a:t>Ochratoxin</a:t>
            </a:r>
            <a:endParaRPr lang="de-DE" altLang="de-DE" sz="2000" i="0" u="none" kern="0" dirty="0">
              <a:latin typeface="Calibri" panose="020F0502020204030204" pitchFamily="34" charset="0"/>
            </a:endParaRPr>
          </a:p>
        </p:txBody>
      </p:sp>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31" y="304800"/>
            <a:ext cx="3828748" cy="47971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feld 3"/>
          <p:cNvSpPr txBox="1"/>
          <p:nvPr/>
        </p:nvSpPr>
        <p:spPr>
          <a:xfrm>
            <a:off x="839416" y="5101952"/>
            <a:ext cx="2924452" cy="215444"/>
          </a:xfrm>
          <a:prstGeom prst="rect">
            <a:avLst/>
          </a:prstGeom>
          <a:noFill/>
        </p:spPr>
        <p:txBody>
          <a:bodyPr wrap="square" rtlCol="0">
            <a:spAutoFit/>
          </a:bodyPr>
          <a:lstStyle/>
          <a:p>
            <a:r>
              <a:rPr lang="de-DE" sz="800" i="0" dirty="0">
                <a:latin typeface="Calibri" panose="020F0502020204030204" pitchFamily="34" charset="0"/>
                <a:cs typeface="Calibri" panose="020F0502020204030204" pitchFamily="34" charset="0"/>
              </a:rPr>
              <a:t>Foto von </a:t>
            </a:r>
            <a:r>
              <a:rPr lang="de-DE" sz="800" i="0" dirty="0" err="1">
                <a:latin typeface="Calibri" panose="020F0502020204030204" pitchFamily="34" charset="0"/>
                <a:cs typeface="Calibri" panose="020F0502020204030204" pitchFamily="34" charset="0"/>
              </a:rPr>
              <a:t>Accipiter</a:t>
            </a:r>
            <a:r>
              <a:rPr lang="de-DE" sz="800" i="0" dirty="0">
                <a:latin typeface="Calibri" panose="020F0502020204030204" pitchFamily="34" charset="0"/>
                <a:cs typeface="Calibri" panose="020F0502020204030204" pitchFamily="34" charset="0"/>
              </a:rPr>
              <a:t> (R. Altenkamp, Berlin) </a:t>
            </a:r>
          </a:p>
        </p:txBody>
      </p:sp>
    </p:spTree>
    <p:extLst>
      <p:ext uri="{BB962C8B-B14F-4D97-AF65-F5344CB8AC3E}">
        <p14:creationId xmlns:p14="http://schemas.microsoft.com/office/powerpoint/2010/main" val="2954381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ChangeArrowheads="1"/>
          </p:cNvSpPr>
          <p:nvPr/>
        </p:nvSpPr>
        <p:spPr bwMode="auto">
          <a:xfrm>
            <a:off x="551384" y="304800"/>
            <a:ext cx="1087320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itchFamily="18" charset="0"/>
                <a:ea typeface="MS PGothic" panose="020B0600070205080204" pitchFamily="34" charset="-128"/>
              </a:defRPr>
            </a:lvl1pPr>
            <a:lvl2pPr marL="742950" indent="-285750">
              <a:spcBef>
                <a:spcPct val="20000"/>
              </a:spcBef>
              <a:buChar char="–"/>
              <a:defRPr sz="2800">
                <a:solidFill>
                  <a:schemeClr val="tx1"/>
                </a:solidFill>
                <a:latin typeface="Times" pitchFamily="18" charset="0"/>
                <a:ea typeface="MS PGothic" panose="020B0600070205080204" pitchFamily="34" charset="-128"/>
              </a:defRPr>
            </a:lvl2pPr>
            <a:lvl3pPr marL="1143000" indent="-228600">
              <a:spcBef>
                <a:spcPct val="20000"/>
              </a:spcBef>
              <a:buChar char="•"/>
              <a:defRPr sz="2400">
                <a:solidFill>
                  <a:schemeClr val="tx1"/>
                </a:solidFill>
                <a:latin typeface="Times" pitchFamily="18" charset="0"/>
                <a:ea typeface="MS PGothic" panose="020B0600070205080204" pitchFamily="34" charset="-128"/>
              </a:defRPr>
            </a:lvl3pPr>
            <a:lvl4pPr marL="1600200" indent="-228600">
              <a:spcBef>
                <a:spcPct val="20000"/>
              </a:spcBef>
              <a:buChar char="–"/>
              <a:defRPr sz="2000">
                <a:solidFill>
                  <a:schemeClr val="tx1"/>
                </a:solidFill>
                <a:latin typeface="Times" pitchFamily="18" charset="0"/>
                <a:ea typeface="MS PGothic" panose="020B0600070205080204" pitchFamily="34" charset="-128"/>
              </a:defRPr>
            </a:lvl4pPr>
            <a:lvl5pPr marL="2057400" indent="-228600">
              <a:spcBef>
                <a:spcPct val="20000"/>
              </a:spcBef>
              <a:buChar char="»"/>
              <a:defRPr sz="2000">
                <a:solidFill>
                  <a:schemeClr val="tx1"/>
                </a:solidFill>
                <a:latin typeface="Times"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9pPr>
          </a:lstStyle>
          <a:p>
            <a:pPr algn="ctr">
              <a:spcBef>
                <a:spcPct val="0"/>
              </a:spcBef>
              <a:buFontTx/>
              <a:buNone/>
            </a:pPr>
            <a:r>
              <a:rPr lang="de-DE" altLang="de-DE" sz="4000" i="0" u="sng" dirty="0" err="1">
                <a:solidFill>
                  <a:schemeClr val="tx2"/>
                </a:solidFill>
                <a:latin typeface="Calibri" panose="020F0502020204030204" pitchFamily="34" charset="0"/>
                <a:cs typeface="Calibri" panose="020F0502020204030204" pitchFamily="34" charset="0"/>
              </a:rPr>
              <a:t>Verderbserreger</a:t>
            </a:r>
            <a:r>
              <a:rPr lang="de-DE" altLang="de-DE" sz="4000" i="0" u="sng" dirty="0">
                <a:solidFill>
                  <a:schemeClr val="tx2"/>
                </a:solidFill>
                <a:latin typeface="Calibri" panose="020F0502020204030204" pitchFamily="34" charset="0"/>
                <a:cs typeface="Calibri" panose="020F0502020204030204" pitchFamily="34" charset="0"/>
              </a:rPr>
              <a:t> und </a:t>
            </a:r>
            <a:r>
              <a:rPr lang="de-DE" altLang="de-DE" sz="4000" i="0" u="sng" dirty="0" err="1">
                <a:solidFill>
                  <a:schemeClr val="tx2"/>
                </a:solidFill>
                <a:latin typeface="Calibri" panose="020F0502020204030204" pitchFamily="34" charset="0"/>
                <a:cs typeface="Calibri" panose="020F0502020204030204" pitchFamily="34" charset="0"/>
              </a:rPr>
              <a:t>Markerorganismen</a:t>
            </a:r>
            <a:endParaRPr lang="de-DE" altLang="de-DE" sz="4000" i="0" u="sng" dirty="0">
              <a:solidFill>
                <a:schemeClr val="tx2"/>
              </a:solidFill>
              <a:latin typeface="Calibri" panose="020F0502020204030204" pitchFamily="34" charset="0"/>
              <a:cs typeface="Calibri" panose="020F0502020204030204" pitchFamily="34" charset="0"/>
            </a:endParaRPr>
          </a:p>
        </p:txBody>
      </p:sp>
      <p:sp>
        <p:nvSpPr>
          <p:cNvPr id="73732" name="Oval 6"/>
          <p:cNvSpPr>
            <a:spLocks noChangeArrowheads="1"/>
          </p:cNvSpPr>
          <p:nvPr/>
        </p:nvSpPr>
        <p:spPr bwMode="auto">
          <a:xfrm>
            <a:off x="8839200" y="5867400"/>
            <a:ext cx="457200" cy="457200"/>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Times" pitchFamily="18" charset="0"/>
                <a:ea typeface="MS PGothic" panose="020B0600070205080204" pitchFamily="34" charset="-128"/>
              </a:defRPr>
            </a:lvl1pPr>
            <a:lvl2pPr marL="742950" indent="-285750">
              <a:spcBef>
                <a:spcPct val="20000"/>
              </a:spcBef>
              <a:buChar char="–"/>
              <a:defRPr sz="2800">
                <a:solidFill>
                  <a:schemeClr val="tx1"/>
                </a:solidFill>
                <a:latin typeface="Times" pitchFamily="18" charset="0"/>
                <a:ea typeface="MS PGothic" panose="020B0600070205080204" pitchFamily="34" charset="-128"/>
              </a:defRPr>
            </a:lvl2pPr>
            <a:lvl3pPr marL="1143000" indent="-228600">
              <a:spcBef>
                <a:spcPct val="20000"/>
              </a:spcBef>
              <a:buChar char="•"/>
              <a:defRPr sz="2400">
                <a:solidFill>
                  <a:schemeClr val="tx1"/>
                </a:solidFill>
                <a:latin typeface="Times" pitchFamily="18" charset="0"/>
                <a:ea typeface="MS PGothic" panose="020B0600070205080204" pitchFamily="34" charset="-128"/>
              </a:defRPr>
            </a:lvl3pPr>
            <a:lvl4pPr marL="1600200" indent="-228600">
              <a:spcBef>
                <a:spcPct val="20000"/>
              </a:spcBef>
              <a:buChar char="–"/>
              <a:defRPr sz="2000">
                <a:solidFill>
                  <a:schemeClr val="tx1"/>
                </a:solidFill>
                <a:latin typeface="Times" pitchFamily="18" charset="0"/>
                <a:ea typeface="MS PGothic" panose="020B0600070205080204" pitchFamily="34" charset="-128"/>
              </a:defRPr>
            </a:lvl4pPr>
            <a:lvl5pPr marL="2057400" indent="-228600">
              <a:spcBef>
                <a:spcPct val="20000"/>
              </a:spcBef>
              <a:buChar char="»"/>
              <a:defRPr sz="2000">
                <a:solidFill>
                  <a:schemeClr val="tx1"/>
                </a:solidFill>
                <a:latin typeface="Times"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9pPr>
          </a:lstStyle>
          <a:p>
            <a:pPr>
              <a:spcBef>
                <a:spcPct val="0"/>
              </a:spcBef>
              <a:buFontTx/>
              <a:buNone/>
            </a:pPr>
            <a:endParaRPr lang="de-DE" altLang="de-DE" sz="2400">
              <a:latin typeface="Calibri" panose="020F0502020204030204" pitchFamily="34" charset="0"/>
              <a:cs typeface="Calibri" panose="020F0502020204030204" pitchFamily="34" charset="0"/>
            </a:endParaRPr>
          </a:p>
        </p:txBody>
      </p:sp>
      <p:sp>
        <p:nvSpPr>
          <p:cNvPr id="73733" name="Oval 7"/>
          <p:cNvSpPr>
            <a:spLocks noChangeArrowheads="1"/>
          </p:cNvSpPr>
          <p:nvPr/>
        </p:nvSpPr>
        <p:spPr bwMode="auto">
          <a:xfrm>
            <a:off x="9829800" y="5867400"/>
            <a:ext cx="457200" cy="457200"/>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Times" pitchFamily="18" charset="0"/>
                <a:ea typeface="MS PGothic" panose="020B0600070205080204" pitchFamily="34" charset="-128"/>
              </a:defRPr>
            </a:lvl1pPr>
            <a:lvl2pPr marL="742950" indent="-285750">
              <a:spcBef>
                <a:spcPct val="20000"/>
              </a:spcBef>
              <a:buChar char="–"/>
              <a:defRPr sz="2800">
                <a:solidFill>
                  <a:schemeClr val="tx1"/>
                </a:solidFill>
                <a:latin typeface="Times" pitchFamily="18" charset="0"/>
                <a:ea typeface="MS PGothic" panose="020B0600070205080204" pitchFamily="34" charset="-128"/>
              </a:defRPr>
            </a:lvl2pPr>
            <a:lvl3pPr marL="1143000" indent="-228600">
              <a:spcBef>
                <a:spcPct val="20000"/>
              </a:spcBef>
              <a:buChar char="•"/>
              <a:defRPr sz="2400">
                <a:solidFill>
                  <a:schemeClr val="tx1"/>
                </a:solidFill>
                <a:latin typeface="Times" pitchFamily="18" charset="0"/>
                <a:ea typeface="MS PGothic" panose="020B0600070205080204" pitchFamily="34" charset="-128"/>
              </a:defRPr>
            </a:lvl3pPr>
            <a:lvl4pPr marL="1600200" indent="-228600">
              <a:spcBef>
                <a:spcPct val="20000"/>
              </a:spcBef>
              <a:buChar char="–"/>
              <a:defRPr sz="2000">
                <a:solidFill>
                  <a:schemeClr val="tx1"/>
                </a:solidFill>
                <a:latin typeface="Times" pitchFamily="18" charset="0"/>
                <a:ea typeface="MS PGothic" panose="020B0600070205080204" pitchFamily="34" charset="-128"/>
              </a:defRPr>
            </a:lvl4pPr>
            <a:lvl5pPr marL="2057400" indent="-228600">
              <a:spcBef>
                <a:spcPct val="20000"/>
              </a:spcBef>
              <a:buChar char="»"/>
              <a:defRPr sz="2000">
                <a:solidFill>
                  <a:schemeClr val="tx1"/>
                </a:solidFill>
                <a:latin typeface="Times"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18" charset="0"/>
                <a:ea typeface="MS PGothic" panose="020B0600070205080204" pitchFamily="34" charset="-128"/>
              </a:defRPr>
            </a:lvl9pPr>
          </a:lstStyle>
          <a:p>
            <a:pPr>
              <a:spcBef>
                <a:spcPct val="0"/>
              </a:spcBef>
              <a:buFontTx/>
              <a:buNone/>
            </a:pPr>
            <a:endParaRPr lang="de-DE" altLang="de-DE" sz="2400">
              <a:latin typeface="Calibri" panose="020F0502020204030204" pitchFamily="34" charset="0"/>
              <a:cs typeface="Calibri" panose="020F0502020204030204" pitchFamily="34" charset="0"/>
            </a:endParaRPr>
          </a:p>
        </p:txBody>
      </p:sp>
      <p:sp>
        <p:nvSpPr>
          <p:cNvPr id="12" name="Rectangle 2"/>
          <p:cNvSpPr txBox="1">
            <a:spLocks noChangeArrowheads="1"/>
          </p:cNvSpPr>
          <p:nvPr/>
        </p:nvSpPr>
        <p:spPr bwMode="auto">
          <a:xfrm>
            <a:off x="6359352" y="1268760"/>
            <a:ext cx="5832648" cy="5544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u="sng">
                <a:solidFill>
                  <a:schemeClr val="tx2"/>
                </a:solidFill>
                <a:latin typeface="+mj-lt"/>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marL="342900" indent="-342900" algn="l">
              <a:buFont typeface="Wingdings" panose="05000000000000000000" pitchFamily="2" charset="2"/>
              <a:buChar char="Ø"/>
            </a:pPr>
            <a:r>
              <a:rPr lang="de-DE" altLang="de-DE" sz="3200" i="0" u="none" kern="0" dirty="0" err="1">
                <a:latin typeface="Calibri" panose="020F0502020204030204" pitchFamily="34" charset="0"/>
              </a:rPr>
              <a:t>Enterobakterien</a:t>
            </a:r>
            <a:r>
              <a:rPr lang="de-DE" altLang="de-DE" sz="3200" i="0" u="none" kern="0" dirty="0">
                <a:latin typeface="Calibri" panose="020F0502020204030204" pitchFamily="34" charset="0"/>
              </a:rPr>
              <a:t> (</a:t>
            </a:r>
            <a:r>
              <a:rPr lang="de-DE" altLang="de-DE" sz="3200" i="0" u="none" kern="0" dirty="0" err="1">
                <a:latin typeface="Calibri" panose="020F0502020204030204" pitchFamily="34" charset="0"/>
              </a:rPr>
              <a:t>Enterobacteriaceae</a:t>
            </a:r>
            <a:r>
              <a:rPr lang="de-DE" altLang="de-DE" sz="3200" i="0" u="none" kern="0" dirty="0">
                <a:latin typeface="Calibri" panose="020F0502020204030204" pitchFamily="34" charset="0"/>
              </a:rPr>
              <a:t>)</a:t>
            </a:r>
          </a:p>
          <a:p>
            <a:pPr marL="800100" lvl="1" indent="-342900" algn="l">
              <a:buFont typeface="Wingdings" panose="05000000000000000000" pitchFamily="2" charset="2"/>
              <a:buChar char="Ø"/>
            </a:pPr>
            <a:r>
              <a:rPr lang="de-DE" altLang="de-DE" sz="3200" i="0" u="none" kern="0" dirty="0" err="1">
                <a:latin typeface="Calibri" panose="020F0502020204030204" pitchFamily="34" charset="0"/>
              </a:rPr>
              <a:t>Coliforme</a:t>
            </a:r>
            <a:r>
              <a:rPr lang="de-DE" altLang="de-DE" sz="3200" i="0" u="none" kern="0" dirty="0">
                <a:latin typeface="Calibri" panose="020F0502020204030204" pitchFamily="34" charset="0"/>
              </a:rPr>
              <a:t> Bakterien</a:t>
            </a:r>
          </a:p>
          <a:p>
            <a:pPr marL="1257300" lvl="2" indent="-342900" algn="l">
              <a:buFont typeface="Wingdings" panose="05000000000000000000" pitchFamily="2" charset="2"/>
              <a:buChar char="Ø"/>
            </a:pPr>
            <a:r>
              <a:rPr lang="de-DE" altLang="de-DE" sz="3200" u="none" kern="0" dirty="0">
                <a:latin typeface="Calibri" panose="020F0502020204030204" pitchFamily="34" charset="0"/>
              </a:rPr>
              <a:t>Escherichia coli</a:t>
            </a:r>
          </a:p>
          <a:p>
            <a:pPr marL="342900" indent="-342900" algn="l">
              <a:buFont typeface="Wingdings" panose="05000000000000000000" pitchFamily="2" charset="2"/>
              <a:buChar char="Ø"/>
            </a:pPr>
            <a:r>
              <a:rPr lang="de-DE" altLang="de-DE" sz="3200" i="0" u="none" kern="0" dirty="0">
                <a:latin typeface="Calibri" panose="020F0502020204030204" pitchFamily="34" charset="0"/>
              </a:rPr>
              <a:t>Enterokokken</a:t>
            </a:r>
          </a:p>
          <a:p>
            <a:pPr marL="342900" indent="-342900" algn="l">
              <a:buFont typeface="Wingdings" panose="05000000000000000000" pitchFamily="2" charset="2"/>
              <a:buChar char="Ø"/>
            </a:pPr>
            <a:r>
              <a:rPr lang="de-DE" altLang="de-DE" sz="3200" u="none" kern="0" dirty="0">
                <a:latin typeface="Calibri" panose="020F0502020204030204" pitchFamily="34" charset="0"/>
              </a:rPr>
              <a:t>Clostridium </a:t>
            </a:r>
            <a:r>
              <a:rPr lang="de-DE" altLang="de-DE" sz="3200" u="none" kern="0" dirty="0" err="1">
                <a:latin typeface="Calibri" panose="020F0502020204030204" pitchFamily="34" charset="0"/>
              </a:rPr>
              <a:t>perfringens</a:t>
            </a:r>
            <a:endParaRPr lang="de-DE" altLang="de-DE" sz="3200" u="none" kern="0" dirty="0">
              <a:latin typeface="Calibri" panose="020F0502020204030204" pitchFamily="34" charset="0"/>
            </a:endParaRPr>
          </a:p>
          <a:p>
            <a:pPr marL="342900" indent="-342900" algn="l">
              <a:buFont typeface="Wingdings" panose="05000000000000000000" pitchFamily="2" charset="2"/>
              <a:buChar char="Ø"/>
            </a:pPr>
            <a:r>
              <a:rPr lang="de-DE" altLang="de-DE" sz="3200" i="0" u="none" kern="0" dirty="0" err="1">
                <a:latin typeface="Calibri" panose="020F0502020204030204" pitchFamily="34" charset="0"/>
              </a:rPr>
              <a:t>Koagulase</a:t>
            </a:r>
            <a:r>
              <a:rPr lang="de-DE" altLang="de-DE" sz="3200" i="0" u="none" kern="0" dirty="0">
                <a:latin typeface="Calibri" panose="020F0502020204030204" pitchFamily="34" charset="0"/>
              </a:rPr>
              <a:t>-positive Staphylokokken</a:t>
            </a:r>
          </a:p>
          <a:p>
            <a:pPr marL="342900" indent="-342900" algn="l">
              <a:buFont typeface="Wingdings" panose="05000000000000000000" pitchFamily="2" charset="2"/>
              <a:buChar char="Ø"/>
            </a:pPr>
            <a:r>
              <a:rPr lang="de-DE" altLang="de-DE" sz="3200" i="0" u="none" kern="0" dirty="0">
                <a:latin typeface="Calibri" panose="020F0502020204030204" pitchFamily="34" charset="0"/>
              </a:rPr>
              <a:t>Pilze</a:t>
            </a:r>
          </a:p>
          <a:p>
            <a:pPr algn="l"/>
            <a:br>
              <a:rPr lang="de-DE" altLang="de-DE" sz="2000" i="0" u="none" kern="0" dirty="0">
                <a:latin typeface="Calibri" panose="020F0502020204030204" pitchFamily="34" charset="0"/>
              </a:rPr>
            </a:br>
            <a:endParaRPr lang="de-DE" altLang="de-DE" sz="2000" i="0" u="none" kern="0" dirty="0">
              <a:latin typeface="Calibri" panose="020F0502020204030204" pitchFamily="34" charset="0"/>
            </a:endParaRPr>
          </a:p>
        </p:txBody>
      </p:sp>
      <p:sp>
        <p:nvSpPr>
          <p:cNvPr id="13" name="Rectangle 2"/>
          <p:cNvSpPr txBox="1">
            <a:spLocks noChangeArrowheads="1"/>
          </p:cNvSpPr>
          <p:nvPr/>
        </p:nvSpPr>
        <p:spPr bwMode="auto">
          <a:xfrm>
            <a:off x="947428" y="1268760"/>
            <a:ext cx="5040560" cy="3956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u="sng">
                <a:solidFill>
                  <a:schemeClr val="tx2"/>
                </a:solidFill>
                <a:latin typeface="+mj-lt"/>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marL="342900" indent="-342900" algn="l">
              <a:buFont typeface="Wingdings" panose="05000000000000000000" pitchFamily="2" charset="2"/>
              <a:buChar char="Ø"/>
            </a:pPr>
            <a:r>
              <a:rPr lang="de-DE" altLang="de-DE" sz="3600" i="0" u="none" kern="0" dirty="0">
                <a:latin typeface="Calibri" panose="020F0502020204030204" pitchFamily="34" charset="0"/>
              </a:rPr>
              <a:t>Essigsäurebakterien</a:t>
            </a:r>
          </a:p>
          <a:p>
            <a:pPr marL="342900" indent="-342900" algn="l">
              <a:buFont typeface="Wingdings" panose="05000000000000000000" pitchFamily="2" charset="2"/>
              <a:buChar char="Ø"/>
            </a:pPr>
            <a:r>
              <a:rPr lang="de-DE" altLang="de-DE" sz="3600" u="none" kern="0" dirty="0" err="1">
                <a:latin typeface="Calibri" panose="020F0502020204030204" pitchFamily="34" charset="0"/>
              </a:rPr>
              <a:t>Acinetobacter</a:t>
            </a:r>
            <a:r>
              <a:rPr lang="de-DE" altLang="de-DE" sz="3600" u="none" kern="0" dirty="0">
                <a:latin typeface="Calibri" panose="020F0502020204030204" pitchFamily="34" charset="0"/>
              </a:rPr>
              <a:t> </a:t>
            </a:r>
            <a:r>
              <a:rPr lang="de-DE" altLang="de-DE" sz="3600" i="0" u="none" kern="0" dirty="0" err="1">
                <a:latin typeface="Calibri" panose="020F0502020204030204" pitchFamily="34" charset="0"/>
              </a:rPr>
              <a:t>sp</a:t>
            </a:r>
            <a:r>
              <a:rPr lang="de-DE" altLang="de-DE" sz="3600" i="0" u="none" kern="0" dirty="0">
                <a:latin typeface="Calibri" panose="020F0502020204030204" pitchFamily="34" charset="0"/>
              </a:rPr>
              <a:t>.</a:t>
            </a:r>
          </a:p>
          <a:p>
            <a:pPr marL="342900" indent="-342900" algn="l">
              <a:buFont typeface="Wingdings" panose="05000000000000000000" pitchFamily="2" charset="2"/>
              <a:buChar char="Ø"/>
            </a:pPr>
            <a:r>
              <a:rPr lang="de-DE" altLang="de-DE" sz="3600" i="0" u="none" kern="0" dirty="0" err="1">
                <a:latin typeface="Calibri" panose="020F0502020204030204" pitchFamily="34" charset="0"/>
              </a:rPr>
              <a:t>Laktobazillen</a:t>
            </a:r>
            <a:endParaRPr lang="de-DE" altLang="de-DE" sz="3600" i="0" u="none" kern="0" dirty="0">
              <a:latin typeface="Calibri" panose="020F0502020204030204" pitchFamily="34" charset="0"/>
            </a:endParaRPr>
          </a:p>
          <a:p>
            <a:pPr marL="342900" indent="-342900" algn="l">
              <a:buFont typeface="Wingdings" panose="05000000000000000000" pitchFamily="2" charset="2"/>
              <a:buChar char="Ø"/>
            </a:pPr>
            <a:r>
              <a:rPr lang="de-DE" altLang="de-DE" sz="3600" u="none" kern="0" dirty="0">
                <a:latin typeface="Calibri" panose="020F0502020204030204" pitchFamily="34" charset="0"/>
              </a:rPr>
              <a:t>Clostridium </a:t>
            </a:r>
            <a:r>
              <a:rPr lang="de-DE" altLang="de-DE" sz="3600" u="none" kern="0" dirty="0" err="1">
                <a:latin typeface="Calibri" panose="020F0502020204030204" pitchFamily="34" charset="0"/>
              </a:rPr>
              <a:t>perfringens</a:t>
            </a:r>
            <a:endParaRPr lang="de-DE" altLang="de-DE" sz="3600" u="none" kern="0" dirty="0">
              <a:latin typeface="Calibri" panose="020F0502020204030204" pitchFamily="34" charset="0"/>
            </a:endParaRPr>
          </a:p>
          <a:p>
            <a:pPr marL="342900" indent="-342900" algn="l">
              <a:buFont typeface="Wingdings" panose="05000000000000000000" pitchFamily="2" charset="2"/>
              <a:buChar char="Ø"/>
            </a:pPr>
            <a:r>
              <a:rPr lang="de-DE" altLang="de-DE" sz="3600" i="0" u="none" kern="0" dirty="0" err="1">
                <a:latin typeface="Calibri" panose="020F0502020204030204" pitchFamily="34" charset="0"/>
              </a:rPr>
              <a:t>Osmotolerante</a:t>
            </a:r>
            <a:r>
              <a:rPr lang="de-DE" altLang="de-DE" sz="3600" i="0" u="none" kern="0" dirty="0">
                <a:latin typeface="Calibri" panose="020F0502020204030204" pitchFamily="34" charset="0"/>
              </a:rPr>
              <a:t> Hefen</a:t>
            </a:r>
          </a:p>
          <a:p>
            <a:pPr algn="l"/>
            <a:br>
              <a:rPr lang="de-DE" altLang="de-DE" sz="2000" i="0" u="none" kern="0" dirty="0">
                <a:latin typeface="Calibri" panose="020F0502020204030204" pitchFamily="34" charset="0"/>
              </a:rPr>
            </a:br>
            <a:endParaRPr lang="de-DE" altLang="de-DE" sz="2000" i="0" u="none" kern="0" dirty="0">
              <a:latin typeface="Calibri" panose="020F0502020204030204" pitchFamily="34" charset="0"/>
            </a:endParaRPr>
          </a:p>
        </p:txBody>
      </p:sp>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t="55948" r="51868"/>
          <a:stretch/>
        </p:blipFill>
        <p:spPr>
          <a:xfrm rot="16200000">
            <a:off x="2318123" y="4203579"/>
            <a:ext cx="1910549" cy="23314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31843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5E65ACC2-10C3-695B-D790-53618570A044}"/>
              </a:ext>
            </a:extLst>
          </p:cNvPr>
          <p:cNvSpPr>
            <a:spLocks noChangeArrowheads="1"/>
          </p:cNvSpPr>
          <p:nvPr/>
        </p:nvSpPr>
        <p:spPr bwMode="auto">
          <a:xfrm>
            <a:off x="4573665" y="152400"/>
            <a:ext cx="371432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0"/>
              </a:spcBef>
              <a:buFontTx/>
              <a:buNone/>
            </a:pPr>
            <a:r>
              <a:rPr lang="de-AT" altLang="de-DE" sz="4400" i="0" u="sng" dirty="0">
                <a:solidFill>
                  <a:schemeClr val="tx2"/>
                </a:solidFill>
                <a:latin typeface="Calibri" panose="020F0502020204030204" pitchFamily="34" charset="0"/>
                <a:cs typeface="Calibri" panose="020F0502020204030204" pitchFamily="34" charset="0"/>
              </a:rPr>
              <a:t>Biofilme </a:t>
            </a:r>
          </a:p>
        </p:txBody>
      </p:sp>
      <p:sp>
        <p:nvSpPr>
          <p:cNvPr id="45059" name="Line 3">
            <a:extLst>
              <a:ext uri="{FF2B5EF4-FFF2-40B4-BE49-F238E27FC236}">
                <a16:creationId xmlns:a16="http://schemas.microsoft.com/office/drawing/2014/main" id="{16D99E01-C208-148A-907C-BAAD4B8D8B17}"/>
              </a:ext>
            </a:extLst>
          </p:cNvPr>
          <p:cNvSpPr>
            <a:spLocks noChangeShapeType="1"/>
          </p:cNvSpPr>
          <p:nvPr/>
        </p:nvSpPr>
        <p:spPr bwMode="auto">
          <a:xfrm>
            <a:off x="2971800" y="4572000"/>
            <a:ext cx="1752600" cy="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sz="2400" i="0">
              <a:latin typeface="Calibri" panose="020F0502020204030204" pitchFamily="34" charset="0"/>
              <a:cs typeface="Calibri" panose="020F0502020204030204" pitchFamily="34" charset="0"/>
            </a:endParaRPr>
          </a:p>
        </p:txBody>
      </p:sp>
      <p:sp>
        <p:nvSpPr>
          <p:cNvPr id="45060" name="Line 4">
            <a:extLst>
              <a:ext uri="{FF2B5EF4-FFF2-40B4-BE49-F238E27FC236}">
                <a16:creationId xmlns:a16="http://schemas.microsoft.com/office/drawing/2014/main" id="{6BCAC637-5C53-E7F4-37E8-27F87DAE66B2}"/>
              </a:ext>
            </a:extLst>
          </p:cNvPr>
          <p:cNvSpPr>
            <a:spLocks noChangeShapeType="1"/>
          </p:cNvSpPr>
          <p:nvPr/>
        </p:nvSpPr>
        <p:spPr bwMode="auto">
          <a:xfrm flipV="1">
            <a:off x="5410200" y="3048000"/>
            <a:ext cx="914400" cy="11430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AT" sz="2400" i="0">
              <a:latin typeface="Calibri" panose="020F0502020204030204" pitchFamily="34" charset="0"/>
              <a:cs typeface="Calibri" panose="020F0502020204030204" pitchFamily="34" charset="0"/>
            </a:endParaRPr>
          </a:p>
        </p:txBody>
      </p:sp>
      <p:sp>
        <p:nvSpPr>
          <p:cNvPr id="45061" name="Freeform 5">
            <a:extLst>
              <a:ext uri="{FF2B5EF4-FFF2-40B4-BE49-F238E27FC236}">
                <a16:creationId xmlns:a16="http://schemas.microsoft.com/office/drawing/2014/main" id="{E899008A-2CFE-FCB3-FD63-F14BA05537FE}"/>
              </a:ext>
            </a:extLst>
          </p:cNvPr>
          <p:cNvSpPr>
            <a:spLocks/>
          </p:cNvSpPr>
          <p:nvPr/>
        </p:nvSpPr>
        <p:spPr bwMode="auto">
          <a:xfrm>
            <a:off x="4724400" y="4191000"/>
            <a:ext cx="685800" cy="381000"/>
          </a:xfrm>
          <a:custGeom>
            <a:avLst/>
            <a:gdLst>
              <a:gd name="T0" fmla="*/ 0 w 432"/>
              <a:gd name="T1" fmla="*/ 2147483646 h 240"/>
              <a:gd name="T2" fmla="*/ 2147483646 w 432"/>
              <a:gd name="T3" fmla="*/ 2147483646 h 240"/>
              <a:gd name="T4" fmla="*/ 2147483646 w 432"/>
              <a:gd name="T5" fmla="*/ 0 h 240"/>
              <a:gd name="T6" fmla="*/ 0 60000 65536"/>
              <a:gd name="T7" fmla="*/ 0 60000 65536"/>
              <a:gd name="T8" fmla="*/ 0 60000 65536"/>
              <a:gd name="T9" fmla="*/ 0 w 432"/>
              <a:gd name="T10" fmla="*/ 0 h 240"/>
              <a:gd name="T11" fmla="*/ 432 w 432"/>
              <a:gd name="T12" fmla="*/ 240 h 240"/>
            </a:gdLst>
            <a:ahLst/>
            <a:cxnLst>
              <a:cxn ang="T6">
                <a:pos x="T0" y="T1"/>
              </a:cxn>
              <a:cxn ang="T7">
                <a:pos x="T2" y="T3"/>
              </a:cxn>
              <a:cxn ang="T8">
                <a:pos x="T4" y="T5"/>
              </a:cxn>
            </a:cxnLst>
            <a:rect l="T9" t="T10" r="T11" b="T12"/>
            <a:pathLst>
              <a:path w="432" h="240">
                <a:moveTo>
                  <a:pt x="0" y="240"/>
                </a:moveTo>
                <a:cubicBezTo>
                  <a:pt x="84" y="236"/>
                  <a:pt x="168" y="232"/>
                  <a:pt x="240" y="192"/>
                </a:cubicBezTo>
                <a:cubicBezTo>
                  <a:pt x="312" y="152"/>
                  <a:pt x="400" y="32"/>
                  <a:pt x="432" y="0"/>
                </a:cubicBezTo>
              </a:path>
            </a:pathLst>
          </a:custGeom>
          <a:noFill/>
          <a:ln w="762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T" sz="2400" i="0">
              <a:latin typeface="Calibri" panose="020F0502020204030204" pitchFamily="34" charset="0"/>
              <a:cs typeface="Calibri" panose="020F0502020204030204" pitchFamily="34" charset="0"/>
            </a:endParaRPr>
          </a:p>
        </p:txBody>
      </p:sp>
      <p:sp>
        <p:nvSpPr>
          <p:cNvPr id="45062" name="Freeform 6">
            <a:extLst>
              <a:ext uri="{FF2B5EF4-FFF2-40B4-BE49-F238E27FC236}">
                <a16:creationId xmlns:a16="http://schemas.microsoft.com/office/drawing/2014/main" id="{A6D6C28D-E5C8-12CA-7711-1A137D853D03}"/>
              </a:ext>
            </a:extLst>
          </p:cNvPr>
          <p:cNvSpPr>
            <a:spLocks/>
          </p:cNvSpPr>
          <p:nvPr/>
        </p:nvSpPr>
        <p:spPr bwMode="auto">
          <a:xfrm rot="18602728" flipV="1">
            <a:off x="6352382" y="2267744"/>
            <a:ext cx="1674812" cy="920750"/>
          </a:xfrm>
          <a:custGeom>
            <a:avLst/>
            <a:gdLst>
              <a:gd name="T0" fmla="*/ 0 w 432"/>
              <a:gd name="T1" fmla="*/ 2147483646 h 240"/>
              <a:gd name="T2" fmla="*/ 2147483646 w 432"/>
              <a:gd name="T3" fmla="*/ 2147483646 h 240"/>
              <a:gd name="T4" fmla="*/ 2147483646 w 432"/>
              <a:gd name="T5" fmla="*/ 0 h 240"/>
              <a:gd name="T6" fmla="*/ 0 60000 65536"/>
              <a:gd name="T7" fmla="*/ 0 60000 65536"/>
              <a:gd name="T8" fmla="*/ 0 60000 65536"/>
              <a:gd name="T9" fmla="*/ 0 w 432"/>
              <a:gd name="T10" fmla="*/ 0 h 240"/>
              <a:gd name="T11" fmla="*/ 432 w 432"/>
              <a:gd name="T12" fmla="*/ 240 h 240"/>
            </a:gdLst>
            <a:ahLst/>
            <a:cxnLst>
              <a:cxn ang="T6">
                <a:pos x="T0" y="T1"/>
              </a:cxn>
              <a:cxn ang="T7">
                <a:pos x="T2" y="T3"/>
              </a:cxn>
              <a:cxn ang="T8">
                <a:pos x="T4" y="T5"/>
              </a:cxn>
            </a:cxnLst>
            <a:rect l="T9" t="T10" r="T11" b="T12"/>
            <a:pathLst>
              <a:path w="432" h="240">
                <a:moveTo>
                  <a:pt x="0" y="240"/>
                </a:moveTo>
                <a:cubicBezTo>
                  <a:pt x="84" y="236"/>
                  <a:pt x="168" y="232"/>
                  <a:pt x="240" y="192"/>
                </a:cubicBezTo>
                <a:cubicBezTo>
                  <a:pt x="312" y="152"/>
                  <a:pt x="400" y="32"/>
                  <a:pt x="432" y="0"/>
                </a:cubicBezTo>
              </a:path>
            </a:pathLst>
          </a:custGeom>
          <a:noFill/>
          <a:ln w="762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T" sz="2400" i="0">
              <a:latin typeface="Calibri" panose="020F0502020204030204" pitchFamily="34" charset="0"/>
              <a:cs typeface="Calibri" panose="020F0502020204030204" pitchFamily="34" charset="0"/>
            </a:endParaRPr>
          </a:p>
        </p:txBody>
      </p:sp>
      <p:sp>
        <p:nvSpPr>
          <p:cNvPr id="45063" name="Text Box 7">
            <a:extLst>
              <a:ext uri="{FF2B5EF4-FFF2-40B4-BE49-F238E27FC236}">
                <a16:creationId xmlns:a16="http://schemas.microsoft.com/office/drawing/2014/main" id="{8AA43FFD-94E8-D2C8-8DB3-DEF171324577}"/>
              </a:ext>
            </a:extLst>
          </p:cNvPr>
          <p:cNvSpPr txBox="1">
            <a:spLocks noChangeArrowheads="1"/>
          </p:cNvSpPr>
          <p:nvPr/>
        </p:nvSpPr>
        <p:spPr bwMode="auto">
          <a:xfrm>
            <a:off x="5638800" y="3048001"/>
            <a:ext cx="45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2400" i="0">
                <a:solidFill>
                  <a:schemeClr val="bg1"/>
                </a:solidFill>
                <a:latin typeface="Calibri" panose="020F0502020204030204" pitchFamily="34" charset="0"/>
                <a:cs typeface="Calibri" panose="020F0502020204030204" pitchFamily="34" charset="0"/>
              </a:rPr>
              <a:t>C</a:t>
            </a:r>
            <a:endParaRPr lang="de-AT" altLang="de-DE" sz="2400" i="0">
              <a:latin typeface="Calibri" panose="020F0502020204030204" pitchFamily="34" charset="0"/>
              <a:cs typeface="Calibri" panose="020F0502020204030204" pitchFamily="34" charset="0"/>
            </a:endParaRPr>
          </a:p>
        </p:txBody>
      </p:sp>
      <p:sp>
        <p:nvSpPr>
          <p:cNvPr id="45064" name="Text Box 8">
            <a:extLst>
              <a:ext uri="{FF2B5EF4-FFF2-40B4-BE49-F238E27FC236}">
                <a16:creationId xmlns:a16="http://schemas.microsoft.com/office/drawing/2014/main" id="{9AD261D9-B7DB-AE31-6BB7-5481359C619C}"/>
              </a:ext>
            </a:extLst>
          </p:cNvPr>
          <p:cNvSpPr txBox="1">
            <a:spLocks noChangeArrowheads="1"/>
          </p:cNvSpPr>
          <p:nvPr/>
        </p:nvSpPr>
        <p:spPr bwMode="auto">
          <a:xfrm>
            <a:off x="1574186" y="2392435"/>
            <a:ext cx="8937501" cy="30469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marL="342900" indent="-342900">
              <a:spcBef>
                <a:spcPct val="50000"/>
              </a:spcBef>
              <a:buFont typeface="Wingdings" panose="05000000000000000000" pitchFamily="2" charset="2"/>
              <a:buChar char="Ø"/>
            </a:pPr>
            <a:r>
              <a:rPr lang="de-AT" altLang="de-DE" sz="2400" i="0" dirty="0">
                <a:solidFill>
                  <a:schemeClr val="accent1">
                    <a:lumMod val="50000"/>
                  </a:schemeClr>
                </a:solidFill>
                <a:latin typeface="Calibri" panose="020F0502020204030204" pitchFamily="34" charset="0"/>
                <a:cs typeface="Calibri" panose="020F0502020204030204" pitchFamily="34" charset="0"/>
              </a:rPr>
              <a:t>90% der mikrobiellen Biomasse </a:t>
            </a:r>
          </a:p>
          <a:p>
            <a:pPr marL="342900" indent="-342900">
              <a:spcBef>
                <a:spcPct val="50000"/>
              </a:spcBef>
              <a:buFont typeface="Wingdings" panose="05000000000000000000" pitchFamily="2" charset="2"/>
              <a:buChar char="Ø"/>
            </a:pPr>
            <a:r>
              <a:rPr lang="de-AT" altLang="de-DE" sz="2400" i="0" dirty="0">
                <a:solidFill>
                  <a:schemeClr val="accent1">
                    <a:lumMod val="50000"/>
                  </a:schemeClr>
                </a:solidFill>
                <a:latin typeface="Calibri" panose="020F0502020204030204" pitchFamily="34" charset="0"/>
                <a:cs typeface="Calibri" panose="020F0502020204030204" pitchFamily="34" charset="0"/>
              </a:rPr>
              <a:t>Viele Mikroorganismen seit vielen Jahrmillionen in Biofilmen organisiert</a:t>
            </a:r>
          </a:p>
          <a:p>
            <a:pPr marL="342900" indent="-342900">
              <a:spcBef>
                <a:spcPct val="50000"/>
              </a:spcBef>
              <a:buFont typeface="Wingdings" panose="05000000000000000000" pitchFamily="2" charset="2"/>
              <a:buChar char="Ø"/>
            </a:pPr>
            <a:r>
              <a:rPr lang="de-AT" altLang="de-DE" sz="2400" i="0" dirty="0">
                <a:solidFill>
                  <a:schemeClr val="accent1">
                    <a:lumMod val="50000"/>
                  </a:schemeClr>
                </a:solidFill>
                <a:latin typeface="Calibri" panose="020F0502020204030204" pitchFamily="34" charset="0"/>
                <a:cs typeface="Calibri" panose="020F0502020204030204" pitchFamily="34" charset="0"/>
              </a:rPr>
              <a:t>Formieren sich sehr rasch (innerhalb 10-15min)</a:t>
            </a:r>
          </a:p>
          <a:p>
            <a:pPr marL="342900" indent="-342900">
              <a:spcBef>
                <a:spcPct val="50000"/>
              </a:spcBef>
              <a:buFont typeface="Wingdings" panose="05000000000000000000" pitchFamily="2" charset="2"/>
              <a:buChar char="Ø"/>
            </a:pPr>
            <a:r>
              <a:rPr lang="de-AT" altLang="de-DE" sz="2400" i="0" dirty="0">
                <a:solidFill>
                  <a:schemeClr val="accent1">
                    <a:lumMod val="50000"/>
                  </a:schemeClr>
                </a:solidFill>
                <a:latin typeface="Calibri" panose="020F0502020204030204" pitchFamily="34" charset="0"/>
                <a:cs typeface="Calibri" panose="020F0502020204030204" pitchFamily="34" charset="0"/>
              </a:rPr>
              <a:t>Resistent gegen Reinigung- &amp; Desinfektionsmitteln</a:t>
            </a:r>
          </a:p>
          <a:p>
            <a:pPr marL="342900" indent="-342900">
              <a:spcBef>
                <a:spcPct val="50000"/>
              </a:spcBef>
              <a:buFont typeface="Wingdings" panose="05000000000000000000" pitchFamily="2" charset="2"/>
              <a:buChar char="Ø"/>
            </a:pPr>
            <a:r>
              <a:rPr lang="de-AT" altLang="de-DE" sz="2400" i="0" dirty="0">
                <a:solidFill>
                  <a:schemeClr val="accent1">
                    <a:lumMod val="50000"/>
                  </a:schemeClr>
                </a:solidFill>
                <a:latin typeface="Calibri" panose="020F0502020204030204" pitchFamily="34" charset="0"/>
                <a:cs typeface="Calibri" panose="020F0502020204030204" pitchFamily="34" charset="0"/>
              </a:rPr>
              <a:t>Exopolysaccharide, schwierig zu eliminieren</a:t>
            </a:r>
          </a:p>
        </p:txBody>
      </p:sp>
      <p:sp>
        <p:nvSpPr>
          <p:cNvPr id="45065" name="Text Box 9">
            <a:extLst>
              <a:ext uri="{FF2B5EF4-FFF2-40B4-BE49-F238E27FC236}">
                <a16:creationId xmlns:a16="http://schemas.microsoft.com/office/drawing/2014/main" id="{E780F326-4C1E-5D9F-D118-3009A3801AEA}"/>
              </a:ext>
            </a:extLst>
          </p:cNvPr>
          <p:cNvSpPr txBox="1">
            <a:spLocks noChangeArrowheads="1"/>
          </p:cNvSpPr>
          <p:nvPr/>
        </p:nvSpPr>
        <p:spPr bwMode="auto">
          <a:xfrm>
            <a:off x="1585118" y="1265238"/>
            <a:ext cx="92634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spcBef>
                <a:spcPct val="50000"/>
              </a:spcBef>
              <a:buFontTx/>
              <a:buNone/>
            </a:pPr>
            <a:r>
              <a:rPr lang="de-AT" altLang="de-DE" sz="2400" dirty="0">
                <a:latin typeface="Calibri" panose="020F0502020204030204" pitchFamily="34" charset="0"/>
                <a:cs typeface="Calibri" panose="020F0502020204030204" pitchFamily="34" charset="0"/>
              </a:rPr>
              <a:t>Sind eine Community von Mikroorganismen, die an eine solide Oberfläche gebunden sind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a microscope&#10;&#10;Description automatically generated">
            <a:extLst>
              <a:ext uri="{FF2B5EF4-FFF2-40B4-BE49-F238E27FC236}">
                <a16:creationId xmlns:a16="http://schemas.microsoft.com/office/drawing/2014/main" id="{D353DCAC-BB74-2D1E-1DBD-6AAEA02F4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448" y="116632"/>
            <a:ext cx="8742771" cy="6557078"/>
          </a:xfrm>
          <a:prstGeom prst="rect">
            <a:avLst/>
          </a:prstGeom>
        </p:spPr>
      </p:pic>
      <p:sp>
        <p:nvSpPr>
          <p:cNvPr id="7" name="TextBox 6">
            <a:extLst>
              <a:ext uri="{FF2B5EF4-FFF2-40B4-BE49-F238E27FC236}">
                <a16:creationId xmlns:a16="http://schemas.microsoft.com/office/drawing/2014/main" id="{10CE7075-120F-69A8-110F-DD5465201EA0}"/>
              </a:ext>
            </a:extLst>
          </p:cNvPr>
          <p:cNvSpPr txBox="1"/>
          <p:nvPr/>
        </p:nvSpPr>
        <p:spPr>
          <a:xfrm>
            <a:off x="5591944" y="6633646"/>
            <a:ext cx="6098518" cy="246221"/>
          </a:xfrm>
          <a:prstGeom prst="rect">
            <a:avLst/>
          </a:prstGeom>
          <a:noFill/>
        </p:spPr>
        <p:txBody>
          <a:bodyPr wrap="square">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Krzysztof A. </a:t>
            </a:r>
            <a:r>
              <a:rPr lang="de-DE" sz="1000" i="0" dirty="0" err="1">
                <a:solidFill>
                  <a:schemeClr val="bg1">
                    <a:lumMod val="50000"/>
                  </a:schemeClr>
                </a:solidFill>
                <a:latin typeface="Calibri" panose="020F0502020204030204" pitchFamily="34" charset="0"/>
                <a:cs typeface="Calibri" panose="020F0502020204030204" pitchFamily="34" charset="0"/>
              </a:rPr>
              <a:t>Zacharski</a:t>
            </a:r>
            <a:r>
              <a:rPr lang="de-DE" sz="1000" i="0" dirty="0">
                <a:solidFill>
                  <a:schemeClr val="bg1">
                    <a:lumMod val="50000"/>
                  </a:schemeClr>
                </a:solidFill>
                <a:latin typeface="Calibri" panose="020F0502020204030204" pitchFamily="34" charset="0"/>
                <a:cs typeface="Calibri" panose="020F0502020204030204" pitchFamily="34" charset="0"/>
              </a:rPr>
              <a:t> via Wikipedia </a:t>
            </a:r>
          </a:p>
        </p:txBody>
      </p:sp>
    </p:spTree>
    <p:extLst>
      <p:ext uri="{BB962C8B-B14F-4D97-AF65-F5344CB8AC3E}">
        <p14:creationId xmlns:p14="http://schemas.microsoft.com/office/powerpoint/2010/main" val="2757683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microscope&#10;&#10;Description automatically generated">
            <a:extLst>
              <a:ext uri="{FF2B5EF4-FFF2-40B4-BE49-F238E27FC236}">
                <a16:creationId xmlns:a16="http://schemas.microsoft.com/office/drawing/2014/main" id="{804DE4E2-BBE6-6B33-A739-6A83A5825E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9496" y="260648"/>
            <a:ext cx="8641080" cy="5873496"/>
          </a:xfrm>
          <a:prstGeom prst="rect">
            <a:avLst/>
          </a:prstGeom>
        </p:spPr>
      </p:pic>
      <p:sp>
        <p:nvSpPr>
          <p:cNvPr id="7" name="TextBox 6">
            <a:extLst>
              <a:ext uri="{FF2B5EF4-FFF2-40B4-BE49-F238E27FC236}">
                <a16:creationId xmlns:a16="http://schemas.microsoft.com/office/drawing/2014/main" id="{68E27541-A281-6351-DF16-ACD63E341193}"/>
              </a:ext>
            </a:extLst>
          </p:cNvPr>
          <p:cNvSpPr txBox="1"/>
          <p:nvPr/>
        </p:nvSpPr>
        <p:spPr>
          <a:xfrm>
            <a:off x="1919536" y="6134144"/>
            <a:ext cx="6098518" cy="246221"/>
          </a:xfrm>
          <a:prstGeom prst="rect">
            <a:avLst/>
          </a:prstGeom>
          <a:noFill/>
        </p:spPr>
        <p:txBody>
          <a:bodyPr wrap="square">
            <a:spAutoFit/>
          </a:bodyPr>
          <a:lstStyle/>
          <a:p>
            <a:r>
              <a:rPr lang="en-US" sz="1000" i="0" dirty="0">
                <a:solidFill>
                  <a:schemeClr val="bg1">
                    <a:lumMod val="50000"/>
                  </a:schemeClr>
                </a:solidFill>
                <a:latin typeface="Calibri" panose="020F0502020204030204" pitchFamily="34" charset="0"/>
                <a:cs typeface="Calibri" panose="020F0502020204030204" pitchFamily="34" charset="0"/>
              </a:rPr>
              <a:t>CDC/ Rodney M. </a:t>
            </a:r>
            <a:r>
              <a:rPr lang="en-US" sz="1000" i="0" dirty="0" err="1">
                <a:solidFill>
                  <a:schemeClr val="bg1">
                    <a:lumMod val="50000"/>
                  </a:schemeClr>
                </a:solidFill>
                <a:latin typeface="Calibri" panose="020F0502020204030204" pitchFamily="34" charset="0"/>
                <a:cs typeface="Calibri" panose="020F0502020204030204" pitchFamily="34" charset="0"/>
              </a:rPr>
              <a:t>Donlan</a:t>
            </a:r>
            <a:r>
              <a:rPr lang="en-US" sz="1000" i="0" dirty="0">
                <a:solidFill>
                  <a:schemeClr val="bg1">
                    <a:lumMod val="50000"/>
                  </a:schemeClr>
                </a:solidFill>
                <a:latin typeface="Calibri" panose="020F0502020204030204" pitchFamily="34" charset="0"/>
                <a:cs typeface="Calibri" panose="020F0502020204030204" pitchFamily="34" charset="0"/>
              </a:rPr>
              <a:t>, Ph.D.; Janice Carr</a:t>
            </a:r>
            <a:endParaRPr lang="de-DE" sz="1000" i="0" dirty="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6458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8E27541-A281-6351-DF16-ACD63E341193}"/>
              </a:ext>
            </a:extLst>
          </p:cNvPr>
          <p:cNvSpPr txBox="1"/>
          <p:nvPr/>
        </p:nvSpPr>
        <p:spPr>
          <a:xfrm>
            <a:off x="1919536" y="6134144"/>
            <a:ext cx="6098518" cy="246221"/>
          </a:xfrm>
          <a:prstGeom prst="rect">
            <a:avLst/>
          </a:prstGeom>
          <a:noFill/>
        </p:spPr>
        <p:txBody>
          <a:bodyPr wrap="square">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Janice </a:t>
            </a:r>
            <a:r>
              <a:rPr lang="de-DE" sz="1000" i="0" dirty="0" err="1">
                <a:solidFill>
                  <a:schemeClr val="bg1">
                    <a:lumMod val="50000"/>
                  </a:schemeClr>
                </a:solidFill>
                <a:latin typeface="Calibri" panose="020F0502020204030204" pitchFamily="34" charset="0"/>
                <a:cs typeface="Calibri" panose="020F0502020204030204" pitchFamily="34" charset="0"/>
              </a:rPr>
              <a:t>Haney</a:t>
            </a:r>
            <a:r>
              <a:rPr lang="de-DE" sz="1000" i="0" dirty="0">
                <a:solidFill>
                  <a:schemeClr val="bg1">
                    <a:lumMod val="50000"/>
                  </a:schemeClr>
                </a:solidFill>
                <a:latin typeface="Calibri" panose="020F0502020204030204" pitchFamily="34" charset="0"/>
                <a:cs typeface="Calibri" panose="020F0502020204030204" pitchFamily="34" charset="0"/>
              </a:rPr>
              <a:t> Carr</a:t>
            </a:r>
          </a:p>
        </p:txBody>
      </p:sp>
      <p:pic>
        <p:nvPicPr>
          <p:cNvPr id="9" name="Picture 8" descr="Close-up of a microscope view of a microscopic view of bacteria&#10;&#10;Description automatically generated">
            <a:extLst>
              <a:ext uri="{FF2B5EF4-FFF2-40B4-BE49-F238E27FC236}">
                <a16:creationId xmlns:a16="http://schemas.microsoft.com/office/drawing/2014/main" id="{0F62EC32-CCA3-034A-E591-D2FEA409AE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3512" y="260647"/>
            <a:ext cx="8784976" cy="5857793"/>
          </a:xfrm>
          <a:prstGeom prst="rect">
            <a:avLst/>
          </a:prstGeom>
        </p:spPr>
      </p:pic>
    </p:spTree>
    <p:extLst>
      <p:ext uri="{BB962C8B-B14F-4D97-AF65-F5344CB8AC3E}">
        <p14:creationId xmlns:p14="http://schemas.microsoft.com/office/powerpoint/2010/main" val="620542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4900C2B9-AFBD-34D5-F47E-D2D41D9E3FA7}"/>
              </a:ext>
            </a:extLst>
          </p:cNvPr>
          <p:cNvSpPr>
            <a:spLocks noGrp="1" noChangeArrowheads="1"/>
          </p:cNvSpPr>
          <p:nvPr>
            <p:ph type="ctrTitle"/>
          </p:nvPr>
        </p:nvSpPr>
        <p:spPr>
          <a:xfrm>
            <a:off x="1415480" y="456312"/>
            <a:ext cx="9145016" cy="576262"/>
          </a:xfrm>
        </p:spPr>
        <p:txBody>
          <a:bodyPr/>
          <a:lstStyle/>
          <a:p>
            <a:r>
              <a:rPr lang="de-DE" altLang="de-DE" sz="4000" dirty="0">
                <a:solidFill>
                  <a:schemeClr val="tx1"/>
                </a:solidFill>
                <a:latin typeface="Calibri" panose="020F0502020204030204" pitchFamily="34" charset="0"/>
              </a:rPr>
              <a:t>AGES Zoonose Bericht</a:t>
            </a:r>
          </a:p>
        </p:txBody>
      </p:sp>
      <p:sp>
        <p:nvSpPr>
          <p:cNvPr id="34819" name="Rectangle 3">
            <a:extLst>
              <a:ext uri="{FF2B5EF4-FFF2-40B4-BE49-F238E27FC236}">
                <a16:creationId xmlns:a16="http://schemas.microsoft.com/office/drawing/2014/main" id="{D854CAA2-3B0A-0625-1953-98B3E0C96C6F}"/>
              </a:ext>
            </a:extLst>
          </p:cNvPr>
          <p:cNvSpPr>
            <a:spLocks noChangeArrowheads="1"/>
          </p:cNvSpPr>
          <p:nvPr/>
        </p:nvSpPr>
        <p:spPr bwMode="auto">
          <a:xfrm>
            <a:off x="1905000" y="12192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0"/>
              </a:spcBef>
              <a:buFontTx/>
              <a:buNone/>
            </a:pPr>
            <a:r>
              <a:rPr lang="de-DE" altLang="de-DE" sz="1800">
                <a:solidFill>
                  <a:schemeClr val="bg1"/>
                </a:solidFill>
                <a:latin typeface="Courier" pitchFamily="49" charset="0"/>
              </a:rPr>
              <a:t>%</a:t>
            </a:r>
            <a:endParaRPr lang="de-DE" altLang="de-DE" sz="1800">
              <a:solidFill>
                <a:schemeClr val="tx2"/>
              </a:solidFill>
              <a:latin typeface="Courier" pitchFamily="49" charset="0"/>
            </a:endParaRPr>
          </a:p>
        </p:txBody>
      </p:sp>
      <p:sp>
        <p:nvSpPr>
          <p:cNvPr id="34820" name="Rectangle 4">
            <a:extLst>
              <a:ext uri="{FF2B5EF4-FFF2-40B4-BE49-F238E27FC236}">
                <a16:creationId xmlns:a16="http://schemas.microsoft.com/office/drawing/2014/main" id="{CB02B9D7-4F79-0CCB-BCFA-105F8AF2AAD9}"/>
              </a:ext>
            </a:extLst>
          </p:cNvPr>
          <p:cNvSpPr>
            <a:spLocks noChangeArrowheads="1"/>
          </p:cNvSpPr>
          <p:nvPr/>
        </p:nvSpPr>
        <p:spPr bwMode="auto">
          <a:xfrm>
            <a:off x="6324600" y="12192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0"/>
              </a:spcBef>
              <a:buFontTx/>
              <a:buNone/>
            </a:pPr>
            <a:r>
              <a:rPr lang="de-DE" altLang="de-DE" sz="1800">
                <a:solidFill>
                  <a:schemeClr val="bg1"/>
                </a:solidFill>
                <a:latin typeface="Arial" panose="020B0604020202020204" pitchFamily="34" charset="0"/>
              </a:rPr>
              <a:t>%</a:t>
            </a:r>
            <a:endParaRPr lang="de-DE" altLang="de-DE" sz="1800">
              <a:solidFill>
                <a:schemeClr val="tx2"/>
              </a:solidFill>
              <a:latin typeface="Arial" panose="020B0604020202020204" pitchFamily="34" charset="0"/>
            </a:endParaRPr>
          </a:p>
        </p:txBody>
      </p:sp>
      <p:sp>
        <p:nvSpPr>
          <p:cNvPr id="2" name="Rechteck 1"/>
          <p:cNvSpPr/>
          <p:nvPr/>
        </p:nvSpPr>
        <p:spPr>
          <a:xfrm>
            <a:off x="2927648" y="6122939"/>
            <a:ext cx="2919389" cy="246221"/>
          </a:xfrm>
          <a:prstGeom prst="rect">
            <a:avLst/>
          </a:prstGeom>
        </p:spPr>
        <p:txBody>
          <a:bodyPr wrap="none">
            <a:spAutoFit/>
          </a:bodyPr>
          <a:lstStyle/>
          <a:p>
            <a:r>
              <a:rPr lang="de-DE" sz="1000" i="0" dirty="0">
                <a:solidFill>
                  <a:schemeClr val="bg1">
                    <a:lumMod val="50000"/>
                  </a:schemeClr>
                </a:solidFill>
              </a:rPr>
              <a:t>https://www.ages.at/mensch/krankheit/zoonosen</a:t>
            </a:r>
          </a:p>
        </p:txBody>
      </p:sp>
      <p:pic>
        <p:nvPicPr>
          <p:cNvPr id="3" name="Grafik 2"/>
          <p:cNvPicPr>
            <a:picLocks noChangeAspect="1"/>
          </p:cNvPicPr>
          <p:nvPr/>
        </p:nvPicPr>
        <p:blipFill>
          <a:blip r:embed="rId3"/>
          <a:stretch>
            <a:fillRect/>
          </a:stretch>
        </p:blipFill>
        <p:spPr>
          <a:xfrm>
            <a:off x="494536" y="1340768"/>
            <a:ext cx="7197351" cy="4697795"/>
          </a:xfrm>
          <a:prstGeom prst="rect">
            <a:avLst/>
          </a:prstGeom>
        </p:spPr>
      </p:pic>
      <p:pic>
        <p:nvPicPr>
          <p:cNvPr id="4" name="Grafik 3"/>
          <p:cNvPicPr>
            <a:picLocks noChangeAspect="1"/>
          </p:cNvPicPr>
          <p:nvPr/>
        </p:nvPicPr>
        <p:blipFill rotWithShape="1">
          <a:blip r:embed="rId4"/>
          <a:srcRect l="13620"/>
          <a:stretch/>
        </p:blipFill>
        <p:spPr>
          <a:xfrm>
            <a:off x="8400256" y="1219200"/>
            <a:ext cx="1826813" cy="229584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green and blue planet&#10;&#10;Description automatically generated">
            <a:extLst>
              <a:ext uri="{FF2B5EF4-FFF2-40B4-BE49-F238E27FC236}">
                <a16:creationId xmlns:a16="http://schemas.microsoft.com/office/drawing/2014/main" id="{9DF5C7B2-73D4-436E-052F-4C66B51A57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3344" y="3591454"/>
            <a:ext cx="4929822" cy="3450875"/>
          </a:xfrm>
          <a:prstGeom prst="rect">
            <a:avLst/>
          </a:prstGeom>
        </p:spPr>
      </p:pic>
      <p:pic>
        <p:nvPicPr>
          <p:cNvPr id="13" name="Picture 12" descr="A brown egg on a black background&#10;&#10;Description automatically generated">
            <a:extLst>
              <a:ext uri="{FF2B5EF4-FFF2-40B4-BE49-F238E27FC236}">
                <a16:creationId xmlns:a16="http://schemas.microsoft.com/office/drawing/2014/main" id="{9C5DB746-54D1-013C-9128-7A0E3F9E59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2699" y="5152296"/>
            <a:ext cx="2229306" cy="1560514"/>
          </a:xfrm>
          <a:prstGeom prst="rect">
            <a:avLst/>
          </a:prstGeom>
        </p:spPr>
      </p:pic>
      <p:pic>
        <p:nvPicPr>
          <p:cNvPr id="11" name="Picture 10" descr="A white chicken with red beak&#10;&#10;Description automatically generated">
            <a:extLst>
              <a:ext uri="{FF2B5EF4-FFF2-40B4-BE49-F238E27FC236}">
                <a16:creationId xmlns:a16="http://schemas.microsoft.com/office/drawing/2014/main" id="{92B21A4F-8546-3066-639B-097F7DE447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786" y="3505200"/>
            <a:ext cx="4582300" cy="3207610"/>
          </a:xfrm>
          <a:prstGeom prst="rect">
            <a:avLst/>
          </a:prstGeom>
        </p:spPr>
      </p:pic>
      <p:pic>
        <p:nvPicPr>
          <p:cNvPr id="9" name="Picture 8" descr="A pink pig with blue eyes&#10;&#10;Description automatically generated">
            <a:extLst>
              <a:ext uri="{FF2B5EF4-FFF2-40B4-BE49-F238E27FC236}">
                <a16:creationId xmlns:a16="http://schemas.microsoft.com/office/drawing/2014/main" id="{81B04F06-5F22-5CEA-96BF-00DE226D68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72064" y="688397"/>
            <a:ext cx="4828931" cy="3380252"/>
          </a:xfrm>
          <a:prstGeom prst="rect">
            <a:avLst/>
          </a:prstGeom>
        </p:spPr>
      </p:pic>
      <p:pic>
        <p:nvPicPr>
          <p:cNvPr id="5" name="Picture 4" descr="A cow with a udder&#10;&#10;Description automatically generated">
            <a:extLst>
              <a:ext uri="{FF2B5EF4-FFF2-40B4-BE49-F238E27FC236}">
                <a16:creationId xmlns:a16="http://schemas.microsoft.com/office/drawing/2014/main" id="{F44D0FB1-8AC4-0805-EE03-2DF53EFEAB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7181" y="817561"/>
            <a:ext cx="3925663" cy="2747964"/>
          </a:xfrm>
          <a:prstGeom prst="rect">
            <a:avLst/>
          </a:prstGeom>
        </p:spPr>
      </p:pic>
      <p:sp>
        <p:nvSpPr>
          <p:cNvPr id="49154" name="Text Box 4">
            <a:extLst>
              <a:ext uri="{FF2B5EF4-FFF2-40B4-BE49-F238E27FC236}">
                <a16:creationId xmlns:a16="http://schemas.microsoft.com/office/drawing/2014/main" id="{BBE665E8-32A8-805E-F0C7-D08D5C69DA51}"/>
              </a:ext>
            </a:extLst>
          </p:cNvPr>
          <p:cNvSpPr txBox="1">
            <a:spLocks noChangeArrowheads="1"/>
          </p:cNvSpPr>
          <p:nvPr/>
        </p:nvSpPr>
        <p:spPr bwMode="auto">
          <a:xfrm>
            <a:off x="191344" y="166646"/>
            <a:ext cx="117373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algn="ctr">
              <a:spcBef>
                <a:spcPct val="50000"/>
              </a:spcBef>
              <a:buFontTx/>
              <a:buNone/>
            </a:pPr>
            <a:r>
              <a:rPr lang="de-DE" altLang="de-DE" sz="2800" i="0" u="sng" dirty="0">
                <a:latin typeface="Calibri" panose="020F0502020204030204" pitchFamily="34" charset="0"/>
                <a:cs typeface="Calibri" panose="020F0502020204030204" pitchFamily="34" charset="0"/>
              </a:rPr>
              <a:t>Bevorzugte Habitate der bakteriellen LM-</a:t>
            </a:r>
            <a:r>
              <a:rPr lang="de-DE" altLang="de-DE" sz="2800" i="0" u="sng" dirty="0" err="1">
                <a:latin typeface="Calibri" panose="020F0502020204030204" pitchFamily="34" charset="0"/>
                <a:cs typeface="Calibri" panose="020F0502020204030204" pitchFamily="34" charset="0"/>
              </a:rPr>
              <a:t>Vergifter</a:t>
            </a:r>
            <a:r>
              <a:rPr lang="de-DE" altLang="de-DE" sz="2800" i="0" u="sng" dirty="0">
                <a:latin typeface="Calibri" panose="020F0502020204030204" pitchFamily="34" charset="0"/>
                <a:cs typeface="Calibri" panose="020F0502020204030204" pitchFamily="34" charset="0"/>
              </a:rPr>
              <a:t> in der Lebensmittelkette</a:t>
            </a:r>
            <a:endParaRPr lang="de-AT" altLang="de-DE" sz="2800" i="0" u="sng" dirty="0">
              <a:latin typeface="Calibri" panose="020F0502020204030204" pitchFamily="34" charset="0"/>
              <a:cs typeface="Calibri" panose="020F0502020204030204" pitchFamily="34" charset="0"/>
            </a:endParaRPr>
          </a:p>
        </p:txBody>
      </p:sp>
      <p:sp>
        <p:nvSpPr>
          <p:cNvPr id="49160" name="Textfeld 13">
            <a:extLst>
              <a:ext uri="{FF2B5EF4-FFF2-40B4-BE49-F238E27FC236}">
                <a16:creationId xmlns:a16="http://schemas.microsoft.com/office/drawing/2014/main" id="{BFE14658-3E22-5C30-D575-EA1C8F6743D5}"/>
              </a:ext>
            </a:extLst>
          </p:cNvPr>
          <p:cNvSpPr txBox="1">
            <a:spLocks noChangeArrowheads="1"/>
          </p:cNvSpPr>
          <p:nvPr/>
        </p:nvSpPr>
        <p:spPr bwMode="auto">
          <a:xfrm>
            <a:off x="8292201" y="2220313"/>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Salmonella </a:t>
            </a:r>
            <a:r>
              <a:rPr lang="de-DE" altLang="de-DE" sz="1800" b="1" i="0" dirty="0" err="1">
                <a:latin typeface="Calibri Light" panose="020F0302020204030204" pitchFamily="34" charset="0"/>
              </a:rPr>
              <a:t>spp</a:t>
            </a:r>
            <a:r>
              <a:rPr lang="de-DE" altLang="de-DE" sz="1800" b="1" i="0" dirty="0">
                <a:latin typeface="Calibri Light" panose="020F0302020204030204" pitchFamily="34" charset="0"/>
              </a:rPr>
              <a:t>.</a:t>
            </a:r>
          </a:p>
        </p:txBody>
      </p:sp>
      <p:sp>
        <p:nvSpPr>
          <p:cNvPr id="49161" name="Textfeld 14">
            <a:extLst>
              <a:ext uri="{FF2B5EF4-FFF2-40B4-BE49-F238E27FC236}">
                <a16:creationId xmlns:a16="http://schemas.microsoft.com/office/drawing/2014/main" id="{2FBC02AC-D9F4-9CC8-8E99-9C6379F5D25C}"/>
              </a:ext>
            </a:extLst>
          </p:cNvPr>
          <p:cNvSpPr txBox="1">
            <a:spLocks noChangeArrowheads="1"/>
          </p:cNvSpPr>
          <p:nvPr/>
        </p:nvSpPr>
        <p:spPr bwMode="auto">
          <a:xfrm>
            <a:off x="2641149" y="1864236"/>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VTEC</a:t>
            </a:r>
          </a:p>
        </p:txBody>
      </p:sp>
      <p:sp>
        <p:nvSpPr>
          <p:cNvPr id="49162" name="Textfeld 15">
            <a:extLst>
              <a:ext uri="{FF2B5EF4-FFF2-40B4-BE49-F238E27FC236}">
                <a16:creationId xmlns:a16="http://schemas.microsoft.com/office/drawing/2014/main" id="{65604AD8-04C5-2473-4BDE-7ED818582AB5}"/>
              </a:ext>
            </a:extLst>
          </p:cNvPr>
          <p:cNvSpPr txBox="1">
            <a:spLocks noChangeArrowheads="1"/>
          </p:cNvSpPr>
          <p:nvPr/>
        </p:nvSpPr>
        <p:spPr bwMode="auto">
          <a:xfrm>
            <a:off x="3657600" y="57912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Salmonella </a:t>
            </a:r>
            <a:r>
              <a:rPr lang="de-DE" altLang="de-DE" sz="1800" b="1" i="0" dirty="0" err="1">
                <a:latin typeface="Calibri Light" panose="020F0302020204030204" pitchFamily="34" charset="0"/>
              </a:rPr>
              <a:t>spp</a:t>
            </a:r>
            <a:r>
              <a:rPr lang="de-DE" altLang="de-DE" sz="1800" b="1" i="0" dirty="0">
                <a:latin typeface="Calibri Light" panose="020F0302020204030204" pitchFamily="34" charset="0"/>
              </a:rPr>
              <a:t>.</a:t>
            </a:r>
          </a:p>
        </p:txBody>
      </p:sp>
      <p:sp>
        <p:nvSpPr>
          <p:cNvPr id="49163" name="Textfeld 16">
            <a:extLst>
              <a:ext uri="{FF2B5EF4-FFF2-40B4-BE49-F238E27FC236}">
                <a16:creationId xmlns:a16="http://schemas.microsoft.com/office/drawing/2014/main" id="{4BA1D653-3C28-D5C3-3E1E-FBF16C8A9B6B}"/>
              </a:ext>
            </a:extLst>
          </p:cNvPr>
          <p:cNvSpPr txBox="1">
            <a:spLocks noChangeArrowheads="1"/>
          </p:cNvSpPr>
          <p:nvPr/>
        </p:nvSpPr>
        <p:spPr bwMode="auto">
          <a:xfrm>
            <a:off x="7582642" y="1567901"/>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Yersinia </a:t>
            </a:r>
            <a:r>
              <a:rPr lang="de-DE" altLang="de-DE" sz="1800" b="1" dirty="0" err="1">
                <a:latin typeface="Calibri Light" panose="020F0302020204030204" pitchFamily="34" charset="0"/>
              </a:rPr>
              <a:t>enterocolitica</a:t>
            </a:r>
            <a:endParaRPr lang="de-DE" altLang="de-DE" sz="1800" b="1" dirty="0">
              <a:latin typeface="Calibri Light" panose="020F0302020204030204" pitchFamily="34" charset="0"/>
            </a:endParaRPr>
          </a:p>
        </p:txBody>
      </p:sp>
      <p:sp>
        <p:nvSpPr>
          <p:cNvPr id="49164" name="Textfeld 17">
            <a:extLst>
              <a:ext uri="{FF2B5EF4-FFF2-40B4-BE49-F238E27FC236}">
                <a16:creationId xmlns:a16="http://schemas.microsoft.com/office/drawing/2014/main" id="{58760893-D882-1C54-B0FA-437E27C6ACE7}"/>
              </a:ext>
            </a:extLst>
          </p:cNvPr>
          <p:cNvSpPr txBox="1">
            <a:spLocks noChangeArrowheads="1"/>
          </p:cNvSpPr>
          <p:nvPr/>
        </p:nvSpPr>
        <p:spPr bwMode="auto">
          <a:xfrm>
            <a:off x="1905000" y="4581965"/>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Campylobacter </a:t>
            </a:r>
            <a:r>
              <a:rPr lang="de-DE" altLang="de-DE" sz="1800" b="1" i="0" dirty="0" err="1">
                <a:latin typeface="Calibri Light" panose="020F0302020204030204" pitchFamily="34" charset="0"/>
              </a:rPr>
              <a:t>spp</a:t>
            </a:r>
            <a:r>
              <a:rPr lang="de-DE" altLang="de-DE" sz="1800" b="1" i="0" dirty="0">
                <a:latin typeface="Calibri Light" panose="020F0302020204030204" pitchFamily="34" charset="0"/>
              </a:rPr>
              <a:t>.</a:t>
            </a:r>
          </a:p>
        </p:txBody>
      </p:sp>
      <p:sp>
        <p:nvSpPr>
          <p:cNvPr id="49165" name="Textfeld 18">
            <a:extLst>
              <a:ext uri="{FF2B5EF4-FFF2-40B4-BE49-F238E27FC236}">
                <a16:creationId xmlns:a16="http://schemas.microsoft.com/office/drawing/2014/main" id="{78ABD359-9A41-9741-EB7B-83EF5FEE7F06}"/>
              </a:ext>
            </a:extLst>
          </p:cNvPr>
          <p:cNvSpPr txBox="1">
            <a:spLocks noChangeArrowheads="1"/>
          </p:cNvSpPr>
          <p:nvPr/>
        </p:nvSpPr>
        <p:spPr bwMode="auto">
          <a:xfrm>
            <a:off x="1271464" y="1380123"/>
            <a:ext cx="152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S. </a:t>
            </a:r>
            <a:r>
              <a:rPr lang="de-DE" altLang="de-DE" sz="1800" b="1" dirty="0" err="1">
                <a:latin typeface="Calibri Light" panose="020F0302020204030204" pitchFamily="34" charset="0"/>
              </a:rPr>
              <a:t>aureus</a:t>
            </a:r>
            <a:endParaRPr lang="de-DE" altLang="de-DE" sz="1800" b="1" dirty="0">
              <a:latin typeface="Calibri Light" panose="020F0302020204030204" pitchFamily="34" charset="0"/>
            </a:endParaRPr>
          </a:p>
        </p:txBody>
      </p:sp>
      <p:sp>
        <p:nvSpPr>
          <p:cNvPr id="49166" name="Textfeld 19">
            <a:extLst>
              <a:ext uri="{FF2B5EF4-FFF2-40B4-BE49-F238E27FC236}">
                <a16:creationId xmlns:a16="http://schemas.microsoft.com/office/drawing/2014/main" id="{F496183C-98F0-89A3-1424-97C3D44D562F}"/>
              </a:ext>
            </a:extLst>
          </p:cNvPr>
          <p:cNvSpPr txBox="1">
            <a:spLocks noChangeArrowheads="1"/>
          </p:cNvSpPr>
          <p:nvPr/>
        </p:nvSpPr>
        <p:spPr bwMode="auto">
          <a:xfrm>
            <a:off x="4953000" y="3505200"/>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Brucella </a:t>
            </a:r>
            <a:r>
              <a:rPr lang="de-DE" altLang="de-DE" sz="1800" b="1" dirty="0" err="1">
                <a:latin typeface="Calibri Light" panose="020F0302020204030204" pitchFamily="34" charset="0"/>
              </a:rPr>
              <a:t>melitiensis</a:t>
            </a:r>
            <a:endParaRPr lang="de-DE" altLang="de-DE" sz="1800" b="1" dirty="0">
              <a:latin typeface="Calibri Light" panose="020F0302020204030204" pitchFamily="34" charset="0"/>
            </a:endParaRPr>
          </a:p>
        </p:txBody>
      </p:sp>
      <p:sp>
        <p:nvSpPr>
          <p:cNvPr id="49167" name="Textfeld 20">
            <a:extLst>
              <a:ext uri="{FF2B5EF4-FFF2-40B4-BE49-F238E27FC236}">
                <a16:creationId xmlns:a16="http://schemas.microsoft.com/office/drawing/2014/main" id="{96528534-5DBA-DC47-514D-75AE1438EAEF}"/>
              </a:ext>
            </a:extLst>
          </p:cNvPr>
          <p:cNvSpPr txBox="1">
            <a:spLocks noChangeArrowheads="1"/>
          </p:cNvSpPr>
          <p:nvPr/>
        </p:nvSpPr>
        <p:spPr bwMode="auto">
          <a:xfrm>
            <a:off x="2209800" y="2560289"/>
            <a:ext cx="1905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err="1">
                <a:latin typeface="Calibri Light" panose="020F0302020204030204" pitchFamily="34" charset="0"/>
              </a:rPr>
              <a:t>Mycobacteria</a:t>
            </a:r>
            <a:endParaRPr lang="de-DE" altLang="de-DE" sz="1800" b="1" dirty="0">
              <a:latin typeface="Calibri Light" panose="020F0302020204030204" pitchFamily="34" charset="0"/>
            </a:endParaRPr>
          </a:p>
        </p:txBody>
      </p:sp>
      <p:sp>
        <p:nvSpPr>
          <p:cNvPr id="49168" name="Textfeld 23">
            <a:extLst>
              <a:ext uri="{FF2B5EF4-FFF2-40B4-BE49-F238E27FC236}">
                <a16:creationId xmlns:a16="http://schemas.microsoft.com/office/drawing/2014/main" id="{7B4FCC90-3FC6-46F5-F04C-9F9E00E5C8C0}"/>
              </a:ext>
            </a:extLst>
          </p:cNvPr>
          <p:cNvSpPr txBox="1">
            <a:spLocks noChangeArrowheads="1"/>
          </p:cNvSpPr>
          <p:nvPr/>
        </p:nvSpPr>
        <p:spPr bwMode="auto">
          <a:xfrm>
            <a:off x="7392144" y="5391515"/>
            <a:ext cx="2971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Listeria </a:t>
            </a:r>
            <a:r>
              <a:rPr lang="de-DE" altLang="de-DE" sz="1800" b="1" dirty="0" err="1">
                <a:latin typeface="Calibri Light" panose="020F0302020204030204" pitchFamily="34" charset="0"/>
              </a:rPr>
              <a:t>monocytogenes</a:t>
            </a:r>
            <a:endParaRPr lang="de-DE" altLang="de-DE" sz="1800" b="1" dirty="0">
              <a:latin typeface="Calibri Light" panose="020F0302020204030204" pitchFamily="34" charset="0"/>
            </a:endParaRPr>
          </a:p>
        </p:txBody>
      </p:sp>
      <p:sp>
        <p:nvSpPr>
          <p:cNvPr id="49170" name="Textfeld 25">
            <a:extLst>
              <a:ext uri="{FF2B5EF4-FFF2-40B4-BE49-F238E27FC236}">
                <a16:creationId xmlns:a16="http://schemas.microsoft.com/office/drawing/2014/main" id="{340AC368-53F2-B219-25E3-3FE645B96670}"/>
              </a:ext>
            </a:extLst>
          </p:cNvPr>
          <p:cNvSpPr txBox="1">
            <a:spLocks noChangeArrowheads="1"/>
          </p:cNvSpPr>
          <p:nvPr/>
        </p:nvSpPr>
        <p:spPr bwMode="auto">
          <a:xfrm>
            <a:off x="8510814" y="4739118"/>
            <a:ext cx="2971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Sporenbildner</a:t>
            </a:r>
          </a:p>
        </p:txBody>
      </p:sp>
      <p:sp>
        <p:nvSpPr>
          <p:cNvPr id="49171" name="Textfeld 26">
            <a:extLst>
              <a:ext uri="{FF2B5EF4-FFF2-40B4-BE49-F238E27FC236}">
                <a16:creationId xmlns:a16="http://schemas.microsoft.com/office/drawing/2014/main" id="{252058B5-F126-3EAF-B644-298F7AE0C472}"/>
              </a:ext>
            </a:extLst>
          </p:cNvPr>
          <p:cNvSpPr txBox="1">
            <a:spLocks noChangeArrowheads="1"/>
          </p:cNvSpPr>
          <p:nvPr/>
        </p:nvSpPr>
        <p:spPr bwMode="auto">
          <a:xfrm>
            <a:off x="8573242" y="6121356"/>
            <a:ext cx="152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ea typeface="MS PGothic" panose="020B0600070205080204" pitchFamily="34" charset="-128"/>
              </a:defRPr>
            </a:lvl9pPr>
          </a:lstStyle>
          <a:p>
            <a:pPr eaLnBrk="1" hangingPunct="1">
              <a:spcBef>
                <a:spcPct val="0"/>
              </a:spcBef>
              <a:buFontTx/>
              <a:buNone/>
            </a:pPr>
            <a:r>
              <a:rPr lang="de-DE" altLang="de-DE" sz="1800" b="1" dirty="0">
                <a:latin typeface="Calibri Light" panose="020F0302020204030204" pitchFamily="34" charset="0"/>
              </a:rPr>
              <a:t>VTEC</a:t>
            </a:r>
          </a:p>
        </p:txBody>
      </p:sp>
      <p:sp>
        <p:nvSpPr>
          <p:cNvPr id="3" name="TextBox 2">
            <a:extLst>
              <a:ext uri="{FF2B5EF4-FFF2-40B4-BE49-F238E27FC236}">
                <a16:creationId xmlns:a16="http://schemas.microsoft.com/office/drawing/2014/main" id="{37D9E0CB-E5D2-0776-ED4F-26ADCE6292DF}"/>
              </a:ext>
            </a:extLst>
          </p:cNvPr>
          <p:cNvSpPr txBox="1"/>
          <p:nvPr/>
        </p:nvSpPr>
        <p:spPr>
          <a:xfrm>
            <a:off x="471830" y="6500979"/>
            <a:ext cx="6098518" cy="246221"/>
          </a:xfrm>
          <a:prstGeom prst="rect">
            <a:avLst/>
          </a:prstGeom>
          <a:noFill/>
        </p:spPr>
        <p:txBody>
          <a:bodyPr wrap="square">
            <a:spAutoFit/>
          </a:bodyPr>
          <a:lstStyle/>
          <a:p>
            <a:r>
              <a:rPr lang="de-DE" sz="1000" dirty="0" err="1">
                <a:solidFill>
                  <a:schemeClr val="bg2"/>
                </a:solidFill>
                <a:latin typeface="Calibri" panose="020F0502020204030204" pitchFamily="34" charset="0"/>
                <a:cs typeface="Calibri" panose="020F0502020204030204" pitchFamily="34" charset="0"/>
              </a:rPr>
              <a:t>Created</a:t>
            </a:r>
            <a:r>
              <a:rPr lang="de-DE" sz="1000" dirty="0">
                <a:solidFill>
                  <a:schemeClr val="bg2"/>
                </a:solidFill>
                <a:latin typeface="Calibri" panose="020F0502020204030204" pitchFamily="34" charset="0"/>
                <a:cs typeface="Calibri" panose="020F0502020204030204" pitchFamily="34" charset="0"/>
              </a:rPr>
              <a:t> </a:t>
            </a:r>
            <a:r>
              <a:rPr lang="de-DE" sz="1000" dirty="0" err="1">
                <a:solidFill>
                  <a:schemeClr val="bg2"/>
                </a:solidFill>
                <a:latin typeface="Calibri" panose="020F0502020204030204" pitchFamily="34" charset="0"/>
                <a:cs typeface="Calibri" panose="020F0502020204030204" pitchFamily="34" charset="0"/>
              </a:rPr>
              <a:t>with</a:t>
            </a:r>
            <a:r>
              <a:rPr lang="de-DE" sz="1000" dirty="0">
                <a:solidFill>
                  <a:schemeClr val="bg2"/>
                </a:solidFill>
                <a:latin typeface="Calibri" panose="020F0502020204030204" pitchFamily="34" charset="0"/>
                <a:cs typeface="Calibri" panose="020F0502020204030204" pitchFamily="34" charset="0"/>
              </a:rPr>
              <a:t> BioRender.com</a:t>
            </a:r>
          </a:p>
        </p:txBody>
      </p:sp>
      <p:pic>
        <p:nvPicPr>
          <p:cNvPr id="7" name="Picture 6" descr="A white goat with horns&#10;&#10;Description automatically generated">
            <a:extLst>
              <a:ext uri="{FF2B5EF4-FFF2-40B4-BE49-F238E27FC236}">
                <a16:creationId xmlns:a16="http://schemas.microsoft.com/office/drawing/2014/main" id="{F5E0518E-E406-40C8-3E78-BD395D5F9EF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06344" y="1598606"/>
            <a:ext cx="2858264" cy="200078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609600" y="274638"/>
            <a:ext cx="10972800" cy="1143000"/>
          </a:xfrm>
        </p:spPr>
        <p:txBody>
          <a:bodyPr/>
          <a:lstStyle/>
          <a:p>
            <a:r>
              <a:rPr lang="de-DE" dirty="0"/>
              <a:t>Fermentierte LM</a:t>
            </a: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424" y="3426909"/>
            <a:ext cx="3992367" cy="30441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1904" y="3429000"/>
            <a:ext cx="4617809" cy="29654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Grafik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321" y="404664"/>
            <a:ext cx="3891447" cy="27726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Grafik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48410" y="548680"/>
            <a:ext cx="3601766" cy="24030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feld 2">
            <a:extLst>
              <a:ext uri="{FF2B5EF4-FFF2-40B4-BE49-F238E27FC236}">
                <a16:creationId xmlns:a16="http://schemas.microsoft.com/office/drawing/2014/main" id="{B9DEF9E6-FDD7-61FE-B8E3-701943D49542}"/>
              </a:ext>
            </a:extLst>
          </p:cNvPr>
          <p:cNvSpPr txBox="1"/>
          <p:nvPr/>
        </p:nvSpPr>
        <p:spPr>
          <a:xfrm>
            <a:off x="567100" y="6525344"/>
            <a:ext cx="6104964" cy="246221"/>
          </a:xfrm>
          <a:prstGeom prst="rect">
            <a:avLst/>
          </a:prstGeom>
          <a:noFill/>
        </p:spPr>
        <p:txBody>
          <a:bodyPr wrap="square">
            <a:spAutoFit/>
          </a:bodyPr>
          <a:lstStyle/>
          <a:p>
            <a:r>
              <a:rPr lang="de-DE" sz="1000" dirty="0">
                <a:solidFill>
                  <a:schemeClr val="bg2"/>
                </a:solidFill>
              </a:rPr>
              <a:t>https://pixabay.com</a:t>
            </a:r>
            <a:endParaRPr lang="de-AT" sz="1000" dirty="0">
              <a:solidFill>
                <a:schemeClr val="bg2"/>
              </a:solidFill>
            </a:endParaRPr>
          </a:p>
        </p:txBody>
      </p:sp>
    </p:spTree>
    <p:extLst>
      <p:ext uri="{BB962C8B-B14F-4D97-AF65-F5344CB8AC3E}">
        <p14:creationId xmlns:p14="http://schemas.microsoft.com/office/powerpoint/2010/main" val="1122596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a:srcRect t="3151"/>
          <a:stretch/>
        </p:blipFill>
        <p:spPr>
          <a:xfrm>
            <a:off x="4079776" y="1556792"/>
            <a:ext cx="7760323" cy="4277131"/>
          </a:xfrm>
          <a:prstGeom prst="rect">
            <a:avLst/>
          </a:prstGeom>
        </p:spPr>
      </p:pic>
      <p:sp>
        <p:nvSpPr>
          <p:cNvPr id="2" name="Titel 1"/>
          <p:cNvSpPr>
            <a:spLocks noGrp="1"/>
          </p:cNvSpPr>
          <p:nvPr>
            <p:ph type="title"/>
          </p:nvPr>
        </p:nvSpPr>
        <p:spPr/>
        <p:txBody>
          <a:bodyPr/>
          <a:lstStyle/>
          <a:p>
            <a:r>
              <a:rPr lang="de-DE" dirty="0"/>
              <a:t>Sauerkraut</a:t>
            </a:r>
          </a:p>
        </p:txBody>
      </p:sp>
      <p:sp>
        <p:nvSpPr>
          <p:cNvPr id="3" name="Textfeld 2"/>
          <p:cNvSpPr txBox="1"/>
          <p:nvPr/>
        </p:nvSpPr>
        <p:spPr>
          <a:xfrm>
            <a:off x="391504" y="1340768"/>
            <a:ext cx="3832287" cy="3785652"/>
          </a:xfrm>
          <a:prstGeom prst="rect">
            <a:avLst/>
          </a:prstGeom>
          <a:noFill/>
        </p:spPr>
        <p:txBody>
          <a:bodyPr wrap="square" rtlCol="0">
            <a:spAutoFit/>
          </a:bodyPr>
          <a:lstStyle/>
          <a:p>
            <a:r>
              <a:rPr lang="de-DE" b="1" i="0" u="sng" dirty="0">
                <a:latin typeface="Calibri" panose="020F0502020204030204" pitchFamily="34" charset="0"/>
                <a:cs typeface="Calibri" panose="020F0502020204030204" pitchFamily="34" charset="0"/>
              </a:rPr>
              <a:t>Phasen:</a:t>
            </a:r>
          </a:p>
          <a:p>
            <a:pPr marL="342900" indent="-342900">
              <a:buFont typeface="+mj-lt"/>
              <a:buAutoNum type="arabicPeriod"/>
            </a:pPr>
            <a:r>
              <a:rPr lang="de-DE" i="0" dirty="0" err="1">
                <a:latin typeface="Calibri" panose="020F0502020204030204" pitchFamily="34" charset="0"/>
                <a:cs typeface="Calibri" panose="020F0502020204030204" pitchFamily="34" charset="0"/>
              </a:rPr>
              <a:t>Mischflora</a:t>
            </a:r>
            <a:r>
              <a:rPr lang="de-DE" i="0" dirty="0">
                <a:latin typeface="Calibri" panose="020F0502020204030204" pitchFamily="34" charset="0"/>
                <a:cs typeface="Calibri" panose="020F0502020204030204" pitchFamily="34" charset="0"/>
              </a:rPr>
              <a:t> mit Gasbildung bei 20°C</a:t>
            </a:r>
          </a:p>
          <a:p>
            <a:pPr marL="342900" indent="-342900">
              <a:buFont typeface="+mj-lt"/>
              <a:buAutoNum type="arabicPeriod"/>
            </a:pPr>
            <a:r>
              <a:rPr lang="de-DE" i="0" dirty="0">
                <a:latin typeface="Calibri" panose="020F0502020204030204" pitchFamily="34" charset="0"/>
                <a:cs typeface="Calibri" panose="020F0502020204030204" pitchFamily="34" charset="0"/>
              </a:rPr>
              <a:t>Heterofermentative LAB durch sinkenden O</a:t>
            </a:r>
            <a:r>
              <a:rPr lang="de-DE" i="0" baseline="-25000" dirty="0">
                <a:latin typeface="Calibri" panose="020F0502020204030204" pitchFamily="34" charset="0"/>
                <a:cs typeface="Calibri" panose="020F0502020204030204" pitchFamily="34" charset="0"/>
              </a:rPr>
              <a:t>2</a:t>
            </a:r>
            <a:r>
              <a:rPr lang="de-DE" i="0" dirty="0">
                <a:latin typeface="Calibri" panose="020F0502020204030204" pitchFamily="34" charset="0"/>
                <a:cs typeface="Calibri" panose="020F0502020204030204" pitchFamily="34" charset="0"/>
              </a:rPr>
              <a:t> → pH sinkt</a:t>
            </a:r>
          </a:p>
          <a:p>
            <a:pPr marL="342900" indent="-342900">
              <a:buFont typeface="+mj-lt"/>
              <a:buAutoNum type="arabicPeriod"/>
            </a:pPr>
            <a:r>
              <a:rPr lang="de-DE" i="0" dirty="0">
                <a:latin typeface="Calibri" panose="020F0502020204030204" pitchFamily="34" charset="0"/>
                <a:cs typeface="Calibri" panose="020F0502020204030204" pitchFamily="34" charset="0"/>
              </a:rPr>
              <a:t>Hetero- + homofermentative LAB mit intensiver Gärung </a:t>
            </a:r>
            <a:br>
              <a:rPr lang="de-DE" i="0" dirty="0">
                <a:latin typeface="Calibri" panose="020F0502020204030204" pitchFamily="34" charset="0"/>
                <a:cs typeface="Calibri" panose="020F0502020204030204" pitchFamily="34" charset="0"/>
              </a:rPr>
            </a:br>
            <a:r>
              <a:rPr lang="de-DE" i="0" dirty="0">
                <a:latin typeface="Calibri" panose="020F0502020204030204" pitchFamily="34" charset="0"/>
                <a:cs typeface="Calibri" panose="020F0502020204030204" pitchFamily="34" charset="0"/>
              </a:rPr>
              <a:t>(</a:t>
            </a:r>
            <a:r>
              <a:rPr lang="de-DE" dirty="0">
                <a:latin typeface="Calibri" panose="020F0502020204030204" pitchFamily="34" charset="0"/>
                <a:cs typeface="Calibri" panose="020F0502020204030204" pitchFamily="34" charset="0"/>
              </a:rPr>
              <a:t>L. </a:t>
            </a:r>
            <a:r>
              <a:rPr lang="de-DE" dirty="0" err="1">
                <a:latin typeface="Calibri" panose="020F0502020204030204" pitchFamily="34" charset="0"/>
                <a:cs typeface="Calibri" panose="020F0502020204030204" pitchFamily="34" charset="0"/>
              </a:rPr>
              <a:t>plantarum</a:t>
            </a:r>
            <a:r>
              <a:rPr lang="de-DE" i="0" dirty="0">
                <a:latin typeface="Calibri" panose="020F0502020204030204" pitchFamily="34" charset="0"/>
                <a:cs typeface="Calibri" panose="020F0502020204030204" pitchFamily="34" charset="0"/>
              </a:rPr>
              <a:t>)</a:t>
            </a:r>
          </a:p>
          <a:p>
            <a:pPr marL="342900" indent="-342900">
              <a:buFont typeface="+mj-lt"/>
              <a:buAutoNum type="arabicPeriod"/>
            </a:pPr>
            <a:r>
              <a:rPr lang="de-DE" i="0" dirty="0">
                <a:latin typeface="Calibri" panose="020F0502020204030204" pitchFamily="34" charset="0"/>
                <a:cs typeface="Calibri" panose="020F0502020204030204" pitchFamily="34" charset="0"/>
              </a:rPr>
              <a:t>Spätphase mit Verwertung restlicher Kohlenhydrate und Aromabildung</a:t>
            </a:r>
          </a:p>
          <a:p>
            <a:endParaRPr lang="de-DE" dirty="0">
              <a:latin typeface="Calibri" panose="020F0502020204030204" pitchFamily="34" charset="0"/>
              <a:cs typeface="Calibri" panose="020F0502020204030204" pitchFamily="34" charset="0"/>
            </a:endParaRPr>
          </a:p>
          <a:p>
            <a:endParaRPr lang="de-DE" sz="1400" dirty="0">
              <a:latin typeface="Calibri" panose="020F0502020204030204" pitchFamily="34" charset="0"/>
              <a:cs typeface="Calibri" panose="020F0502020204030204" pitchFamily="34" charset="0"/>
            </a:endParaRPr>
          </a:p>
          <a:p>
            <a:endParaRPr lang="de-DE" sz="1400" dirty="0">
              <a:latin typeface="Calibri" panose="020F0502020204030204" pitchFamily="34" charset="0"/>
              <a:cs typeface="Calibri" panose="020F0502020204030204" pitchFamily="34" charset="0"/>
            </a:endParaRPr>
          </a:p>
          <a:p>
            <a:endParaRPr lang="de-DE" sz="1400" dirty="0">
              <a:latin typeface="Calibri" panose="020F0502020204030204" pitchFamily="34" charset="0"/>
              <a:cs typeface="Calibri" panose="020F0502020204030204" pitchFamily="34" charset="0"/>
            </a:endParaRPr>
          </a:p>
        </p:txBody>
      </p:sp>
      <p:sp>
        <p:nvSpPr>
          <p:cNvPr id="5" name="Textfeld 4"/>
          <p:cNvSpPr txBox="1"/>
          <p:nvPr/>
        </p:nvSpPr>
        <p:spPr>
          <a:xfrm>
            <a:off x="609600" y="6457890"/>
            <a:ext cx="9590856" cy="400110"/>
          </a:xfrm>
          <a:prstGeom prst="rect">
            <a:avLst/>
          </a:prstGeom>
          <a:noFill/>
        </p:spPr>
        <p:txBody>
          <a:bodyPr wrap="square" rtlCol="0">
            <a:spAutoFit/>
          </a:bodyPr>
          <a:lstStyle/>
          <a:p>
            <a:r>
              <a:rPr lang="en-US" sz="1000" dirty="0" err="1">
                <a:solidFill>
                  <a:schemeClr val="bg1">
                    <a:lumMod val="50000"/>
                  </a:schemeClr>
                </a:solidFill>
                <a:latin typeface="Calibri" panose="020F0502020204030204" pitchFamily="34" charset="0"/>
                <a:cs typeface="Calibri" panose="020F0502020204030204" pitchFamily="34" charset="0"/>
              </a:rPr>
              <a:t>Zabat</a:t>
            </a:r>
            <a:r>
              <a:rPr lang="en-US" sz="1000" dirty="0">
                <a:solidFill>
                  <a:schemeClr val="bg1">
                    <a:lumMod val="50000"/>
                  </a:schemeClr>
                </a:solidFill>
                <a:latin typeface="Calibri" panose="020F0502020204030204" pitchFamily="34" charset="0"/>
                <a:cs typeface="Calibri" panose="020F0502020204030204" pitchFamily="34" charset="0"/>
              </a:rPr>
              <a:t>, M. A., Sano, W. H., Wurster, J. I., Cabral, D. J., &amp; Belenky, P. (2018). Microbial community analysis of sauerkraut fermentation reveals a stable and rapidly established community. Foods, 7(5), 77.</a:t>
            </a:r>
            <a:endParaRPr lang="de-DE" sz="1000" dirty="0">
              <a:solidFill>
                <a:schemeClr val="bg1">
                  <a:lumMod val="50000"/>
                </a:schemeClr>
              </a:solidFill>
              <a:latin typeface="Calibri" panose="020F0502020204030204" pitchFamily="34" charset="0"/>
              <a:cs typeface="Calibri" panose="020F0502020204030204" pitchFamily="34" charset="0"/>
            </a:endParaRPr>
          </a:p>
        </p:txBody>
      </p:sp>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407" y="4221088"/>
            <a:ext cx="2769322" cy="21116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23042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3602"/>
            <a:ext cx="10972800" cy="1143000"/>
          </a:xfrm>
        </p:spPr>
        <p:txBody>
          <a:bodyPr/>
          <a:lstStyle/>
          <a:p>
            <a:r>
              <a:rPr lang="de-DE" dirty="0"/>
              <a:t>Wein</a:t>
            </a:r>
          </a:p>
        </p:txBody>
      </p:sp>
      <p:sp>
        <p:nvSpPr>
          <p:cNvPr id="3" name="Textfeld 2"/>
          <p:cNvSpPr txBox="1"/>
          <p:nvPr/>
        </p:nvSpPr>
        <p:spPr>
          <a:xfrm>
            <a:off x="609600" y="563122"/>
            <a:ext cx="4464496" cy="2308324"/>
          </a:xfrm>
          <a:prstGeom prst="rect">
            <a:avLst/>
          </a:prstGeom>
          <a:noFill/>
        </p:spPr>
        <p:txBody>
          <a:bodyPr wrap="square" rtlCol="0">
            <a:spAutoFit/>
          </a:bodyPr>
          <a:lstStyle/>
          <a:p>
            <a:r>
              <a:rPr lang="de-DE" sz="2400" b="1" i="0" u="sng" dirty="0">
                <a:latin typeface="Calibri" panose="020F0502020204030204" pitchFamily="34" charset="0"/>
                <a:cs typeface="Calibri" panose="020F0502020204030204" pitchFamily="34" charset="0"/>
              </a:rPr>
              <a:t>Schutzsysteme Pflanzen:</a:t>
            </a:r>
          </a:p>
          <a:p>
            <a:pPr marL="285750" indent="-285750">
              <a:buFont typeface="Wingdings" panose="05000000000000000000" pitchFamily="2" charset="2"/>
              <a:buChar char="Ø"/>
            </a:pPr>
            <a:r>
              <a:rPr lang="de-DE" sz="2400" i="0" dirty="0">
                <a:latin typeface="Calibri" panose="020F0502020204030204" pitchFamily="34" charset="0"/>
                <a:cs typeface="Calibri" panose="020F0502020204030204" pitchFamily="34" charset="0"/>
              </a:rPr>
              <a:t>Cuticula</a:t>
            </a:r>
          </a:p>
          <a:p>
            <a:pPr marL="285750" indent="-285750">
              <a:buFont typeface="Wingdings" panose="05000000000000000000" pitchFamily="2" charset="2"/>
              <a:buChar char="Ø"/>
            </a:pPr>
            <a:r>
              <a:rPr lang="de-DE" sz="2400" i="0" dirty="0">
                <a:latin typeface="Calibri" panose="020F0502020204030204" pitchFamily="34" charset="0"/>
                <a:cs typeface="Calibri" panose="020F0502020204030204" pitchFamily="34" charset="0"/>
              </a:rPr>
              <a:t>Gerbstoffe</a:t>
            </a:r>
          </a:p>
          <a:p>
            <a:pPr marL="285750" indent="-285750">
              <a:buFont typeface="Wingdings" panose="05000000000000000000" pitchFamily="2" charset="2"/>
              <a:buChar char="Ø"/>
            </a:pPr>
            <a:r>
              <a:rPr lang="de-DE" sz="2400" i="0" dirty="0">
                <a:latin typeface="Calibri" panose="020F0502020204030204" pitchFamily="34" charset="0"/>
                <a:cs typeface="Calibri" panose="020F0502020204030204" pitchFamily="34" charset="0"/>
              </a:rPr>
              <a:t>Chlorophyll</a:t>
            </a:r>
          </a:p>
          <a:p>
            <a:pPr marL="285750" indent="-285750">
              <a:buFont typeface="Wingdings" panose="05000000000000000000" pitchFamily="2" charset="2"/>
              <a:buChar char="Ø"/>
            </a:pPr>
            <a:r>
              <a:rPr lang="de-DE" sz="2400" i="0" dirty="0">
                <a:latin typeface="Calibri" panose="020F0502020204030204" pitchFamily="34" charset="0"/>
                <a:cs typeface="Calibri" panose="020F0502020204030204" pitchFamily="34" charset="0"/>
              </a:rPr>
              <a:t>Fruchtsäuren</a:t>
            </a:r>
          </a:p>
          <a:p>
            <a:pPr marL="285750" indent="-285750">
              <a:buFont typeface="Wingdings" panose="05000000000000000000" pitchFamily="2" charset="2"/>
              <a:buChar char="Ø"/>
            </a:pPr>
            <a:r>
              <a:rPr lang="de-DE" sz="2400" i="0" dirty="0">
                <a:latin typeface="Calibri" panose="020F0502020204030204" pitchFamily="34" charset="0"/>
                <a:cs typeface="Calibri" panose="020F0502020204030204" pitchFamily="34" charset="0"/>
              </a:rPr>
              <a:t>Hemmstoffe (</a:t>
            </a:r>
            <a:r>
              <a:rPr lang="de-DE" sz="2400" i="0" dirty="0" err="1">
                <a:latin typeface="Calibri" panose="020F0502020204030204" pitchFamily="34" charset="0"/>
                <a:cs typeface="Calibri" panose="020F0502020204030204" pitchFamily="34" charset="0"/>
              </a:rPr>
              <a:t>Salicylsäure</a:t>
            </a:r>
            <a:r>
              <a:rPr lang="de-DE" sz="2400" i="0" dirty="0">
                <a:latin typeface="Calibri" panose="020F0502020204030204" pitchFamily="34" charset="0"/>
                <a:cs typeface="Calibri" panose="020F0502020204030204" pitchFamily="34" charset="0"/>
              </a:rPr>
              <a:t>)</a:t>
            </a:r>
          </a:p>
        </p:txBody>
      </p:sp>
      <p:sp>
        <p:nvSpPr>
          <p:cNvPr id="4" name="Textfeld 3"/>
          <p:cNvSpPr txBox="1"/>
          <p:nvPr/>
        </p:nvSpPr>
        <p:spPr>
          <a:xfrm>
            <a:off x="609600" y="2918555"/>
            <a:ext cx="4752058" cy="1569660"/>
          </a:xfrm>
          <a:prstGeom prst="rect">
            <a:avLst/>
          </a:prstGeom>
          <a:noFill/>
        </p:spPr>
        <p:txBody>
          <a:bodyPr wrap="square" rtlCol="0">
            <a:spAutoFit/>
          </a:bodyPr>
          <a:lstStyle/>
          <a:p>
            <a:r>
              <a:rPr lang="de-DE" sz="2400" b="1" i="0" u="sng" dirty="0">
                <a:latin typeface="Calibri" panose="020F0502020204030204" pitchFamily="34" charset="0"/>
                <a:cs typeface="Calibri" panose="020F0502020204030204" pitchFamily="34" charset="0"/>
              </a:rPr>
              <a:t>Mikroorganismen:</a:t>
            </a:r>
          </a:p>
          <a:p>
            <a:pPr marL="285750" indent="-285750">
              <a:buFont typeface="Wingdings" panose="05000000000000000000" pitchFamily="2" charset="2"/>
              <a:buChar char="Ø"/>
            </a:pPr>
            <a:r>
              <a:rPr lang="de-DE" sz="2400" dirty="0" err="1">
                <a:latin typeface="Calibri" panose="020F0502020204030204" pitchFamily="34" charset="0"/>
                <a:cs typeface="Calibri" panose="020F0502020204030204" pitchFamily="34" charset="0"/>
              </a:rPr>
              <a:t>Botrytis</a:t>
            </a:r>
            <a:r>
              <a:rPr lang="de-DE" sz="2400" dirty="0">
                <a:latin typeface="Calibri" panose="020F0502020204030204" pitchFamily="34" charset="0"/>
                <a:cs typeface="Calibri" panose="020F0502020204030204" pitchFamily="34" charset="0"/>
              </a:rPr>
              <a:t> </a:t>
            </a:r>
            <a:r>
              <a:rPr lang="de-DE" sz="2400" dirty="0" err="1">
                <a:latin typeface="Calibri" panose="020F0502020204030204" pitchFamily="34" charset="0"/>
                <a:cs typeface="Calibri" panose="020F0502020204030204" pitchFamily="34" charset="0"/>
              </a:rPr>
              <a:t>cinerea</a:t>
            </a:r>
            <a:endParaRPr lang="de-DE" sz="2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de-DE" sz="2400" dirty="0">
                <a:latin typeface="Calibri" panose="020F0502020204030204" pitchFamily="34" charset="0"/>
                <a:cs typeface="Calibri" panose="020F0502020204030204" pitchFamily="34" charset="0"/>
              </a:rPr>
              <a:t>Aspergillus </a:t>
            </a:r>
            <a:r>
              <a:rPr lang="de-DE" sz="2400" dirty="0" err="1">
                <a:latin typeface="Calibri" panose="020F0502020204030204" pitchFamily="34" charset="0"/>
                <a:cs typeface="Calibri" panose="020F0502020204030204" pitchFamily="34" charset="0"/>
              </a:rPr>
              <a:t>niger</a:t>
            </a:r>
            <a:endParaRPr lang="de-DE" sz="2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de-DE" sz="2400" i="0" dirty="0" err="1">
                <a:latin typeface="Calibri" panose="020F0502020204030204" pitchFamily="34" charset="0"/>
                <a:cs typeface="Calibri" panose="020F0502020204030204" pitchFamily="34" charset="0"/>
              </a:rPr>
              <a:t>Osmophile</a:t>
            </a:r>
            <a:r>
              <a:rPr lang="de-DE" sz="2400" i="0" dirty="0">
                <a:latin typeface="Calibri" panose="020F0502020204030204" pitchFamily="34" charset="0"/>
                <a:cs typeface="Calibri" panose="020F0502020204030204" pitchFamily="34" charset="0"/>
              </a:rPr>
              <a:t>/</a:t>
            </a:r>
            <a:r>
              <a:rPr lang="de-DE" sz="2400" i="0" dirty="0" err="1">
                <a:latin typeface="Calibri" panose="020F0502020204030204" pitchFamily="34" charset="0"/>
                <a:cs typeface="Calibri" panose="020F0502020204030204" pitchFamily="34" charset="0"/>
              </a:rPr>
              <a:t>osmotolerante</a:t>
            </a:r>
            <a:r>
              <a:rPr lang="de-DE" sz="2400" i="0" dirty="0">
                <a:latin typeface="Calibri" panose="020F0502020204030204" pitchFamily="34" charset="0"/>
                <a:cs typeface="Calibri" panose="020F0502020204030204" pitchFamily="34" charset="0"/>
              </a:rPr>
              <a:t> Hefen</a:t>
            </a:r>
          </a:p>
        </p:txBody>
      </p:sp>
      <p:pic>
        <p:nvPicPr>
          <p:cNvPr id="5" name="graphics9">
            <a:extLst>
              <a:ext uri="{FF2B5EF4-FFF2-40B4-BE49-F238E27FC236}">
                <a16:creationId xmlns:a16="http://schemas.microsoft.com/office/drawing/2014/main" id="{BEAE20AD-E906-B095-9ED0-A9669A3F1D9E}"/>
              </a:ext>
            </a:extLst>
          </p:cNvPr>
          <p:cNvPicPr>
            <a:picLocks noChangeAspect="1"/>
          </p:cNvPicPr>
          <p:nvPr/>
        </p:nvPicPr>
        <p:blipFill>
          <a:blip r:embed="rId3">
            <a:lum/>
            <a:alphaModFix/>
          </a:blip>
          <a:srcRect/>
          <a:stretch>
            <a:fillRect/>
          </a:stretch>
        </p:blipFill>
        <p:spPr>
          <a:xfrm>
            <a:off x="6830342" y="981118"/>
            <a:ext cx="4752058" cy="48957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a:extLst>
              <a:ext uri="{FF2B5EF4-FFF2-40B4-BE49-F238E27FC236}">
                <a16:creationId xmlns:a16="http://schemas.microsoft.com/office/drawing/2014/main" id="{91DD875B-52A5-D061-106D-D4737BDECF9B}"/>
              </a:ext>
            </a:extLst>
          </p:cNvPr>
          <p:cNvSpPr txBox="1"/>
          <p:nvPr/>
        </p:nvSpPr>
        <p:spPr>
          <a:xfrm>
            <a:off x="8832304" y="6021288"/>
            <a:ext cx="3456382" cy="261610"/>
          </a:xfrm>
          <a:prstGeom prst="rect">
            <a:avLst/>
          </a:prstGeom>
          <a:noFill/>
        </p:spPr>
        <p:txBody>
          <a:bodyPr wrap="square" rtlCol="0">
            <a:spAutoFit/>
          </a:bodyPr>
          <a:lstStyle/>
          <a:p>
            <a:r>
              <a:rPr lang="en-US" sz="1100" i="0" dirty="0">
                <a:solidFill>
                  <a:schemeClr val="bg1">
                    <a:lumMod val="50000"/>
                  </a:schemeClr>
                </a:solidFill>
                <a:latin typeface="Calibri" panose="020F0502020204030204" pitchFamily="34" charset="0"/>
                <a:cs typeface="Calibri" panose="020F0502020204030204" pitchFamily="34" charset="0"/>
              </a:rPr>
              <a:t>www.vinoble.org</a:t>
            </a:r>
            <a:endParaRPr lang="en-AT" sz="1100" i="0" dirty="0">
              <a:solidFill>
                <a:schemeClr val="bg1">
                  <a:lumMod val="50000"/>
                </a:schemeClr>
              </a:solidFill>
              <a:latin typeface="Calibri" panose="020F0502020204030204" pitchFamily="34" charset="0"/>
              <a:cs typeface="Calibri" panose="020F0502020204030204" pitchFamily="34" charset="0"/>
            </a:endParaRPr>
          </a:p>
        </p:txBody>
      </p:sp>
      <p:sp>
        <p:nvSpPr>
          <p:cNvPr id="7" name="Textfeld 3">
            <a:extLst>
              <a:ext uri="{FF2B5EF4-FFF2-40B4-BE49-F238E27FC236}">
                <a16:creationId xmlns:a16="http://schemas.microsoft.com/office/drawing/2014/main" id="{FDF24E64-36BB-69F4-2250-6AAF3BBBAA86}"/>
              </a:ext>
            </a:extLst>
          </p:cNvPr>
          <p:cNvSpPr txBox="1"/>
          <p:nvPr/>
        </p:nvSpPr>
        <p:spPr>
          <a:xfrm>
            <a:off x="609600" y="4582433"/>
            <a:ext cx="3672408" cy="1569660"/>
          </a:xfrm>
          <a:prstGeom prst="rect">
            <a:avLst/>
          </a:prstGeom>
          <a:noFill/>
        </p:spPr>
        <p:txBody>
          <a:bodyPr wrap="square" rtlCol="0">
            <a:spAutoFit/>
          </a:bodyPr>
          <a:lstStyle/>
          <a:p>
            <a:r>
              <a:rPr lang="de-DE" sz="2400" b="1" i="0" u="sng" dirty="0">
                <a:latin typeface="Calibri" panose="020F0502020204030204" pitchFamily="34" charset="0"/>
                <a:cs typeface="Calibri" panose="020F0502020204030204" pitchFamily="34" charset="0"/>
              </a:rPr>
              <a:t>Fermentationen:</a:t>
            </a:r>
          </a:p>
          <a:p>
            <a:pPr marL="457200" indent="-457200">
              <a:buFont typeface="+mj-lt"/>
              <a:buAutoNum type="arabicPeriod"/>
            </a:pPr>
            <a:r>
              <a:rPr lang="de-DE" sz="2400" i="0" dirty="0">
                <a:latin typeface="Calibri" panose="020F0502020204030204" pitchFamily="34" charset="0"/>
                <a:cs typeface="Calibri" panose="020F0502020204030204" pitchFamily="34" charset="0"/>
              </a:rPr>
              <a:t>Edelfäule</a:t>
            </a:r>
          </a:p>
          <a:p>
            <a:pPr marL="457200" indent="-457200">
              <a:buFont typeface="+mj-lt"/>
              <a:buAutoNum type="arabicPeriod"/>
            </a:pPr>
            <a:r>
              <a:rPr lang="de-DE" sz="2400" i="0" dirty="0">
                <a:latin typeface="Calibri" panose="020F0502020204030204" pitchFamily="34" charset="0"/>
                <a:cs typeface="Calibri" panose="020F0502020204030204" pitchFamily="34" charset="0"/>
              </a:rPr>
              <a:t>Alkoholische Gärung</a:t>
            </a:r>
          </a:p>
          <a:p>
            <a:pPr marL="457200" indent="-457200">
              <a:buFont typeface="+mj-lt"/>
              <a:buAutoNum type="arabicPeriod"/>
            </a:pPr>
            <a:r>
              <a:rPr lang="de-DE" sz="2400" i="0" dirty="0" err="1">
                <a:latin typeface="Calibri" panose="020F0502020204030204" pitchFamily="34" charset="0"/>
                <a:cs typeface="Calibri" panose="020F0502020204030204" pitchFamily="34" charset="0"/>
              </a:rPr>
              <a:t>Malolaktische</a:t>
            </a:r>
            <a:r>
              <a:rPr lang="de-DE" sz="2400" i="0" dirty="0">
                <a:latin typeface="Calibri" panose="020F0502020204030204" pitchFamily="34" charset="0"/>
                <a:cs typeface="Calibri" panose="020F0502020204030204" pitchFamily="34" charset="0"/>
              </a:rPr>
              <a:t> Gärung</a:t>
            </a:r>
          </a:p>
        </p:txBody>
      </p:sp>
    </p:spTree>
    <p:extLst>
      <p:ext uri="{BB962C8B-B14F-4D97-AF65-F5344CB8AC3E}">
        <p14:creationId xmlns:p14="http://schemas.microsoft.com/office/powerpoint/2010/main" val="3471104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Fermentierte LM - Asien</a:t>
            </a:r>
          </a:p>
        </p:txBody>
      </p:sp>
      <p:pic>
        <p:nvPicPr>
          <p:cNvPr id="4" name="Grafik 3"/>
          <p:cNvPicPr>
            <a:picLocks noChangeAspect="1"/>
          </p:cNvPicPr>
          <p:nvPr/>
        </p:nvPicPr>
        <p:blipFill>
          <a:blip r:embed="rId3"/>
          <a:stretch>
            <a:fillRect/>
          </a:stretch>
        </p:blipFill>
        <p:spPr>
          <a:xfrm>
            <a:off x="119298" y="1594371"/>
            <a:ext cx="6048710" cy="3891565"/>
          </a:xfrm>
          <a:prstGeom prst="rect">
            <a:avLst/>
          </a:prstGeom>
        </p:spPr>
      </p:pic>
      <p:sp>
        <p:nvSpPr>
          <p:cNvPr id="8" name="Textfeld 7"/>
          <p:cNvSpPr txBox="1"/>
          <p:nvPr/>
        </p:nvSpPr>
        <p:spPr>
          <a:xfrm>
            <a:off x="588472" y="6101088"/>
            <a:ext cx="7488832" cy="553998"/>
          </a:xfrm>
          <a:prstGeom prst="rect">
            <a:avLst/>
          </a:prstGeom>
          <a:noFill/>
        </p:spPr>
        <p:txBody>
          <a:bodyPr wrap="square" rtlCol="0">
            <a:spAutoFit/>
          </a:bodyPr>
          <a:lstStyle/>
          <a:p>
            <a:r>
              <a:rPr lang="en-US" sz="1000" dirty="0">
                <a:solidFill>
                  <a:schemeClr val="bg1">
                    <a:lumMod val="50000"/>
                  </a:schemeClr>
                </a:solidFill>
                <a:latin typeface="Calibri" panose="020F0502020204030204" pitchFamily="34" charset="0"/>
                <a:cs typeface="Calibri" panose="020F0502020204030204" pitchFamily="34" charset="0"/>
              </a:rPr>
              <a:t>Zhu Y. et al, Koji – where East meets West in fermentation. Biotechnology Advances (2013), ISSN 0734-9750, https://doi.org/10.1016/j.biotechadv.2013.07.001.</a:t>
            </a:r>
          </a:p>
          <a:p>
            <a:r>
              <a:rPr lang="de-DE" sz="1000" dirty="0" err="1">
                <a:solidFill>
                  <a:schemeClr val="bg1">
                    <a:lumMod val="50000"/>
                  </a:schemeClr>
                </a:solidFill>
                <a:latin typeface="Calibri" panose="020F0502020204030204" pitchFamily="34" charset="0"/>
                <a:cs typeface="Calibri" panose="020F0502020204030204" pitchFamily="34" charset="0"/>
              </a:rPr>
              <a:t>Nout</a:t>
            </a:r>
            <a:r>
              <a:rPr lang="de-DE" sz="1000" dirty="0">
                <a:solidFill>
                  <a:schemeClr val="bg1">
                    <a:lumMod val="50000"/>
                  </a:schemeClr>
                </a:solidFill>
                <a:latin typeface="Calibri" panose="020F0502020204030204" pitchFamily="34" charset="0"/>
                <a:cs typeface="Calibri" panose="020F0502020204030204" pitchFamily="34" charset="0"/>
              </a:rPr>
              <a:t>, M.J. &amp; </a:t>
            </a:r>
            <a:r>
              <a:rPr lang="de-DE" sz="1000" dirty="0" err="1">
                <a:solidFill>
                  <a:schemeClr val="bg1">
                    <a:lumMod val="50000"/>
                  </a:schemeClr>
                </a:solidFill>
                <a:latin typeface="Calibri" panose="020F0502020204030204" pitchFamily="34" charset="0"/>
                <a:cs typeface="Calibri" panose="020F0502020204030204" pitchFamily="34" charset="0"/>
              </a:rPr>
              <a:t>Aidoo</a:t>
            </a:r>
            <a:r>
              <a:rPr lang="de-DE" sz="1000" dirty="0">
                <a:solidFill>
                  <a:schemeClr val="bg1">
                    <a:lumMod val="50000"/>
                  </a:schemeClr>
                </a:solidFill>
                <a:latin typeface="Calibri" panose="020F0502020204030204" pitchFamily="34" charset="0"/>
                <a:cs typeface="Calibri" panose="020F0502020204030204" pitchFamily="34" charset="0"/>
              </a:rPr>
              <a:t>, Kofi. (2010). Asian </a:t>
            </a:r>
            <a:r>
              <a:rPr lang="de-DE" sz="1000" dirty="0" err="1">
                <a:solidFill>
                  <a:schemeClr val="bg1">
                    <a:lumMod val="50000"/>
                  </a:schemeClr>
                </a:solidFill>
                <a:latin typeface="Calibri" panose="020F0502020204030204" pitchFamily="34" charset="0"/>
                <a:cs typeface="Calibri" panose="020F0502020204030204" pitchFamily="34" charset="0"/>
              </a:rPr>
              <a:t>Fungal</a:t>
            </a:r>
            <a:r>
              <a:rPr lang="de-DE" sz="1000" dirty="0">
                <a:solidFill>
                  <a:schemeClr val="bg1">
                    <a:lumMod val="50000"/>
                  </a:schemeClr>
                </a:solidFill>
                <a:latin typeface="Calibri" panose="020F0502020204030204" pitchFamily="34" charset="0"/>
                <a:cs typeface="Calibri" panose="020F0502020204030204" pitchFamily="34" charset="0"/>
              </a:rPr>
              <a:t> </a:t>
            </a:r>
            <a:r>
              <a:rPr lang="de-DE" sz="1000" dirty="0" err="1">
                <a:solidFill>
                  <a:schemeClr val="bg1">
                    <a:lumMod val="50000"/>
                  </a:schemeClr>
                </a:solidFill>
                <a:latin typeface="Calibri" panose="020F0502020204030204" pitchFamily="34" charset="0"/>
                <a:cs typeface="Calibri" panose="020F0502020204030204" pitchFamily="34" charset="0"/>
              </a:rPr>
              <a:t>Fermented</a:t>
            </a:r>
            <a:r>
              <a:rPr lang="de-DE" sz="1000" dirty="0">
                <a:solidFill>
                  <a:schemeClr val="bg1">
                    <a:lumMod val="50000"/>
                  </a:schemeClr>
                </a:solidFill>
                <a:latin typeface="Calibri" panose="020F0502020204030204" pitchFamily="34" charset="0"/>
                <a:cs typeface="Calibri" panose="020F0502020204030204" pitchFamily="34" charset="0"/>
              </a:rPr>
              <a:t> Food. 10.1007/978-3-642-11458-8_2. </a:t>
            </a:r>
          </a:p>
        </p:txBody>
      </p:sp>
      <p:pic>
        <p:nvPicPr>
          <p:cNvPr id="9" name="Grafik 8"/>
          <p:cNvPicPr>
            <a:picLocks noChangeAspect="1"/>
          </p:cNvPicPr>
          <p:nvPr/>
        </p:nvPicPr>
        <p:blipFill>
          <a:blip r:embed="rId4"/>
          <a:stretch>
            <a:fillRect/>
          </a:stretch>
        </p:blipFill>
        <p:spPr>
          <a:xfrm>
            <a:off x="5812838" y="1412776"/>
            <a:ext cx="6619866" cy="3956434"/>
          </a:xfrm>
          <a:prstGeom prst="rect">
            <a:avLst/>
          </a:prstGeom>
        </p:spPr>
      </p:pic>
    </p:spTree>
    <p:extLst>
      <p:ext uri="{BB962C8B-B14F-4D97-AF65-F5344CB8AC3E}">
        <p14:creationId xmlns:p14="http://schemas.microsoft.com/office/powerpoint/2010/main" val="517337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83432" y="274638"/>
            <a:ext cx="10598968" cy="1143000"/>
          </a:xfrm>
        </p:spPr>
        <p:txBody>
          <a:bodyPr/>
          <a:lstStyle/>
          <a:p>
            <a:r>
              <a:rPr lang="de-DE" dirty="0"/>
              <a:t>Koji - </a:t>
            </a:r>
            <a:r>
              <a:rPr lang="de-DE" dirty="0" err="1"/>
              <a:t>Shoyu</a:t>
            </a:r>
            <a:endParaRPr lang="de-DE" dirty="0"/>
          </a:p>
        </p:txBody>
      </p:sp>
      <p:sp>
        <p:nvSpPr>
          <p:cNvPr id="3" name="Textfeld 2"/>
          <p:cNvSpPr txBox="1"/>
          <p:nvPr/>
        </p:nvSpPr>
        <p:spPr>
          <a:xfrm>
            <a:off x="551384" y="6261806"/>
            <a:ext cx="5312504" cy="553998"/>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Zhu Y. et al, Koji – where East meets West in fermentation. Biotechnology Advances (2013), ISSN 0734-9750, https://doi.org/10.1016/j.biotechadv.2013.07.001.</a:t>
            </a:r>
          </a:p>
          <a:p>
            <a:r>
              <a:rPr lang="de-DE" sz="1000" dirty="0" err="1">
                <a:latin typeface="Calibri" panose="020F0502020204030204" pitchFamily="34" charset="0"/>
                <a:cs typeface="Calibri" panose="020F0502020204030204" pitchFamily="34" charset="0"/>
              </a:rPr>
              <a:t>Nout</a:t>
            </a:r>
            <a:r>
              <a:rPr lang="de-DE" sz="1000" dirty="0">
                <a:latin typeface="Calibri" panose="020F0502020204030204" pitchFamily="34" charset="0"/>
                <a:cs typeface="Calibri" panose="020F0502020204030204" pitchFamily="34" charset="0"/>
              </a:rPr>
              <a:t>, M.J. &amp; </a:t>
            </a:r>
            <a:r>
              <a:rPr lang="de-DE" sz="1000" dirty="0" err="1">
                <a:latin typeface="Calibri" panose="020F0502020204030204" pitchFamily="34" charset="0"/>
                <a:cs typeface="Calibri" panose="020F0502020204030204" pitchFamily="34" charset="0"/>
              </a:rPr>
              <a:t>Aidoo</a:t>
            </a:r>
            <a:r>
              <a:rPr lang="de-DE" sz="1000" dirty="0">
                <a:latin typeface="Calibri" panose="020F0502020204030204" pitchFamily="34" charset="0"/>
                <a:cs typeface="Calibri" panose="020F0502020204030204" pitchFamily="34" charset="0"/>
              </a:rPr>
              <a:t>, Kofi. (2010). Asian </a:t>
            </a:r>
            <a:r>
              <a:rPr lang="de-DE" sz="1000" dirty="0" err="1">
                <a:latin typeface="Calibri" panose="020F0502020204030204" pitchFamily="34" charset="0"/>
                <a:cs typeface="Calibri" panose="020F0502020204030204" pitchFamily="34" charset="0"/>
              </a:rPr>
              <a:t>Fungal</a:t>
            </a:r>
            <a:r>
              <a:rPr lang="de-DE" sz="1000" dirty="0">
                <a:latin typeface="Calibri" panose="020F0502020204030204" pitchFamily="34" charset="0"/>
                <a:cs typeface="Calibri" panose="020F0502020204030204" pitchFamily="34" charset="0"/>
              </a:rPr>
              <a:t> </a:t>
            </a:r>
            <a:r>
              <a:rPr lang="de-DE" sz="1000" dirty="0" err="1">
                <a:latin typeface="Calibri" panose="020F0502020204030204" pitchFamily="34" charset="0"/>
                <a:cs typeface="Calibri" panose="020F0502020204030204" pitchFamily="34" charset="0"/>
              </a:rPr>
              <a:t>Fermented</a:t>
            </a:r>
            <a:r>
              <a:rPr lang="de-DE" sz="1000" dirty="0">
                <a:latin typeface="Calibri" panose="020F0502020204030204" pitchFamily="34" charset="0"/>
                <a:cs typeface="Calibri" panose="020F0502020204030204" pitchFamily="34" charset="0"/>
              </a:rPr>
              <a:t> Food. 10.1007/978-3-642-11458-8_2. </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6518" y="188640"/>
            <a:ext cx="3888432" cy="2588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Grafik 4"/>
          <p:cNvPicPr>
            <a:picLocks noChangeAspect="1"/>
          </p:cNvPicPr>
          <p:nvPr/>
        </p:nvPicPr>
        <p:blipFill>
          <a:blip r:embed="rId4"/>
          <a:stretch>
            <a:fillRect/>
          </a:stretch>
        </p:blipFill>
        <p:spPr>
          <a:xfrm>
            <a:off x="911424" y="116632"/>
            <a:ext cx="3883071" cy="6217949"/>
          </a:xfrm>
          <a:prstGeom prst="rect">
            <a:avLst/>
          </a:prstGeom>
        </p:spPr>
      </p:pic>
      <p:pic>
        <p:nvPicPr>
          <p:cNvPr id="8" name="Grafik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5920" y="2888406"/>
            <a:ext cx="5472608" cy="32659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feld 6"/>
          <p:cNvSpPr txBox="1"/>
          <p:nvPr/>
        </p:nvSpPr>
        <p:spPr>
          <a:xfrm>
            <a:off x="6096000" y="6100224"/>
            <a:ext cx="4390798" cy="384721"/>
          </a:xfrm>
          <a:prstGeom prst="rect">
            <a:avLst/>
          </a:prstGeom>
          <a:noFill/>
        </p:spPr>
        <p:txBody>
          <a:bodyPr wrap="square" rtlCol="0">
            <a:spAutoFit/>
          </a:bodyPr>
          <a:lstStyle/>
          <a:p>
            <a:r>
              <a:rPr lang="en-US" sz="900" dirty="0">
                <a:latin typeface="Calibri" panose="020F0502020204030204" pitchFamily="34" charset="0"/>
                <a:cs typeface="Calibri" panose="020F0502020204030204" pitchFamily="34" charset="0"/>
              </a:rPr>
              <a:t>Aspergillus </a:t>
            </a:r>
            <a:r>
              <a:rPr lang="en-US" sz="900" dirty="0" err="1">
                <a:latin typeface="Calibri" panose="020F0502020204030204" pitchFamily="34" charset="0"/>
                <a:cs typeface="Calibri" panose="020F0502020204030204" pitchFamily="34" charset="0"/>
              </a:rPr>
              <a:t>oryzae</a:t>
            </a:r>
            <a:endParaRPr lang="en-US" sz="900" dirty="0">
              <a:latin typeface="Calibri" panose="020F0502020204030204" pitchFamily="34" charset="0"/>
              <a:cs typeface="Calibri" panose="020F0502020204030204" pitchFamily="34" charset="0"/>
            </a:endParaRPr>
          </a:p>
          <a:p>
            <a:r>
              <a:rPr lang="en-US" sz="1000" i="0" dirty="0">
                <a:solidFill>
                  <a:schemeClr val="bg1">
                    <a:lumMod val="50000"/>
                  </a:schemeClr>
                </a:solidFill>
                <a:latin typeface="Calibri" panose="020F0502020204030204" pitchFamily="34" charset="0"/>
                <a:cs typeface="Calibri" panose="020F0502020204030204" pitchFamily="34" charset="0"/>
              </a:rPr>
              <a:t>https://schweizerfleisch.ch/stories/der-wunderpilz-faszination-koji-fermentation</a:t>
            </a:r>
          </a:p>
        </p:txBody>
      </p:sp>
    </p:spTree>
    <p:extLst>
      <p:ext uri="{BB962C8B-B14F-4D97-AF65-F5344CB8AC3E}">
        <p14:creationId xmlns:p14="http://schemas.microsoft.com/office/powerpoint/2010/main" val="283952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8"/>
                                        </p:tgtEl>
                                      </p:cBhvr>
                                    </p:animEffect>
                                    <p:set>
                                      <p:cBhvr>
                                        <p:cTn id="11"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Koji - Miso</a:t>
            </a:r>
          </a:p>
        </p:txBody>
      </p:sp>
      <p:sp>
        <p:nvSpPr>
          <p:cNvPr id="3" name="Textfeld 2"/>
          <p:cNvSpPr txBox="1"/>
          <p:nvPr/>
        </p:nvSpPr>
        <p:spPr>
          <a:xfrm>
            <a:off x="479376" y="6375254"/>
            <a:ext cx="8568952" cy="461665"/>
          </a:xfrm>
          <a:prstGeom prst="rect">
            <a:avLst/>
          </a:prstGeom>
          <a:noFill/>
        </p:spPr>
        <p:txBody>
          <a:bodyPr wrap="square" rtlCol="0">
            <a:spAutoFit/>
          </a:bodyPr>
          <a:lstStyle/>
          <a:p>
            <a:r>
              <a:rPr lang="en-US" sz="800" dirty="0">
                <a:latin typeface="Calibri" panose="020F0502020204030204" pitchFamily="34" charset="0"/>
                <a:cs typeface="Calibri" panose="020F0502020204030204" pitchFamily="34" charset="0"/>
              </a:rPr>
              <a:t> </a:t>
            </a:r>
            <a:r>
              <a:rPr lang="en-US" sz="800" dirty="0" err="1">
                <a:latin typeface="Calibri" panose="020F0502020204030204" pitchFamily="34" charset="0"/>
                <a:cs typeface="Calibri" panose="020F0502020204030204" pitchFamily="34" charset="0"/>
              </a:rPr>
              <a:t>Allwood</a:t>
            </a:r>
            <a:r>
              <a:rPr lang="en-US" sz="800" dirty="0">
                <a:latin typeface="Calibri" panose="020F0502020204030204" pitchFamily="34" charset="0"/>
                <a:cs typeface="Calibri" panose="020F0502020204030204" pitchFamily="34" charset="0"/>
              </a:rPr>
              <a:t>, J, </a:t>
            </a:r>
            <a:r>
              <a:rPr lang="en-US" sz="800" dirty="0" err="1">
                <a:latin typeface="Calibri" panose="020F0502020204030204" pitchFamily="34" charset="0"/>
                <a:cs typeface="Calibri" panose="020F0502020204030204" pitchFamily="34" charset="0"/>
              </a:rPr>
              <a:t>Wakeling</a:t>
            </a:r>
            <a:r>
              <a:rPr lang="en-US" sz="800" dirty="0">
                <a:latin typeface="Calibri" panose="020F0502020204030204" pitchFamily="34" charset="0"/>
                <a:cs typeface="Calibri" panose="020F0502020204030204" pitchFamily="34" charset="0"/>
              </a:rPr>
              <a:t>, L, Bean, D. Fermentation and the microbial community of Japanese </a:t>
            </a:r>
            <a:r>
              <a:rPr lang="en-US" sz="800" dirty="0" err="1">
                <a:latin typeface="Calibri" panose="020F0502020204030204" pitchFamily="34" charset="0"/>
                <a:cs typeface="Calibri" panose="020F0502020204030204" pitchFamily="34" charset="0"/>
              </a:rPr>
              <a:t>koji</a:t>
            </a:r>
            <a:r>
              <a:rPr lang="en-US" sz="800" dirty="0">
                <a:latin typeface="Calibri" panose="020F0502020204030204" pitchFamily="34" charset="0"/>
                <a:cs typeface="Calibri" panose="020F0502020204030204" pitchFamily="34" charset="0"/>
              </a:rPr>
              <a:t> and miso: A review. J Food Sci. 2021; 86: 2194– 2207. https://doi.org/10.1111/1750-3841.15773 </a:t>
            </a:r>
          </a:p>
          <a:p>
            <a:r>
              <a:rPr lang="en-US" sz="800" dirty="0">
                <a:latin typeface="Calibri" panose="020F0502020204030204" pitchFamily="34" charset="0"/>
                <a:cs typeface="Calibri" panose="020F0502020204030204" pitchFamily="34" charset="0"/>
              </a:rPr>
              <a:t>Zhu Y. et al, Koji – where East meets West in fermentation. Biotechnology Advances (2013), ISSN 0734-9750, https://doi.org/10.1016/j.biotechadv.2013.07.001.</a:t>
            </a:r>
          </a:p>
          <a:p>
            <a:r>
              <a:rPr lang="de-DE" sz="800" dirty="0" err="1">
                <a:latin typeface="Calibri" panose="020F0502020204030204" pitchFamily="34" charset="0"/>
                <a:cs typeface="Calibri" panose="020F0502020204030204" pitchFamily="34" charset="0"/>
              </a:rPr>
              <a:t>Nout</a:t>
            </a:r>
            <a:r>
              <a:rPr lang="de-DE" sz="800" dirty="0">
                <a:latin typeface="Calibri" panose="020F0502020204030204" pitchFamily="34" charset="0"/>
                <a:cs typeface="Calibri" panose="020F0502020204030204" pitchFamily="34" charset="0"/>
              </a:rPr>
              <a:t>, M.J. &amp; </a:t>
            </a:r>
            <a:r>
              <a:rPr lang="de-DE" sz="800" dirty="0" err="1">
                <a:latin typeface="Calibri" panose="020F0502020204030204" pitchFamily="34" charset="0"/>
                <a:cs typeface="Calibri" panose="020F0502020204030204" pitchFamily="34" charset="0"/>
              </a:rPr>
              <a:t>Aidoo</a:t>
            </a:r>
            <a:r>
              <a:rPr lang="de-DE" sz="800" dirty="0">
                <a:latin typeface="Calibri" panose="020F0502020204030204" pitchFamily="34" charset="0"/>
                <a:cs typeface="Calibri" panose="020F0502020204030204" pitchFamily="34" charset="0"/>
              </a:rPr>
              <a:t>, Kofi. (2010). Asian </a:t>
            </a:r>
            <a:r>
              <a:rPr lang="de-DE" sz="800" dirty="0" err="1">
                <a:latin typeface="Calibri" panose="020F0502020204030204" pitchFamily="34" charset="0"/>
                <a:cs typeface="Calibri" panose="020F0502020204030204" pitchFamily="34" charset="0"/>
              </a:rPr>
              <a:t>Fungal</a:t>
            </a:r>
            <a:r>
              <a:rPr lang="de-DE" sz="800" dirty="0">
                <a:latin typeface="Calibri" panose="020F0502020204030204" pitchFamily="34" charset="0"/>
                <a:cs typeface="Calibri" panose="020F0502020204030204" pitchFamily="34" charset="0"/>
              </a:rPr>
              <a:t> </a:t>
            </a:r>
            <a:r>
              <a:rPr lang="de-DE" sz="800" dirty="0" err="1">
                <a:latin typeface="Calibri" panose="020F0502020204030204" pitchFamily="34" charset="0"/>
                <a:cs typeface="Calibri" panose="020F0502020204030204" pitchFamily="34" charset="0"/>
              </a:rPr>
              <a:t>Fermented</a:t>
            </a:r>
            <a:r>
              <a:rPr lang="de-DE" sz="800" dirty="0">
                <a:latin typeface="Calibri" panose="020F0502020204030204" pitchFamily="34" charset="0"/>
                <a:cs typeface="Calibri" panose="020F0502020204030204" pitchFamily="34" charset="0"/>
              </a:rPr>
              <a:t> Food. 10.1007/978-3-642-11458-8_2. </a:t>
            </a:r>
          </a:p>
        </p:txBody>
      </p:sp>
      <p:pic>
        <p:nvPicPr>
          <p:cNvPr id="4" name="Grafik 3"/>
          <p:cNvPicPr>
            <a:picLocks noChangeAspect="1"/>
          </p:cNvPicPr>
          <p:nvPr/>
        </p:nvPicPr>
        <p:blipFill>
          <a:blip r:embed="rId3"/>
          <a:stretch>
            <a:fillRect/>
          </a:stretch>
        </p:blipFill>
        <p:spPr>
          <a:xfrm>
            <a:off x="609600" y="116632"/>
            <a:ext cx="3589653" cy="6125404"/>
          </a:xfrm>
          <a:prstGeom prst="rect">
            <a:avLst/>
          </a:prstGeom>
        </p:spPr>
      </p:pic>
      <p:pic>
        <p:nvPicPr>
          <p:cNvPr id="5" name="Grafik 4"/>
          <p:cNvPicPr>
            <a:picLocks noChangeAspect="1"/>
          </p:cNvPicPr>
          <p:nvPr/>
        </p:nvPicPr>
        <p:blipFill>
          <a:blip r:embed="rId4"/>
          <a:stretch>
            <a:fillRect/>
          </a:stretch>
        </p:blipFill>
        <p:spPr>
          <a:xfrm>
            <a:off x="4367808" y="2631513"/>
            <a:ext cx="5389274" cy="3743741"/>
          </a:xfrm>
          <a:prstGeom prst="rect">
            <a:avLst/>
          </a:prstGeom>
        </p:spPr>
      </p:pic>
      <p:pic>
        <p:nvPicPr>
          <p:cNvPr id="6" name="Grafik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2184" y="116632"/>
            <a:ext cx="4190394" cy="23505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43831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Tempeh</a:t>
            </a:r>
            <a:endParaRPr lang="de-DE"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4192" y="404664"/>
            <a:ext cx="3888432" cy="25396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feld 3"/>
          <p:cNvSpPr txBox="1"/>
          <p:nvPr/>
        </p:nvSpPr>
        <p:spPr>
          <a:xfrm>
            <a:off x="569166" y="6480132"/>
            <a:ext cx="5526833" cy="246221"/>
          </a:xfrm>
          <a:prstGeom prst="rect">
            <a:avLst/>
          </a:prstGeom>
          <a:noFill/>
        </p:spPr>
        <p:txBody>
          <a:bodyPr wrap="square" rtlCol="0">
            <a:spAutoFit/>
          </a:bodyPr>
          <a:lstStyle/>
          <a:p>
            <a:r>
              <a:rPr lang="de-DE" sz="1000" dirty="0" err="1">
                <a:latin typeface="Calibri" panose="020F0502020204030204" pitchFamily="34" charset="0"/>
                <a:cs typeface="Calibri" panose="020F0502020204030204" pitchFamily="34" charset="0"/>
              </a:rPr>
              <a:t>Nout</a:t>
            </a:r>
            <a:r>
              <a:rPr lang="de-DE" sz="1000" dirty="0">
                <a:latin typeface="Calibri" panose="020F0502020204030204" pitchFamily="34" charset="0"/>
                <a:cs typeface="Calibri" panose="020F0502020204030204" pitchFamily="34" charset="0"/>
              </a:rPr>
              <a:t>, M.J. &amp; </a:t>
            </a:r>
            <a:r>
              <a:rPr lang="de-DE" sz="1000" dirty="0" err="1">
                <a:latin typeface="Calibri" panose="020F0502020204030204" pitchFamily="34" charset="0"/>
                <a:cs typeface="Calibri" panose="020F0502020204030204" pitchFamily="34" charset="0"/>
              </a:rPr>
              <a:t>Aidoo</a:t>
            </a:r>
            <a:r>
              <a:rPr lang="de-DE" sz="1000" dirty="0">
                <a:latin typeface="Calibri" panose="020F0502020204030204" pitchFamily="34" charset="0"/>
                <a:cs typeface="Calibri" panose="020F0502020204030204" pitchFamily="34" charset="0"/>
              </a:rPr>
              <a:t>, Kofi. (2010). Asian </a:t>
            </a:r>
            <a:r>
              <a:rPr lang="de-DE" sz="1000" dirty="0" err="1">
                <a:latin typeface="Calibri" panose="020F0502020204030204" pitchFamily="34" charset="0"/>
                <a:cs typeface="Calibri" panose="020F0502020204030204" pitchFamily="34" charset="0"/>
              </a:rPr>
              <a:t>Fungal</a:t>
            </a:r>
            <a:r>
              <a:rPr lang="de-DE" sz="1000" dirty="0">
                <a:latin typeface="Calibri" panose="020F0502020204030204" pitchFamily="34" charset="0"/>
                <a:cs typeface="Calibri" panose="020F0502020204030204" pitchFamily="34" charset="0"/>
              </a:rPr>
              <a:t> </a:t>
            </a:r>
            <a:r>
              <a:rPr lang="de-DE" sz="1000" dirty="0" err="1">
                <a:latin typeface="Calibri" panose="020F0502020204030204" pitchFamily="34" charset="0"/>
                <a:cs typeface="Calibri" panose="020F0502020204030204" pitchFamily="34" charset="0"/>
              </a:rPr>
              <a:t>Fermented</a:t>
            </a:r>
            <a:r>
              <a:rPr lang="de-DE" sz="1000" dirty="0">
                <a:latin typeface="Calibri" panose="020F0502020204030204" pitchFamily="34" charset="0"/>
                <a:cs typeface="Calibri" panose="020F0502020204030204" pitchFamily="34" charset="0"/>
              </a:rPr>
              <a:t> Food. 10.1007/978-3-642-11458-8_2. </a:t>
            </a:r>
          </a:p>
        </p:txBody>
      </p:sp>
      <p:pic>
        <p:nvPicPr>
          <p:cNvPr id="5" name="Grafik 4"/>
          <p:cNvPicPr>
            <a:picLocks noChangeAspect="1"/>
          </p:cNvPicPr>
          <p:nvPr/>
        </p:nvPicPr>
        <p:blipFill>
          <a:blip r:embed="rId4"/>
          <a:stretch>
            <a:fillRect/>
          </a:stretch>
        </p:blipFill>
        <p:spPr>
          <a:xfrm>
            <a:off x="7824192" y="3366082"/>
            <a:ext cx="3888432" cy="2603089"/>
          </a:xfrm>
          <a:prstGeom prst="rect">
            <a:avLst/>
          </a:prstGeom>
          <a:ln>
            <a:noFill/>
          </a:ln>
          <a:effectLst>
            <a:outerShdw blurRad="190500" algn="tl" rotWithShape="0">
              <a:srgbClr val="000000">
                <a:alpha val="70000"/>
              </a:srgbClr>
            </a:outerShdw>
          </a:effectLst>
        </p:spPr>
      </p:pic>
      <p:pic>
        <p:nvPicPr>
          <p:cNvPr id="6" name="Grafik 5"/>
          <p:cNvPicPr>
            <a:picLocks noChangeAspect="1"/>
          </p:cNvPicPr>
          <p:nvPr/>
        </p:nvPicPr>
        <p:blipFill>
          <a:blip r:embed="rId5"/>
          <a:stretch>
            <a:fillRect/>
          </a:stretch>
        </p:blipFill>
        <p:spPr>
          <a:xfrm>
            <a:off x="839416" y="308090"/>
            <a:ext cx="3923998" cy="6138590"/>
          </a:xfrm>
          <a:prstGeom prst="rect">
            <a:avLst/>
          </a:prstGeom>
        </p:spPr>
      </p:pic>
      <p:sp>
        <p:nvSpPr>
          <p:cNvPr id="8" name="TextBox 7">
            <a:extLst>
              <a:ext uri="{FF2B5EF4-FFF2-40B4-BE49-F238E27FC236}">
                <a16:creationId xmlns:a16="http://schemas.microsoft.com/office/drawing/2014/main" id="{23844D0B-20EA-195A-2535-33AD03347C14}"/>
              </a:ext>
            </a:extLst>
          </p:cNvPr>
          <p:cNvSpPr txBox="1"/>
          <p:nvPr/>
        </p:nvSpPr>
        <p:spPr>
          <a:xfrm>
            <a:off x="8832304" y="2921190"/>
            <a:ext cx="1944216" cy="169277"/>
          </a:xfrm>
          <a:prstGeom prst="rect">
            <a:avLst/>
          </a:prstGeom>
          <a:noFill/>
        </p:spPr>
        <p:txBody>
          <a:bodyPr wrap="square">
            <a:spAutoFit/>
          </a:bodyPr>
          <a:lstStyle/>
          <a:p>
            <a:r>
              <a:rPr lang="de-DE" sz="500" i="0" dirty="0">
                <a:latin typeface="Calibri" panose="020F0502020204030204" pitchFamily="34" charset="0"/>
                <a:cs typeface="Calibri" panose="020F0502020204030204" pitchFamily="34" charset="0"/>
              </a:rPr>
              <a:t>Bild von </a:t>
            </a:r>
            <a:r>
              <a:rPr lang="de-DE" sz="500" i="0" dirty="0" err="1">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Mochamad</a:t>
            </a:r>
            <a:r>
              <a:rPr lang="de-DE" sz="500" i="0" dirty="0">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 </a:t>
            </a:r>
            <a:r>
              <a:rPr lang="de-DE" sz="500" i="0" dirty="0" err="1">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Arief</a:t>
            </a:r>
            <a:r>
              <a:rPr lang="de-DE" sz="500" i="0" dirty="0">
                <a:latin typeface="Calibri" panose="020F0502020204030204" pitchFamily="34" charset="0"/>
                <a:cs typeface="Calibri" panose="020F0502020204030204" pitchFamily="34" charset="0"/>
              </a:rPr>
              <a:t> auf </a:t>
            </a:r>
            <a:r>
              <a:rPr lang="de-DE" sz="500" i="0" dirty="0" err="1">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Pixabay</a:t>
            </a:r>
            <a:endParaRPr lang="de-DE" sz="50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6952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Weitere LM</a:t>
            </a:r>
          </a:p>
        </p:txBody>
      </p:sp>
      <p:sp>
        <p:nvSpPr>
          <p:cNvPr id="3" name="Textfeld 2"/>
          <p:cNvSpPr txBox="1"/>
          <p:nvPr/>
        </p:nvSpPr>
        <p:spPr>
          <a:xfrm>
            <a:off x="4439816" y="4820959"/>
            <a:ext cx="3024336" cy="523220"/>
          </a:xfrm>
          <a:prstGeom prst="rect">
            <a:avLst/>
          </a:prstGeom>
          <a:noFill/>
        </p:spPr>
        <p:txBody>
          <a:bodyPr wrap="square" rtlCol="0">
            <a:spAutoFit/>
          </a:bodyPr>
          <a:lstStyle/>
          <a:p>
            <a:r>
              <a:rPr lang="de-DE" i="0" dirty="0" err="1">
                <a:latin typeface="Calibri" panose="020F0502020204030204" pitchFamily="34" charset="0"/>
                <a:cs typeface="Calibri" panose="020F0502020204030204" pitchFamily="34" charset="0"/>
              </a:rPr>
              <a:t>Angkak</a:t>
            </a:r>
            <a:r>
              <a:rPr lang="de-DE" i="0"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Monascus</a:t>
            </a:r>
            <a:r>
              <a:rPr lang="de-DE"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purpureus</a:t>
            </a:r>
            <a:r>
              <a:rPr lang="de-DE" i="0" dirty="0">
                <a:latin typeface="Calibri" panose="020F0502020204030204" pitchFamily="34" charset="0"/>
                <a:cs typeface="Calibri" panose="020F0502020204030204" pitchFamily="34" charset="0"/>
              </a:rPr>
              <a:t>)</a:t>
            </a:r>
          </a:p>
          <a:p>
            <a:r>
              <a:rPr lang="de-DE" sz="1000" i="0" dirty="0">
                <a:solidFill>
                  <a:schemeClr val="bg2"/>
                </a:solidFill>
                <a:latin typeface="Calibri" panose="020F0502020204030204" pitchFamily="34" charset="0"/>
                <a:cs typeface="Calibri" panose="020F0502020204030204" pitchFamily="34" charset="0"/>
              </a:rPr>
              <a:t>Foto von </a:t>
            </a:r>
            <a:r>
              <a:rPr lang="de-DE" sz="1000" i="0" dirty="0" err="1">
                <a:solidFill>
                  <a:schemeClr val="bg2"/>
                </a:solidFill>
                <a:latin typeface="Calibri" panose="020F0502020204030204" pitchFamily="34" charset="0"/>
                <a:cs typeface="Calibri" panose="020F0502020204030204" pitchFamily="34" charset="0"/>
              </a:rPr>
              <a:t>FotoosVanRobin</a:t>
            </a:r>
            <a:r>
              <a:rPr lang="de-DE" sz="1000" i="0" dirty="0">
                <a:solidFill>
                  <a:schemeClr val="bg2"/>
                </a:solidFill>
                <a:latin typeface="Calibri" panose="020F0502020204030204" pitchFamily="34" charset="0"/>
                <a:cs typeface="Calibri" panose="020F0502020204030204" pitchFamily="34" charset="0"/>
              </a:rPr>
              <a:t> via Flickr</a:t>
            </a:r>
          </a:p>
        </p:txBody>
      </p:sp>
      <p:sp>
        <p:nvSpPr>
          <p:cNvPr id="4" name="Textfeld 3"/>
          <p:cNvSpPr txBox="1"/>
          <p:nvPr/>
        </p:nvSpPr>
        <p:spPr>
          <a:xfrm>
            <a:off x="8342040" y="2769078"/>
            <a:ext cx="3240360" cy="523220"/>
          </a:xfrm>
          <a:prstGeom prst="rect">
            <a:avLst/>
          </a:prstGeom>
          <a:noFill/>
        </p:spPr>
        <p:txBody>
          <a:bodyPr wrap="square" rtlCol="0">
            <a:spAutoFit/>
          </a:bodyPr>
          <a:lstStyle/>
          <a:p>
            <a:r>
              <a:rPr lang="de-DE" i="0" dirty="0" err="1">
                <a:latin typeface="Calibri" panose="020F0502020204030204" pitchFamily="34" charset="0"/>
                <a:cs typeface="Calibri" panose="020F0502020204030204" pitchFamily="34" charset="0"/>
              </a:rPr>
              <a:t>Maotai</a:t>
            </a:r>
            <a:r>
              <a:rPr lang="de-DE" i="0" dirty="0">
                <a:latin typeface="Calibri" panose="020F0502020204030204" pitchFamily="34" charset="0"/>
                <a:cs typeface="Calibri" panose="020F0502020204030204" pitchFamily="34" charset="0"/>
              </a:rPr>
              <a:t> (Hirse-</a:t>
            </a:r>
            <a:r>
              <a:rPr lang="de-DE" i="0" dirty="0" err="1">
                <a:latin typeface="Calibri" panose="020F0502020204030204" pitchFamily="34" charset="0"/>
                <a:cs typeface="Calibri" panose="020F0502020204030204" pitchFamily="34" charset="0"/>
              </a:rPr>
              <a:t>Schnapps</a:t>
            </a:r>
            <a:r>
              <a:rPr lang="de-DE" i="0" dirty="0">
                <a:latin typeface="Calibri" panose="020F0502020204030204" pitchFamily="34" charset="0"/>
                <a:cs typeface="Calibri" panose="020F0502020204030204" pitchFamily="34" charset="0"/>
              </a:rPr>
              <a:t>)</a:t>
            </a:r>
            <a:br>
              <a:rPr lang="de-DE" i="0" dirty="0">
                <a:latin typeface="Calibri" panose="020F0502020204030204" pitchFamily="34" charset="0"/>
                <a:cs typeface="Calibri" panose="020F0502020204030204" pitchFamily="34" charset="0"/>
              </a:rPr>
            </a:br>
            <a:r>
              <a:rPr lang="de-DE" sz="1000" i="0" dirty="0">
                <a:solidFill>
                  <a:schemeClr val="bg2"/>
                </a:solidFill>
                <a:latin typeface="Calibri" panose="020F0502020204030204" pitchFamily="34" charset="0"/>
                <a:cs typeface="Calibri" panose="020F0502020204030204" pitchFamily="34" charset="0"/>
              </a:rPr>
              <a:t>Foto von </a:t>
            </a:r>
            <a:r>
              <a:rPr lang="de-DE" sz="1000" i="0" dirty="0" err="1">
                <a:solidFill>
                  <a:schemeClr val="bg2"/>
                </a:solidFill>
                <a:latin typeface="Calibri" panose="020F0502020204030204" pitchFamily="34" charset="0"/>
                <a:cs typeface="Calibri" panose="020F0502020204030204" pitchFamily="34" charset="0"/>
              </a:rPr>
              <a:t>HunagnTwuai</a:t>
            </a:r>
            <a:endParaRPr lang="de-DE" sz="1000" i="0" dirty="0">
              <a:solidFill>
                <a:schemeClr val="bg2"/>
              </a:solidFill>
              <a:latin typeface="Calibri" panose="020F0502020204030204" pitchFamily="34" charset="0"/>
              <a:cs typeface="Calibri" panose="020F0502020204030204" pitchFamily="34" charset="0"/>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4192" y="161355"/>
            <a:ext cx="3827844" cy="2556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5840" y="1374555"/>
            <a:ext cx="2473974" cy="33569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942" y="379525"/>
            <a:ext cx="4239874" cy="23027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feld 7"/>
          <p:cNvSpPr txBox="1"/>
          <p:nvPr/>
        </p:nvSpPr>
        <p:spPr>
          <a:xfrm>
            <a:off x="385076" y="2718235"/>
            <a:ext cx="3694699" cy="523220"/>
          </a:xfrm>
          <a:prstGeom prst="rect">
            <a:avLst/>
          </a:prstGeom>
          <a:noFill/>
        </p:spPr>
        <p:txBody>
          <a:bodyPr wrap="square" rtlCol="0">
            <a:spAutoFit/>
          </a:bodyPr>
          <a:lstStyle/>
          <a:p>
            <a:r>
              <a:rPr lang="de-DE" i="0" dirty="0" err="1">
                <a:latin typeface="Calibri" panose="020F0502020204030204" pitchFamily="34" charset="0"/>
                <a:cs typeface="Calibri" panose="020F0502020204030204" pitchFamily="34" charset="0"/>
              </a:rPr>
              <a:t>Furu</a:t>
            </a:r>
            <a:r>
              <a:rPr lang="de-DE" i="0"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Mucor</a:t>
            </a:r>
            <a:r>
              <a:rPr lang="de-DE"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sp</a:t>
            </a:r>
            <a:r>
              <a:rPr lang="de-DE" dirty="0">
                <a:latin typeface="Calibri" panose="020F0502020204030204" pitchFamily="34" charset="0"/>
                <a:cs typeface="Calibri" panose="020F0502020204030204" pitchFamily="34" charset="0"/>
              </a:rPr>
              <a:t>. + </a:t>
            </a:r>
            <a:r>
              <a:rPr lang="de-DE" dirty="0" err="1">
                <a:latin typeface="Calibri" panose="020F0502020204030204" pitchFamily="34" charset="0"/>
                <a:cs typeface="Calibri" panose="020F0502020204030204" pitchFamily="34" charset="0"/>
              </a:rPr>
              <a:t>Rhizopus</a:t>
            </a:r>
            <a:r>
              <a:rPr lang="de-DE"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sp</a:t>
            </a:r>
            <a:r>
              <a:rPr lang="de-DE" dirty="0">
                <a:latin typeface="Calibri" panose="020F0502020204030204" pitchFamily="34" charset="0"/>
                <a:cs typeface="Calibri" panose="020F0502020204030204" pitchFamily="34" charset="0"/>
              </a:rPr>
              <a:t>.</a:t>
            </a:r>
            <a:r>
              <a:rPr lang="de-DE" i="0" dirty="0">
                <a:latin typeface="Calibri" panose="020F0502020204030204" pitchFamily="34" charset="0"/>
                <a:cs typeface="Calibri" panose="020F0502020204030204" pitchFamily="34" charset="0"/>
              </a:rPr>
              <a:t>)</a:t>
            </a:r>
          </a:p>
          <a:p>
            <a:r>
              <a:rPr lang="de-DE" sz="1000" i="0" dirty="0">
                <a:solidFill>
                  <a:schemeClr val="bg2"/>
                </a:solidFill>
                <a:latin typeface="Calibri" panose="020F0502020204030204" pitchFamily="34" charset="0"/>
                <a:cs typeface="Calibri" panose="020F0502020204030204" pitchFamily="34" charset="0"/>
              </a:rPr>
              <a:t>Foto von </a:t>
            </a:r>
            <a:r>
              <a:rPr lang="de-DE" sz="1000" i="0" dirty="0" err="1">
                <a:solidFill>
                  <a:schemeClr val="bg2"/>
                </a:solidFill>
                <a:latin typeface="Calibri" panose="020F0502020204030204" pitchFamily="34" charset="0"/>
                <a:cs typeface="Calibri" panose="020F0502020204030204" pitchFamily="34" charset="0"/>
              </a:rPr>
              <a:t>Hmm</a:t>
            </a:r>
            <a:r>
              <a:rPr lang="de-DE" sz="1000" i="0" dirty="0">
                <a:solidFill>
                  <a:schemeClr val="bg2"/>
                </a:solidFill>
                <a:latin typeface="Calibri" panose="020F0502020204030204" pitchFamily="34" charset="0"/>
                <a:cs typeface="Calibri" panose="020F0502020204030204" pitchFamily="34" charset="0"/>
              </a:rPr>
              <a:t>... Via Wikipedia</a:t>
            </a:r>
          </a:p>
        </p:txBody>
      </p:sp>
      <p:sp>
        <p:nvSpPr>
          <p:cNvPr id="9" name="Textfeld 8"/>
          <p:cNvSpPr txBox="1"/>
          <p:nvPr/>
        </p:nvSpPr>
        <p:spPr>
          <a:xfrm>
            <a:off x="599176" y="5769473"/>
            <a:ext cx="3694699" cy="523220"/>
          </a:xfrm>
          <a:prstGeom prst="rect">
            <a:avLst/>
          </a:prstGeom>
          <a:noFill/>
        </p:spPr>
        <p:txBody>
          <a:bodyPr wrap="square" rtlCol="0">
            <a:spAutoFit/>
          </a:bodyPr>
          <a:lstStyle/>
          <a:p>
            <a:r>
              <a:rPr lang="de-DE" i="0" dirty="0" err="1">
                <a:latin typeface="Calibri" panose="020F0502020204030204" pitchFamily="34" charset="0"/>
                <a:cs typeface="Calibri" panose="020F0502020204030204" pitchFamily="34" charset="0"/>
              </a:rPr>
              <a:t>Katsuboshi</a:t>
            </a:r>
            <a:r>
              <a:rPr lang="de-DE" i="0" dirty="0">
                <a:latin typeface="Calibri" panose="020F0502020204030204" pitchFamily="34" charset="0"/>
                <a:cs typeface="Calibri" panose="020F0502020204030204" pitchFamily="34" charset="0"/>
              </a:rPr>
              <a:t> (</a:t>
            </a:r>
            <a:r>
              <a:rPr lang="de-DE" dirty="0">
                <a:latin typeface="Calibri" panose="020F0502020204030204" pitchFamily="34" charset="0"/>
                <a:cs typeface="Calibri" panose="020F0502020204030204" pitchFamily="34" charset="0"/>
              </a:rPr>
              <a:t>Aspergillus </a:t>
            </a:r>
            <a:r>
              <a:rPr lang="de-DE" dirty="0" err="1">
                <a:latin typeface="Calibri" panose="020F0502020204030204" pitchFamily="34" charset="0"/>
                <a:cs typeface="Calibri" panose="020F0502020204030204" pitchFamily="34" charset="0"/>
              </a:rPr>
              <a:t>amstelodami</a:t>
            </a:r>
            <a:r>
              <a:rPr lang="de-DE" i="0" dirty="0">
                <a:latin typeface="Calibri" panose="020F0502020204030204" pitchFamily="34" charset="0"/>
                <a:cs typeface="Calibri" panose="020F0502020204030204" pitchFamily="34" charset="0"/>
              </a:rPr>
              <a:t>)</a:t>
            </a:r>
          </a:p>
          <a:p>
            <a:r>
              <a:rPr lang="de-DE" sz="1000" i="0" dirty="0">
                <a:solidFill>
                  <a:schemeClr val="bg2"/>
                </a:solidFill>
                <a:latin typeface="Calibri" panose="020F0502020204030204" pitchFamily="34" charset="0"/>
                <a:cs typeface="Calibri" panose="020F0502020204030204" pitchFamily="34" charset="0"/>
              </a:rPr>
              <a:t>Foto von Andy king50 Via Wikipedia</a:t>
            </a:r>
          </a:p>
        </p:txBody>
      </p:sp>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3352" y="4331569"/>
            <a:ext cx="3948143" cy="1437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xtfeld 10"/>
          <p:cNvSpPr txBox="1"/>
          <p:nvPr/>
        </p:nvSpPr>
        <p:spPr>
          <a:xfrm>
            <a:off x="10047254" y="4681188"/>
            <a:ext cx="1991544" cy="800219"/>
          </a:xfrm>
          <a:prstGeom prst="rect">
            <a:avLst/>
          </a:prstGeom>
          <a:noFill/>
        </p:spPr>
        <p:txBody>
          <a:bodyPr wrap="square" rtlCol="0">
            <a:spAutoFit/>
          </a:bodyPr>
          <a:lstStyle/>
          <a:p>
            <a:r>
              <a:rPr lang="de-DE" i="0" dirty="0" err="1">
                <a:latin typeface="Calibri" panose="020F0502020204030204" pitchFamily="34" charset="0"/>
                <a:cs typeface="Calibri" panose="020F0502020204030204" pitchFamily="34" charset="0"/>
              </a:rPr>
              <a:t>Kumis</a:t>
            </a:r>
            <a:r>
              <a:rPr lang="de-DE" i="0" dirty="0">
                <a:latin typeface="Calibri" panose="020F0502020204030204" pitchFamily="34" charset="0"/>
                <a:cs typeface="Calibri" panose="020F0502020204030204" pitchFamily="34" charset="0"/>
              </a:rPr>
              <a:t>/</a:t>
            </a:r>
            <a:r>
              <a:rPr lang="de-DE" i="0" dirty="0" err="1">
                <a:latin typeface="Calibri" panose="020F0502020204030204" pitchFamily="34" charset="0"/>
                <a:cs typeface="Calibri" panose="020F0502020204030204" pitchFamily="34" charset="0"/>
              </a:rPr>
              <a:t>Airag</a:t>
            </a:r>
            <a:r>
              <a:rPr lang="de-DE" i="0" dirty="0">
                <a:latin typeface="Calibri" panose="020F0502020204030204" pitchFamily="34" charset="0"/>
                <a:cs typeface="Calibri" panose="020F0502020204030204" pitchFamily="34" charset="0"/>
              </a:rPr>
              <a:t> (</a:t>
            </a:r>
            <a:r>
              <a:rPr lang="de-DE" i="0" dirty="0" err="1">
                <a:latin typeface="Calibri" panose="020F0502020204030204" pitchFamily="34" charset="0"/>
                <a:cs typeface="Calibri" panose="020F0502020204030204" pitchFamily="34" charset="0"/>
              </a:rPr>
              <a:t>Lactobazillen</a:t>
            </a:r>
            <a:r>
              <a:rPr lang="de-DE" i="0" dirty="0">
                <a:latin typeface="Calibri" panose="020F0502020204030204" pitchFamily="34" charset="0"/>
                <a:cs typeface="Calibri" panose="020F0502020204030204" pitchFamily="34" charset="0"/>
              </a:rPr>
              <a:t>)</a:t>
            </a:r>
          </a:p>
          <a:p>
            <a:r>
              <a:rPr lang="de-DE" sz="1000" i="0" dirty="0">
                <a:solidFill>
                  <a:schemeClr val="bg2"/>
                </a:solidFill>
                <a:latin typeface="Calibri" panose="020F0502020204030204" pitchFamily="34" charset="0"/>
                <a:cs typeface="Calibri" panose="020F0502020204030204" pitchFamily="34" charset="0"/>
              </a:rPr>
              <a:t>Foto von </a:t>
            </a:r>
            <a:r>
              <a:rPr lang="de-DE" sz="1000" i="0" dirty="0" err="1">
                <a:solidFill>
                  <a:schemeClr val="bg2"/>
                </a:solidFill>
                <a:latin typeface="Calibri" panose="020F0502020204030204" pitchFamily="34" charset="0"/>
                <a:cs typeface="Calibri" panose="020F0502020204030204" pitchFamily="34" charset="0"/>
              </a:rPr>
              <a:t>A.Savin</a:t>
            </a:r>
            <a:r>
              <a:rPr lang="de-DE" sz="1000" i="0" dirty="0">
                <a:solidFill>
                  <a:schemeClr val="bg2"/>
                </a:solidFill>
                <a:latin typeface="Calibri" panose="020F0502020204030204" pitchFamily="34" charset="0"/>
                <a:cs typeface="Calibri" panose="020F0502020204030204" pitchFamily="34" charset="0"/>
              </a:rPr>
              <a:t> Via Wikipedia</a:t>
            </a:r>
          </a:p>
        </p:txBody>
      </p:sp>
      <p:pic>
        <p:nvPicPr>
          <p:cNvPr id="12" name="Grafik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28071" y="3451987"/>
            <a:ext cx="2130046" cy="31970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35562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Aus der ganzen Welt</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36" y="1340769"/>
            <a:ext cx="4107866" cy="23042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1675" y="1196752"/>
            <a:ext cx="4295800" cy="2859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400" y="3861048"/>
            <a:ext cx="4176464" cy="27669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Grafik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27979" y="1417638"/>
            <a:ext cx="2361638" cy="42979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Grafik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96200" y="4167142"/>
            <a:ext cx="3384376" cy="2154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6250F6C3-7E35-02FC-3F91-CAC2A68B2368}"/>
              </a:ext>
            </a:extLst>
          </p:cNvPr>
          <p:cNvSpPr txBox="1"/>
          <p:nvPr/>
        </p:nvSpPr>
        <p:spPr>
          <a:xfrm>
            <a:off x="5483882" y="5682258"/>
            <a:ext cx="6098518" cy="184666"/>
          </a:xfrm>
          <a:prstGeom prst="rect">
            <a:avLst/>
          </a:prstGeom>
          <a:noFill/>
        </p:spPr>
        <p:txBody>
          <a:bodyPr wrap="square">
            <a:spAutoFit/>
          </a:bodyPr>
          <a:lstStyle/>
          <a:p>
            <a:r>
              <a:rPr lang="de-DE" sz="600" i="0" dirty="0" err="1">
                <a:latin typeface="Calibri" panose="020F0502020204030204" pitchFamily="34" charset="0"/>
                <a:cs typeface="Calibri" panose="020F0502020204030204" pitchFamily="34" charset="0"/>
                <a:hlinkClick r:id="rId8" tooltip="User:AlejandroLinaresGarcia">
                  <a:extLst>
                    <a:ext uri="{A12FA001-AC4F-418D-AE19-62706E023703}">
                      <ahyp:hlinkClr xmlns:ahyp="http://schemas.microsoft.com/office/drawing/2018/hyperlinkcolor" val="tx"/>
                    </a:ext>
                  </a:extLst>
                </a:hlinkClick>
              </a:rPr>
              <a:t>AlejandroLinaresGarcia</a:t>
            </a:r>
            <a:r>
              <a:rPr lang="de-DE" sz="600" i="0" dirty="0">
                <a:latin typeface="Calibri" panose="020F0502020204030204" pitchFamily="34" charset="0"/>
                <a:cs typeface="Calibri" panose="020F0502020204030204" pitchFamily="34" charset="0"/>
              </a:rPr>
              <a:t> via Wikipedia</a:t>
            </a:r>
          </a:p>
        </p:txBody>
      </p:sp>
    </p:spTree>
    <p:extLst>
      <p:ext uri="{BB962C8B-B14F-4D97-AF65-F5344CB8AC3E}">
        <p14:creationId xmlns:p14="http://schemas.microsoft.com/office/powerpoint/2010/main" val="2169956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6D310F3-88AB-ED10-4465-3E64BD5853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9576" y="1220105"/>
            <a:ext cx="2376264" cy="2376264"/>
          </a:xfrm>
          <a:prstGeom prst="rect">
            <a:avLst/>
          </a:prstGeom>
        </p:spPr>
      </p:pic>
      <p:pic>
        <p:nvPicPr>
          <p:cNvPr id="1026" name="Picture 2" descr="Bundesministerium für Bildung, Wissenschaft und Forschung">
            <a:extLst>
              <a:ext uri="{FF2B5EF4-FFF2-40B4-BE49-F238E27FC236}">
                <a16:creationId xmlns:a16="http://schemas.microsoft.com/office/drawing/2014/main" id="{7C095789-E1D2-B578-041D-CABA4A6FF4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888" y="1387475"/>
            <a:ext cx="6098370" cy="2041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F11EC46-352E-6839-B2BE-4E0AC19485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6540" y="3645024"/>
            <a:ext cx="5577830" cy="1449142"/>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398DFFA7-CAB1-7B50-7949-8695725DD3B9}"/>
              </a:ext>
            </a:extLst>
          </p:cNvPr>
          <p:cNvSpPr txBox="1"/>
          <p:nvPr/>
        </p:nvSpPr>
        <p:spPr>
          <a:xfrm>
            <a:off x="695400" y="5470525"/>
            <a:ext cx="8152616" cy="1477328"/>
          </a:xfrm>
          <a:prstGeom prst="rect">
            <a:avLst/>
          </a:prstGeom>
          <a:noFill/>
        </p:spPr>
        <p:txBody>
          <a:bodyPr wrap="none" rtlCol="0">
            <a:spAutoFit/>
          </a:bodyPr>
          <a:lstStyle/>
          <a:p>
            <a:r>
              <a:rPr lang="de-AT" i="0" dirty="0">
                <a:solidFill>
                  <a:schemeClr val="bg1">
                    <a:lumMod val="50000"/>
                  </a:schemeClr>
                </a:solidFill>
              </a:rPr>
              <a:t>Danke an Martin Wagner für das Bereitstellen von Folien. </a:t>
            </a:r>
          </a:p>
          <a:p>
            <a:r>
              <a:rPr lang="de-AT" i="0" dirty="0">
                <a:solidFill>
                  <a:schemeClr val="bg1">
                    <a:lumMod val="50000"/>
                  </a:schemeClr>
                </a:solidFill>
              </a:rPr>
              <a:t>Graphiken dieser Präsentation wurden mit Hilfe von biorender.com gemacht. </a:t>
            </a:r>
          </a:p>
          <a:p>
            <a:r>
              <a:rPr lang="de-AT" i="0" dirty="0">
                <a:solidFill>
                  <a:schemeClr val="bg1">
                    <a:lumMod val="50000"/>
                  </a:schemeClr>
                </a:solidFill>
              </a:rPr>
              <a:t>Sparkling Science Projekt „Micro-Tramper“, Projektleitung: Evelyne Selberherr</a:t>
            </a:r>
          </a:p>
          <a:p>
            <a:r>
              <a:rPr lang="de-AT" i="0" dirty="0">
                <a:solidFill>
                  <a:schemeClr val="bg1">
                    <a:lumMod val="50000"/>
                  </a:schemeClr>
                </a:solidFill>
              </a:rPr>
              <a:t>Mitwirkende: Moritz Hartmann, Cameron Strachan, Monika Dzieciol</a:t>
            </a:r>
          </a:p>
          <a:p>
            <a:endParaRPr lang="de-AT" i="0" dirty="0">
              <a:solidFill>
                <a:schemeClr val="bg1">
                  <a:lumMod val="50000"/>
                </a:schemeClr>
              </a:solidFill>
            </a:endParaRPr>
          </a:p>
        </p:txBody>
      </p:sp>
    </p:spTree>
    <p:extLst>
      <p:ext uri="{BB962C8B-B14F-4D97-AF65-F5344CB8AC3E}">
        <p14:creationId xmlns:p14="http://schemas.microsoft.com/office/powerpoint/2010/main" val="2980571014"/>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1"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1"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2103</Words>
  <Application>Microsoft Office PowerPoint</Application>
  <PresentationFormat>Breitbild</PresentationFormat>
  <Paragraphs>387</Paragraphs>
  <Slides>28</Slides>
  <Notes>27</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28</vt:i4>
      </vt:variant>
    </vt:vector>
  </HeadingPairs>
  <TitlesOfParts>
    <vt:vector size="38" baseType="lpstr">
      <vt:lpstr>Arial</vt:lpstr>
      <vt:lpstr>Arial Black</vt:lpstr>
      <vt:lpstr>Calibri</vt:lpstr>
      <vt:lpstr>Calibri Light</vt:lpstr>
      <vt:lpstr>Courier</vt:lpstr>
      <vt:lpstr>Helvetica</vt:lpstr>
      <vt:lpstr>Times</vt:lpstr>
      <vt:lpstr>Wingdings</vt:lpstr>
      <vt:lpstr>Standarddesign</vt:lpstr>
      <vt:lpstr>Benutzerdefiniertes Design</vt:lpstr>
      <vt:lpstr>PowerPoint-Präsentation</vt:lpstr>
      <vt:lpstr>Mensch</vt:lpstr>
      <vt:lpstr>Einteilung</vt:lpstr>
      <vt:lpstr>LM-Infektionserreger</vt:lpstr>
      <vt:lpstr>LM-Intoxikationserreger</vt:lpstr>
      <vt:lpstr>PowerPoint-Präsentation</vt:lpstr>
      <vt:lpstr>PowerPoint-Präsentation</vt:lpstr>
      <vt:lpstr>Erbrechen</vt:lpstr>
      <vt:lpstr>Stundentafel: Inkubationszeit versus Symptomatik</vt:lpstr>
      <vt:lpstr>Stundentafel: Inkubationszeit versus Symptomatik</vt:lpstr>
      <vt:lpstr>Trichinen (Nematoden), Protozoa (Giardia lamblia-extrazellulär und Cryptosporidium parvum-intrazellulär) und Echinokokken (E. multilocularis und E. granulosus)  </vt:lpstr>
      <vt:lpstr>PowerPoint-Präsentation</vt:lpstr>
      <vt:lpstr>PowerPoint-Präsentation</vt:lpstr>
      <vt:lpstr>PowerPoint-Präsentation</vt:lpstr>
      <vt:lpstr>PowerPoint-Präsentation</vt:lpstr>
      <vt:lpstr>PowerPoint-Präsentation</vt:lpstr>
      <vt:lpstr>AGES Zoonose Bericht</vt:lpstr>
      <vt:lpstr>PowerPoint-Präsentation</vt:lpstr>
      <vt:lpstr>Fermentierte LM</vt:lpstr>
      <vt:lpstr>Sauerkraut</vt:lpstr>
      <vt:lpstr>Wein</vt:lpstr>
      <vt:lpstr>Fermentierte LM - Asien</vt:lpstr>
      <vt:lpstr>Koji - Shoyu</vt:lpstr>
      <vt:lpstr>Koji - Miso</vt:lpstr>
      <vt:lpstr>Tempeh</vt:lpstr>
      <vt:lpstr>Weitere LM</vt:lpstr>
      <vt:lpstr>Aus der ganzen Welt</vt:lpstr>
      <vt:lpstr>PowerPoint-Präsentation</vt:lpstr>
    </vt:vector>
  </TitlesOfParts>
  <Manager/>
  <Company>Universität Wien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subject/>
  <dc:creator>Alex Loy</dc:creator>
  <cp:keywords/>
  <dc:description/>
  <cp:lastModifiedBy>Selberherr Evelyne</cp:lastModifiedBy>
  <cp:revision>2900</cp:revision>
  <cp:lastPrinted>2018-11-06T14:49:56Z</cp:lastPrinted>
  <dcterms:created xsi:type="dcterms:W3CDTF">2006-06-26T06:37:51Z</dcterms:created>
  <dcterms:modified xsi:type="dcterms:W3CDTF">2025-01-17T12:58:30Z</dcterms:modified>
  <cp:category/>
</cp:coreProperties>
</file>