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15"/>
  </p:notesMasterIdLst>
  <p:sldIdLst>
    <p:sldId id="1846" r:id="rId3"/>
    <p:sldId id="1864" r:id="rId4"/>
    <p:sldId id="1874" r:id="rId5"/>
    <p:sldId id="1875" r:id="rId6"/>
    <p:sldId id="1876" r:id="rId7"/>
    <p:sldId id="1847" r:id="rId8"/>
    <p:sldId id="1865" r:id="rId9"/>
    <p:sldId id="1866" r:id="rId10"/>
    <p:sldId id="1867" r:id="rId11"/>
    <p:sldId id="1868" r:id="rId12"/>
    <p:sldId id="1870" r:id="rId13"/>
    <p:sldId id="1835" r:id="rId14"/>
  </p:sldIdLst>
  <p:sldSz cx="12192000" cy="6858000"/>
  <p:notesSz cx="7099300" cy="10234613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i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i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i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i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29819D"/>
    <a:srgbClr val="00CCFF"/>
    <a:srgbClr val="FF0000"/>
    <a:srgbClr val="DD8A27"/>
    <a:srgbClr val="009051"/>
    <a:srgbClr val="0070A5"/>
    <a:srgbClr val="000000"/>
    <a:srgbClr val="A9FA00"/>
    <a:srgbClr val="007E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652" autoAdjust="0"/>
    <p:restoredTop sz="78115" autoAdjust="0"/>
  </p:normalViewPr>
  <p:slideViewPr>
    <p:cSldViewPr>
      <p:cViewPr varScale="1">
        <p:scale>
          <a:sx n="89" d="100"/>
          <a:sy n="89" d="100"/>
        </p:scale>
        <p:origin x="1050" y="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3352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0" tIns="49520" rIns="99040" bIns="49520" numCol="1" anchor="t" anchorCtr="0" compatLnSpc="1">
            <a:prstTxWarp prst="textNoShape">
              <a:avLst/>
            </a:prstTxWarp>
          </a:bodyPr>
          <a:lstStyle>
            <a:lvl1pPr defTabSz="990462">
              <a:defRPr sz="1300" i="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0" tIns="49520" rIns="99040" bIns="49520" numCol="1" anchor="t" anchorCtr="0" compatLnSpc="1">
            <a:prstTxWarp prst="textNoShape">
              <a:avLst/>
            </a:prstTxWarp>
          </a:bodyPr>
          <a:lstStyle>
            <a:lvl1pPr algn="r" defTabSz="990462">
              <a:defRPr sz="1300" i="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41288" y="768350"/>
            <a:ext cx="6818312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0" tIns="49520" rIns="99040" bIns="495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0" tIns="49520" rIns="99040" bIns="49520" numCol="1" anchor="b" anchorCtr="0" compatLnSpc="1">
            <a:prstTxWarp prst="textNoShape">
              <a:avLst/>
            </a:prstTxWarp>
          </a:bodyPr>
          <a:lstStyle>
            <a:lvl1pPr defTabSz="990462">
              <a:defRPr sz="1300" i="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0" tIns="49520" rIns="99040" bIns="49520" numCol="1" anchor="b" anchorCtr="0" compatLnSpc="1">
            <a:prstTxWarp prst="textNoShape">
              <a:avLst/>
            </a:prstTxWarp>
          </a:bodyPr>
          <a:lstStyle>
            <a:lvl1pPr algn="r" defTabSz="990462">
              <a:defRPr sz="1300" i="0">
                <a:cs typeface="+mn-cs"/>
              </a:defRPr>
            </a:lvl1pPr>
          </a:lstStyle>
          <a:p>
            <a:pPr>
              <a:defRPr/>
            </a:pPr>
            <a:fld id="{5ACA816E-CAD1-4825-AA98-84649EB16AA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47594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https://asm.org/Articles/2022/November/Microbial-Inhabitants-Cleaning-Appliances?utm_source=Informz&amp;utm_medium=Email&amp;utm_campaign=Campaign&amp;utm_content=Message_Name&amp;_zs=GOKDm&amp;_zl=dDpN2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51ED3A-64CB-4430-8FA3-FEBC9E61662E}" type="slidenum">
              <a:rPr lang="de-AT" smtClean="0">
                <a:solidFill>
                  <a:prstClr val="black"/>
                </a:solidFill>
                <a:latin typeface="Calibri"/>
              </a:rPr>
              <a:pPr/>
              <a:t>1</a:t>
            </a:fld>
            <a:endParaRPr lang="de-A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787865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CA816E-CAD1-4825-AA98-84649EB16AA4}" type="slidenum">
              <a:rPr lang="de-DE" smtClean="0"/>
              <a:pPr>
                <a:defRPr/>
              </a:pPr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28718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https://de.wikipedia.org/wiki/Biofilm#/media/Datei:Mixed-culture_biofilm.jpg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CA816E-CAD1-4825-AA98-84649EB16AA4}" type="slidenum">
              <a:rPr lang="de-DE" smtClean="0"/>
              <a:pPr>
                <a:defRPr/>
              </a:pPr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7491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https://phil.cdc.gov/details.aspx?pid=7484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CA816E-CAD1-4825-AA98-84649EB16AA4}" type="slidenum">
              <a:rPr lang="de-DE" smtClean="0"/>
              <a:pPr>
                <a:defRPr/>
              </a:pPr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88763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https://phil.cdc.gov/Details.aspx?pid=10548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CA816E-CAD1-4825-AA98-84649EB16AA4}" type="slidenum">
              <a:rPr lang="de-DE" smtClean="0"/>
              <a:pPr>
                <a:defRPr/>
              </a:pPr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46024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CA816E-CAD1-4825-AA98-84649EB16AA4}" type="slidenum">
              <a:rPr lang="de-DE" smtClean="0"/>
              <a:pPr>
                <a:defRPr/>
              </a:pPr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43813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Bild: </a:t>
            </a:r>
            <a:r>
              <a:rPr lang="de-DE" dirty="0" err="1"/>
              <a:t>Pixabay</a:t>
            </a:r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CA816E-CAD1-4825-AA98-84649EB16AA4}" type="slidenum">
              <a:rPr lang="de-DE" smtClean="0"/>
              <a:pPr>
                <a:defRPr/>
              </a:pPr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51802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Bild: </a:t>
            </a:r>
            <a:r>
              <a:rPr lang="de-DE" dirty="0" err="1"/>
              <a:t>Pixabay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CA816E-CAD1-4825-AA98-84649EB16AA4}" type="slidenum">
              <a:rPr lang="de-DE" smtClean="0"/>
              <a:pPr>
                <a:defRPr/>
              </a:pPr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82457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Bild: </a:t>
            </a:r>
            <a:r>
              <a:rPr lang="de-DE" dirty="0" err="1"/>
              <a:t>Pixabay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CA816E-CAD1-4825-AA98-84649EB16AA4}" type="slidenum">
              <a:rPr lang="de-DE" smtClean="0"/>
              <a:pPr>
                <a:defRPr/>
              </a:pPr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47898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CA816E-CAD1-4825-AA98-84649EB16AA4}" type="slidenum">
              <a:rPr lang="de-DE" smtClean="0"/>
              <a:pPr>
                <a:defRPr/>
              </a:pPr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25617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A4E272-20E2-4CDC-8465-6BF2C10A38F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0943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u="sng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47200" y="6129277"/>
            <a:ext cx="2844800" cy="4762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7AB9D7-BDE1-4807-B38B-C309BAA3226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533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2C1966-53A8-47BB-A925-12FEC9C0E9D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75373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E645D5-EDD4-4AE7-9680-AED163DFF59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3801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73FD89-AB2A-4BAE-8086-080B01CCD0B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2413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84A020-34EC-43DD-B1F8-0EA86612889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2609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5C1232-AC06-419F-8E6D-89632049292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5624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EC74DD-6D47-4065-ABBF-EAF6C557E4C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4341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1E53E6-381F-4820-995E-1408F9EECD6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3340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35DE07-746F-4F97-B828-EDB6AF92047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3076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1C084B-38C6-4B8D-9F03-280E4D0CAB4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19092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el, zwei Inhalte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609600" y="3938589"/>
            <a:ext cx="5384800" cy="2187575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half" idx="3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4DD08A-77AF-471B-AB26-7109D702FD2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81794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75FA8D-D62E-4ED6-B2BB-341D872BBE8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37079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62BB2A-BA6E-4EBE-9F1A-3003E8B249DC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5232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09E2CA-57CE-48A0-AD34-21B9525F4986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5562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86D809-4F48-43BD-AA70-D3C0B8045779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05984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643B0E-C3A2-4E86-BF70-E2163D75C120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5923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5B4555-6F65-409C-AFE2-3CB8C820D51A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1148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94EB7A-4350-4985-B369-2FEA97743F2E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7149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E5A9E1-D397-4184-A76B-AD378F755B00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4720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380870-2BA3-4447-983D-A07205555ABD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2524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F27960-6161-4DC2-84DD-5775648E920F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5969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D51DCF-E1B3-4EF5-9887-D2D245A4FDAA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2122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839200" y="96839"/>
            <a:ext cx="2743200" cy="60293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09600" y="96839"/>
            <a:ext cx="8026400" cy="6029325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CA2917-A69D-4E70-984C-6A81CAF0BD42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546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i="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i="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33900" y="6061746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i="0">
                <a:latin typeface="+mj-lt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D1A9E401-8ABD-42A5-9B3C-F193EE89EA62}" type="slidenum">
              <a:rPr lang="de-DE" smtClean="0"/>
              <a:pPr>
                <a:defRPr/>
              </a:pPr>
              <a:t>‹Nr.›</a:t>
            </a:fld>
            <a:endParaRPr lang="de-DE" dirty="0"/>
          </a:p>
        </p:txBody>
      </p:sp>
      <p:pic>
        <p:nvPicPr>
          <p:cNvPr id="2" name="Grafik 1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77272"/>
            <a:ext cx="690901" cy="980728"/>
          </a:xfrm>
          <a:prstGeom prst="rect">
            <a:avLst/>
          </a:prstGeom>
        </p:spPr>
      </p:pic>
      <p:sp>
        <p:nvSpPr>
          <p:cNvPr id="3" name="Rechteck 2"/>
          <p:cNvSpPr/>
          <p:nvPr userDrawn="1"/>
        </p:nvSpPr>
        <p:spPr bwMode="auto">
          <a:xfrm flipH="1">
            <a:off x="0" y="6808931"/>
            <a:ext cx="12192000" cy="45719"/>
          </a:xfrm>
          <a:prstGeom prst="rect">
            <a:avLst/>
          </a:prstGeom>
          <a:solidFill>
            <a:srgbClr val="29819D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075" y="6343599"/>
            <a:ext cx="1952625" cy="457200"/>
          </a:xfrm>
          <a:prstGeom prst="rect">
            <a:avLst/>
          </a:prstGeom>
        </p:spPr>
      </p:pic>
      <p:sp>
        <p:nvSpPr>
          <p:cNvPr id="10" name="Rechteck 9"/>
          <p:cNvSpPr/>
          <p:nvPr userDrawn="1"/>
        </p:nvSpPr>
        <p:spPr bwMode="auto">
          <a:xfrm flipH="1">
            <a:off x="0" y="4751"/>
            <a:ext cx="12192000" cy="45719"/>
          </a:xfrm>
          <a:prstGeom prst="rect">
            <a:avLst/>
          </a:prstGeom>
          <a:solidFill>
            <a:srgbClr val="29819D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u="sng">
          <a:solidFill>
            <a:schemeClr val="tx2"/>
          </a:solidFill>
          <a:latin typeface="+mj-lt"/>
          <a:ea typeface="+mj-ea"/>
          <a:cs typeface="Calibri" panose="020F050202020403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baseline="0">
          <a:solidFill>
            <a:schemeClr val="tx1"/>
          </a:solidFill>
          <a:latin typeface="Arial" panose="020B0604020202020204" pitchFamily="34" charset="0"/>
          <a:ea typeface="+mn-ea"/>
          <a:cs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aseline="0">
          <a:solidFill>
            <a:schemeClr val="tx1"/>
          </a:solidFill>
          <a:latin typeface="Arial" panose="020B0604020202020204" pitchFamily="34" charset="0"/>
          <a:cs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aseline="0">
          <a:solidFill>
            <a:schemeClr val="tx1"/>
          </a:solidFill>
          <a:latin typeface="Arial" panose="020B0604020202020204" pitchFamily="34" charset="0"/>
          <a:cs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aseline="0">
          <a:solidFill>
            <a:schemeClr val="tx1"/>
          </a:solidFill>
          <a:latin typeface="Arial" panose="020B0604020202020204" pitchFamily="34" charset="0"/>
          <a:cs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aseline="0">
          <a:solidFill>
            <a:schemeClr val="tx1"/>
          </a:solidFill>
          <a:latin typeface="Arial" panose="020B0604020202020204" pitchFamily="34" charset="0"/>
          <a:cs typeface="Calibri" panose="020F050202020403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968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918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Arial" charset="0"/>
              </a:defRPr>
            </a:lvl1pPr>
          </a:lstStyle>
          <a:p>
            <a:pPr>
              <a:defRPr/>
            </a:pPr>
            <a:endParaRPr lang="de-DE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5918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charset="0"/>
              </a:defRPr>
            </a:lvl1pPr>
          </a:lstStyle>
          <a:p>
            <a:pPr>
              <a:defRPr/>
            </a:pPr>
            <a:endParaRPr lang="de-DE" i="0">
              <a:solidFill>
                <a:srgbClr val="000000"/>
              </a:solidFill>
              <a:cs typeface="+mn-cs"/>
            </a:endParaRPr>
          </a:p>
        </p:txBody>
      </p:sp>
      <p:sp>
        <p:nvSpPr>
          <p:cNvPr id="5918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Arial" charset="0"/>
              </a:defRPr>
            </a:lvl1pPr>
          </a:lstStyle>
          <a:p>
            <a:pPr>
              <a:defRPr/>
            </a:pPr>
            <a:fld id="{A2D942B2-DCD4-4476-BC58-A2022D90942D}" type="slidenum">
              <a:rPr lang="de-DE" i="0">
                <a:solidFill>
                  <a:srgbClr val="000000"/>
                </a:solidFill>
                <a:cs typeface="+mn-cs"/>
              </a:rPr>
              <a:pPr>
                <a:defRPr/>
              </a:pPr>
              <a:t>‹Nr.›</a:t>
            </a:fld>
            <a:endParaRPr lang="de-DE" i="0">
              <a:solidFill>
                <a:srgbClr val="000000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2173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F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FF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FF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FF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FF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0000FF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0000FF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0000FF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0000FF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835" y="1078825"/>
            <a:ext cx="5501874" cy="1055695"/>
          </a:xfrm>
          <a:prstGeom prst="rect">
            <a:avLst/>
          </a:prstGeom>
        </p:spPr>
      </p:pic>
      <p:pic>
        <p:nvPicPr>
          <p:cNvPr id="26" name="Bild 6" descr="\\I121SRV\daten\Microbial Ecology\Elisa\RUPP\Rupp_Rindenprojekt_Publikation\Rupp Rindenprojekt Publikation\Für Evelyne\Paper\Manuskript\Rindenpaper SSE 25-11-2013\Figure 2 26.11.13 ES iTOL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31094">
            <a:off x="4615921" y="311273"/>
            <a:ext cx="264414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16080" y="139068"/>
            <a:ext cx="4124505" cy="6885384"/>
          </a:xfrm>
          <a:prstGeom prst="rect">
            <a:avLst/>
          </a:prstGeom>
        </p:spPr>
      </p:pic>
      <p:pic>
        <p:nvPicPr>
          <p:cNvPr id="25" name="Grafik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464" y="165577"/>
            <a:ext cx="1667258" cy="1667258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>
          <a:xfrm>
            <a:off x="451895" y="2060848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de-AT" b="1">
                <a:solidFill>
                  <a:srgbClr val="000000"/>
                </a:solidFill>
                <a:ea typeface="Calibri" panose="020F0502020204030204" pitchFamily="34" charset="0"/>
              </a:rPr>
              <a:t>„Mikrobielle Dynamiken entlang der Lebensmittelkette“</a:t>
            </a:r>
            <a:endParaRPr lang="de-DE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983432" y="3827766"/>
            <a:ext cx="58972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5400" dirty="0">
                <a:latin typeface="Calibri" panose="020F0502020204030204" pitchFamily="34" charset="0"/>
                <a:cs typeface="Calibri" panose="020F0502020204030204" pitchFamily="34" charset="0"/>
              </a:rPr>
              <a:t>Das Mikrobiom im Haushalt</a:t>
            </a:r>
          </a:p>
        </p:txBody>
      </p:sp>
    </p:spTree>
    <p:extLst>
      <p:ext uri="{BB962C8B-B14F-4D97-AF65-F5344CB8AC3E}">
        <p14:creationId xmlns:p14="http://schemas.microsoft.com/office/powerpoint/2010/main" val="2194211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Der Haushalt – Eine feindliche Umgebung für Mikroben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96818" y="2075413"/>
            <a:ext cx="10972800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de-DE" dirty="0"/>
              <a:t>Chemischer Stress: H</a:t>
            </a:r>
            <a:r>
              <a:rPr lang="de-DE" baseline="-25000" dirty="0"/>
              <a:t>2</a:t>
            </a:r>
            <a:r>
              <a:rPr lang="de-DE" dirty="0"/>
              <a:t>O</a:t>
            </a:r>
            <a:r>
              <a:rPr lang="de-DE" baseline="-25000" dirty="0"/>
              <a:t>2</a:t>
            </a:r>
            <a:r>
              <a:rPr lang="de-DE" dirty="0"/>
              <a:t>, Seifen, Enzyme, Bleiche, pH-Wechsel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/>
              <a:t>Mechanischer Stress: Scherkräfte, Strömungskräfte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/>
              <a:t>Temperatur-Stress: T(H</a:t>
            </a:r>
            <a:r>
              <a:rPr lang="de-DE" baseline="-25000" dirty="0"/>
              <a:t>2</a:t>
            </a:r>
            <a:r>
              <a:rPr lang="de-DE" dirty="0"/>
              <a:t>O) &gt; 60°C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/>
              <a:t>Biofilmbildung als Überlebensstrategie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622382" y="6046656"/>
            <a:ext cx="67105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Jacksch</a:t>
            </a:r>
            <a:r>
              <a:rPr lang="en-US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et al. Influence of Sampling Site and other Environmental Factors on the Bacterial Community Composition of Domestic Washing Machines. Microorganisms. 2020; 8(1):30. https://doi.org/10.3390/microorganisms8010030 </a:t>
            </a:r>
            <a:endParaRPr lang="de-DE" sz="1000" i="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https://asm.org/Articles/2022/November/Microbial-Inhabitants-Cleaning-Appliances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184" y="4437112"/>
            <a:ext cx="4251960" cy="1554480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7680176" y="6033371"/>
            <a:ext cx="43239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Homa et al. (2018).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Exophiala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dermatitidis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Endophthalmitis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Case Report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Literature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Review.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Mycopathologia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183. 10.1007/s11046-017-0235-4</a:t>
            </a:r>
            <a:r>
              <a:rPr lang="de-DE" sz="1000" dirty="0">
                <a:solidFill>
                  <a:schemeClr val="bg1">
                    <a:lumMod val="50000"/>
                  </a:schemeClr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06325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lose-up of a microscope&#10;&#10;Description automatically generated">
            <a:extLst>
              <a:ext uri="{FF2B5EF4-FFF2-40B4-BE49-F238E27FC236}">
                <a16:creationId xmlns:a16="http://schemas.microsoft.com/office/drawing/2014/main" id="{D353DCAC-BB74-2D1E-1DBD-6AAEA02F4F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448" y="116632"/>
            <a:ext cx="8742771" cy="655707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0CE7075-120F-69A8-110F-DD5465201EA0}"/>
              </a:ext>
            </a:extLst>
          </p:cNvPr>
          <p:cNvSpPr txBox="1"/>
          <p:nvPr/>
        </p:nvSpPr>
        <p:spPr>
          <a:xfrm>
            <a:off x="5591944" y="6633646"/>
            <a:ext cx="609851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800" i="0" dirty="0">
                <a:latin typeface="Calibri" panose="020F0502020204030204" pitchFamily="34" charset="0"/>
                <a:cs typeface="Calibri" panose="020F0502020204030204" pitchFamily="34" charset="0"/>
              </a:rPr>
              <a:t>Krzysztof A. </a:t>
            </a:r>
            <a:r>
              <a:rPr lang="de-DE" sz="800" i="0" dirty="0" err="1">
                <a:latin typeface="Calibri" panose="020F0502020204030204" pitchFamily="34" charset="0"/>
                <a:cs typeface="Calibri" panose="020F0502020204030204" pitchFamily="34" charset="0"/>
              </a:rPr>
              <a:t>Zacharski</a:t>
            </a:r>
            <a:r>
              <a:rPr lang="de-DE" sz="800" i="0" dirty="0">
                <a:latin typeface="Calibri" panose="020F0502020204030204" pitchFamily="34" charset="0"/>
                <a:cs typeface="Calibri" panose="020F0502020204030204" pitchFamily="34" charset="0"/>
              </a:rPr>
              <a:t> via Wikipedia </a:t>
            </a:r>
          </a:p>
        </p:txBody>
      </p:sp>
    </p:spTree>
    <p:extLst>
      <p:ext uri="{BB962C8B-B14F-4D97-AF65-F5344CB8AC3E}">
        <p14:creationId xmlns:p14="http://schemas.microsoft.com/office/powerpoint/2010/main" val="2757683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microscope&#10;&#10;Description automatically generated">
            <a:extLst>
              <a:ext uri="{FF2B5EF4-FFF2-40B4-BE49-F238E27FC236}">
                <a16:creationId xmlns:a16="http://schemas.microsoft.com/office/drawing/2014/main" id="{804DE4E2-BBE6-6B33-A739-6A83A5825E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496" y="260648"/>
            <a:ext cx="8641080" cy="587349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8E27541-A281-6351-DF16-ACD63E341193}"/>
              </a:ext>
            </a:extLst>
          </p:cNvPr>
          <p:cNvSpPr txBox="1"/>
          <p:nvPr/>
        </p:nvSpPr>
        <p:spPr>
          <a:xfrm>
            <a:off x="1919536" y="6134144"/>
            <a:ext cx="609851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i="0" dirty="0">
                <a:latin typeface="Calibri" panose="020F0502020204030204" pitchFamily="34" charset="0"/>
                <a:cs typeface="Calibri" panose="020F0502020204030204" pitchFamily="34" charset="0"/>
              </a:rPr>
              <a:t>CDC/ Rodney M. </a:t>
            </a:r>
            <a:r>
              <a:rPr lang="en-US" sz="800" i="0" dirty="0" err="1">
                <a:latin typeface="Calibri" panose="020F0502020204030204" pitchFamily="34" charset="0"/>
                <a:cs typeface="Calibri" panose="020F0502020204030204" pitchFamily="34" charset="0"/>
              </a:rPr>
              <a:t>Donlan</a:t>
            </a:r>
            <a:r>
              <a:rPr lang="en-US" sz="800" i="0" dirty="0">
                <a:latin typeface="Calibri" panose="020F0502020204030204" pitchFamily="34" charset="0"/>
                <a:cs typeface="Calibri" panose="020F0502020204030204" pitchFamily="34" charset="0"/>
              </a:rPr>
              <a:t>, Ph.D.; Janice Carr</a:t>
            </a:r>
            <a:endParaRPr lang="de-DE" sz="80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64580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8E27541-A281-6351-DF16-ACD63E341193}"/>
              </a:ext>
            </a:extLst>
          </p:cNvPr>
          <p:cNvSpPr txBox="1"/>
          <p:nvPr/>
        </p:nvSpPr>
        <p:spPr>
          <a:xfrm>
            <a:off x="1919536" y="6134144"/>
            <a:ext cx="609851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800" i="0" dirty="0">
                <a:latin typeface="Calibri" panose="020F0502020204030204" pitchFamily="34" charset="0"/>
                <a:cs typeface="Calibri" panose="020F0502020204030204" pitchFamily="34" charset="0"/>
              </a:rPr>
              <a:t>Janice </a:t>
            </a:r>
            <a:r>
              <a:rPr lang="de-DE" sz="800" i="0" dirty="0" err="1">
                <a:latin typeface="Calibri" panose="020F0502020204030204" pitchFamily="34" charset="0"/>
                <a:cs typeface="Calibri" panose="020F0502020204030204" pitchFamily="34" charset="0"/>
              </a:rPr>
              <a:t>Haney</a:t>
            </a:r>
            <a:r>
              <a:rPr lang="de-DE" sz="800" i="0" dirty="0">
                <a:latin typeface="Calibri" panose="020F0502020204030204" pitchFamily="34" charset="0"/>
                <a:cs typeface="Calibri" panose="020F0502020204030204" pitchFamily="34" charset="0"/>
              </a:rPr>
              <a:t> Carr</a:t>
            </a:r>
          </a:p>
        </p:txBody>
      </p:sp>
      <p:pic>
        <p:nvPicPr>
          <p:cNvPr id="9" name="Picture 8" descr="Close-up of a microscope view of a microscopic view of bacteria&#10;&#10;Description automatically generated">
            <a:extLst>
              <a:ext uri="{FF2B5EF4-FFF2-40B4-BE49-F238E27FC236}">
                <a16:creationId xmlns:a16="http://schemas.microsoft.com/office/drawing/2014/main" id="{0F62EC32-CCA3-034A-E591-D2FEA409AE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512" y="260647"/>
            <a:ext cx="8784976" cy="5857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542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Küchenschwämme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de-DE" dirty="0"/>
              <a:t>Bis zu 5*10</a:t>
            </a:r>
            <a:r>
              <a:rPr lang="de-DE" baseline="30000" dirty="0"/>
              <a:t>10</a:t>
            </a:r>
            <a:r>
              <a:rPr lang="de-DE" dirty="0"/>
              <a:t> Bakterienzellen / cm³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/>
              <a:t>Bekannte Keime: </a:t>
            </a:r>
            <a:r>
              <a:rPr lang="de-DE" dirty="0" err="1"/>
              <a:t>Gammaproteobakterien</a:t>
            </a:r>
            <a:r>
              <a:rPr lang="de-DE" dirty="0"/>
              <a:t> (</a:t>
            </a:r>
            <a:r>
              <a:rPr lang="de-DE" i="1" dirty="0"/>
              <a:t>Escherichia coli</a:t>
            </a:r>
            <a:r>
              <a:rPr lang="de-DE" dirty="0"/>
              <a:t>), </a:t>
            </a:r>
            <a:r>
              <a:rPr lang="de-DE" i="1" dirty="0" err="1"/>
              <a:t>Klebsiella</a:t>
            </a:r>
            <a:r>
              <a:rPr lang="de-DE" i="1" dirty="0"/>
              <a:t> </a:t>
            </a:r>
            <a:r>
              <a:rPr lang="de-DE" i="1" dirty="0" err="1"/>
              <a:t>pneumonieae</a:t>
            </a:r>
            <a:endParaRPr lang="de-DE" i="1" dirty="0"/>
          </a:p>
          <a:p>
            <a:pPr>
              <a:buFont typeface="Wingdings" panose="05000000000000000000" pitchFamily="2" charset="2"/>
              <a:buChar char="Ø"/>
            </a:pPr>
            <a:r>
              <a:rPr lang="de-DE" dirty="0"/>
              <a:t>Vermeidung: Verwendung von Küchenbürsten (trocknen schneller), Schwämme in die Mikrowelle oder Geschirrspüler, Einwegtücher bei besonders belasteter Verschmutzung (Faschiertes, ganzes Huhn) 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609600" y="5679222"/>
            <a:ext cx="91588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https://www.ars.usda.gov/news-events/news/research-news/2007/best-ways-to-clean-kitchen-sponges/</a:t>
            </a:r>
            <a:b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</a:b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https://www.youtube.com/watch?v=9zQPeuWZzbc&amp;list=PL1DFmJFZvefgGrpGD5bpddFa7bHGJrOcO&amp;index=12&amp;t=787s</a:t>
            </a:r>
            <a:b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</a:b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Sharma et al. 2008. </a:t>
            </a:r>
            <a:r>
              <a:rPr lang="en-US" sz="1000" i="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Effective household disinfection methods of kitchen sponges. Food Control. doi:10.1016/j.foodcont.2008.05.020</a:t>
            </a:r>
            <a:endParaRPr lang="de-DE" sz="1000" i="0" dirty="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  <a:p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Trond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Møretrø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et al. 2021.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Dishwashing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sponges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and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brushes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: Consumer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practices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and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bacterial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growth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and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survival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. International Journal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of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Food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Microbiology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. https://doi.org/10.1016/j.ijfoodmicro.2020.108928.</a:t>
            </a:r>
            <a:endParaRPr lang="de-DE" sz="1000" i="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https://asm.org/Articles/2022/November/Microbial-Inhabitants-Cleaning-Appliances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384" y="254291"/>
            <a:ext cx="2517653" cy="1121666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10992544" y="1385423"/>
            <a:ext cx="1584176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" dirty="0" err="1"/>
              <a:t>Created</a:t>
            </a:r>
            <a:r>
              <a:rPr lang="de-DE" sz="400" dirty="0"/>
              <a:t> </a:t>
            </a:r>
            <a:r>
              <a:rPr lang="de-DE" sz="400" dirty="0" err="1"/>
              <a:t>with</a:t>
            </a:r>
            <a:r>
              <a:rPr lang="de-DE" sz="400" dirty="0"/>
              <a:t> BioRender.com</a:t>
            </a:r>
          </a:p>
        </p:txBody>
      </p:sp>
    </p:spTree>
    <p:extLst>
      <p:ext uri="{BB962C8B-B14F-4D97-AF65-F5344CB8AC3E}">
        <p14:creationId xmlns:p14="http://schemas.microsoft.com/office/powerpoint/2010/main" val="2428787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Geschirrspüler und Waschmaschinen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685191" y="5788032"/>
            <a:ext cx="78626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Kulesza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et al. 2021.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Dishwashers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 Extreme Environment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Potentially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Pathogenic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Yeast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Species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Pathogens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10,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4: 446. https://doi.org/10.3390/pathogens10040446</a:t>
            </a:r>
          </a:p>
          <a:p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Jacksch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et al. 2021.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Cultivation-Based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Quantification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Identification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Bacteria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at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Two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Hygienic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Key Sides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Domestic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Washing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Machines.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Microorganisms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9,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5: 905. https://doi.org/10.3390/microorganisms9050905</a:t>
            </a:r>
          </a:p>
          <a:p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https://asm.org/Articles/2022/November/Microbial-Inhabitants-Cleaning-Appliances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de-DE" dirty="0"/>
              <a:t>Geschirrspüler: Belastung durch Leitungswasser + </a:t>
            </a:r>
            <a:r>
              <a:rPr lang="de-DE" dirty="0" err="1"/>
              <a:t>Biofilme</a:t>
            </a:r>
            <a:r>
              <a:rPr lang="de-DE" dirty="0"/>
              <a:t> (Gummi, Abflüsse, Sprühköpfe)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/>
              <a:t>Waschmaschine: 21 000 CFU / cm², zusätzliche Belastung durch Keime der menschlichen Haut + Schweiß etc.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/>
              <a:t>Vermeidung: Höhere Wassertemperaturen + </a:t>
            </a:r>
            <a:br>
              <a:rPr lang="de-DE" dirty="0"/>
            </a:br>
            <a:r>
              <a:rPr lang="de-DE" dirty="0"/>
              <a:t>Leerläufe (ohne Kleidung/Geschirr)</a:t>
            </a:r>
          </a:p>
          <a:p>
            <a:pPr>
              <a:buFont typeface="Wingdings" panose="05000000000000000000" pitchFamily="2" charset="2"/>
              <a:buChar char="Ø"/>
            </a:pPr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288" y="3770901"/>
            <a:ext cx="3264024" cy="24480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576957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Duschen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de-DE" dirty="0" err="1"/>
              <a:t>Biofilme</a:t>
            </a:r>
            <a:r>
              <a:rPr lang="de-DE" dirty="0"/>
              <a:t> im Duschkopf führen zu Aerosolen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i="1" dirty="0"/>
              <a:t>Mycobacterium </a:t>
            </a:r>
            <a:r>
              <a:rPr lang="en-US" i="1" dirty="0" err="1"/>
              <a:t>abscessus</a:t>
            </a:r>
            <a:r>
              <a:rPr lang="en-US" i="1" dirty="0"/>
              <a:t>, M. </a:t>
            </a:r>
            <a:r>
              <a:rPr lang="en-US" i="1" dirty="0" err="1"/>
              <a:t>avium</a:t>
            </a:r>
            <a:endParaRPr lang="en-US" i="1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err="1"/>
              <a:t>Schimmel</a:t>
            </a:r>
            <a:r>
              <a:rPr lang="en-US" dirty="0"/>
              <a:t> auf </a:t>
            </a:r>
            <a:r>
              <a:rPr lang="en-US" dirty="0" err="1"/>
              <a:t>Duschvorhängen</a:t>
            </a:r>
            <a:endParaRPr lang="en-US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i="1" dirty="0" err="1"/>
              <a:t>Serratia</a:t>
            </a:r>
            <a:r>
              <a:rPr lang="en-US" i="1" dirty="0"/>
              <a:t> </a:t>
            </a:r>
            <a:r>
              <a:rPr lang="en-US" i="1" dirty="0" err="1"/>
              <a:t>marcescens</a:t>
            </a:r>
            <a:r>
              <a:rPr lang="en-US" i="1" dirty="0"/>
              <a:t>, </a:t>
            </a:r>
            <a:r>
              <a:rPr lang="en-US" i="1" dirty="0" err="1"/>
              <a:t>Aureobasidium</a:t>
            </a:r>
            <a:r>
              <a:rPr lang="en-US" i="1" dirty="0"/>
              <a:t> </a:t>
            </a:r>
            <a:r>
              <a:rPr lang="en-US" i="1" dirty="0" err="1"/>
              <a:t>pullalans</a:t>
            </a:r>
            <a:endParaRPr lang="en-US" i="1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err="1"/>
              <a:t>Bis</a:t>
            </a:r>
            <a:r>
              <a:rPr lang="en-US" dirty="0"/>
              <a:t> </a:t>
            </a:r>
            <a:r>
              <a:rPr lang="en-US" dirty="0" err="1"/>
              <a:t>zu</a:t>
            </a:r>
            <a:r>
              <a:rPr lang="en-US" dirty="0"/>
              <a:t> 9,5*10</a:t>
            </a:r>
            <a:r>
              <a:rPr lang="en-US" baseline="30000" dirty="0"/>
              <a:t>6</a:t>
            </a:r>
            <a:r>
              <a:rPr lang="en-US" dirty="0"/>
              <a:t> CFU / cm²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err="1"/>
              <a:t>Vermeidung</a:t>
            </a:r>
            <a:r>
              <a:rPr lang="en-US" dirty="0"/>
              <a:t>: </a:t>
            </a:r>
            <a:r>
              <a:rPr lang="en-US" dirty="0" err="1"/>
              <a:t>Verwendung</a:t>
            </a:r>
            <a:r>
              <a:rPr lang="en-US" dirty="0"/>
              <a:t> von </a:t>
            </a:r>
            <a:r>
              <a:rPr lang="en-US" dirty="0" err="1"/>
              <a:t>Desinfektionsmitteln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 err="1"/>
              <a:t>Vorhänge</a:t>
            </a:r>
            <a:r>
              <a:rPr lang="en-US" dirty="0"/>
              <a:t> </a:t>
            </a:r>
            <a:r>
              <a:rPr lang="en-US" dirty="0" err="1"/>
              <a:t>austauschen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endParaRPr lang="de-DE" i="1" dirty="0"/>
          </a:p>
        </p:txBody>
      </p:sp>
      <p:sp>
        <p:nvSpPr>
          <p:cNvPr id="4" name="Textfeld 3"/>
          <p:cNvSpPr txBox="1"/>
          <p:nvPr/>
        </p:nvSpPr>
        <p:spPr>
          <a:xfrm>
            <a:off x="609600" y="6394336"/>
            <a:ext cx="97348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Kelley et al. 2004.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Molecular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Analysis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Shower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Curtain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Biofilm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Microbes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Applied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Environmental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Microbiology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7. https://doi.org/10.1128/AEM.70.7.4187-4192.2004</a:t>
            </a:r>
          </a:p>
          <a:p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https://asm.org/Articles/2022/November/Microbial-Inhabitants-Cleaning-Appliances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6360" y="197078"/>
            <a:ext cx="2701950" cy="27019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179736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Zahnbürsten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de-DE" dirty="0"/>
              <a:t>Abhängig vom Alter / Zustand der Zahnbürste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/>
              <a:t>Orale + Haut Taxa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 dirty="0" err="1"/>
              <a:t>Streptococcen</a:t>
            </a:r>
            <a:endParaRPr lang="de-DE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de-DE" dirty="0"/>
              <a:t>Pathogene: </a:t>
            </a:r>
            <a:r>
              <a:rPr lang="de-DE" i="1" dirty="0" err="1"/>
              <a:t>Acinetobacter</a:t>
            </a:r>
            <a:r>
              <a:rPr lang="de-DE" i="1" dirty="0"/>
              <a:t> </a:t>
            </a:r>
            <a:r>
              <a:rPr lang="de-DE" i="1" dirty="0" err="1"/>
              <a:t>baumanii</a:t>
            </a:r>
            <a:r>
              <a:rPr lang="de-DE" i="1" dirty="0"/>
              <a:t>, </a:t>
            </a:r>
            <a:r>
              <a:rPr lang="de-DE" i="1" dirty="0" err="1"/>
              <a:t>Staphyloccocus</a:t>
            </a:r>
            <a:r>
              <a:rPr lang="de-DE" i="1" dirty="0"/>
              <a:t> </a:t>
            </a:r>
            <a:r>
              <a:rPr lang="de-DE" i="1" dirty="0" err="1"/>
              <a:t>aureus</a:t>
            </a:r>
            <a:r>
              <a:rPr lang="de-DE" i="1" dirty="0"/>
              <a:t> </a:t>
            </a:r>
            <a:r>
              <a:rPr lang="de-DE" dirty="0"/>
              <a:t>und</a:t>
            </a:r>
            <a:r>
              <a:rPr lang="de-DE" i="1" dirty="0"/>
              <a:t> Candida albicans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/>
              <a:t>Vermeidung: 1 min Mikrowelle, 3% </a:t>
            </a:r>
            <a:r>
              <a:rPr lang="de-DE" dirty="0" err="1"/>
              <a:t>Wasserstoffperoxidlösung</a:t>
            </a:r>
            <a:r>
              <a:rPr lang="de-DE" dirty="0"/>
              <a:t>, Aufrechte Position + Trocknen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609600" y="5877840"/>
            <a:ext cx="959085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Beneduce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et al.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Germicidal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activity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antimicrobials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VIOlight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® Personal Travel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Toothbrush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Sanitizer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An in vitro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study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Journal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Dentistry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Volume 38,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Issue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8, 2010, https://doi.org/10.1016/j.jdent.2009.08.011.</a:t>
            </a:r>
          </a:p>
          <a:p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Blaustein et al.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Toothbrush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microbiomes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feature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meeting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ground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human oral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environmental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microbiota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Microbiome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9, 32 (2021). https://doi.org/10.1186/s40168-020-00983-x</a:t>
            </a:r>
          </a:p>
          <a:p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https://asm.org/Articles/2022/November/Microbial-Inhabitants-Cleaning-Appliances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50846" y="44624"/>
            <a:ext cx="3541154" cy="2393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503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Risiken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05098" y="1290062"/>
            <a:ext cx="10972800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de-DE" dirty="0"/>
              <a:t>Legionellen: 181 Veteranen (und ältere </a:t>
            </a:r>
            <a:br>
              <a:rPr lang="de-DE" dirty="0"/>
            </a:br>
            <a:r>
              <a:rPr lang="de-DE" dirty="0"/>
              <a:t>Hotelbesucher) erkrankt, mit 22 fatalen Verläufen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 i="1" dirty="0" err="1"/>
              <a:t>Legionella</a:t>
            </a:r>
            <a:r>
              <a:rPr lang="de-DE" i="1" dirty="0"/>
              <a:t> </a:t>
            </a:r>
            <a:r>
              <a:rPr lang="de-DE" i="1" dirty="0" err="1"/>
              <a:t>pneumophila</a:t>
            </a:r>
            <a:r>
              <a:rPr lang="de-DE" i="1" dirty="0"/>
              <a:t> </a:t>
            </a:r>
            <a:r>
              <a:rPr lang="de-DE" dirty="0"/>
              <a:t>im Kühlwasser der Klimaanlage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 err="1"/>
              <a:t>Neonatologische</a:t>
            </a:r>
            <a:r>
              <a:rPr lang="de-DE" dirty="0"/>
              <a:t> Abteilung Deutschland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 i="1" dirty="0" err="1"/>
              <a:t>Klebsiella</a:t>
            </a:r>
            <a:r>
              <a:rPr lang="de-DE" i="1" dirty="0"/>
              <a:t> </a:t>
            </a:r>
            <a:r>
              <a:rPr lang="de-DE" i="1" dirty="0" err="1"/>
              <a:t>oxytoca</a:t>
            </a:r>
            <a:r>
              <a:rPr lang="de-DE" i="1" dirty="0"/>
              <a:t> </a:t>
            </a:r>
            <a:r>
              <a:rPr lang="de-DE" dirty="0"/>
              <a:t>in der Waschmaschine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/>
              <a:t>Krebs-Zentrum Marseilles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 i="1" dirty="0" err="1"/>
              <a:t>Saprochaete</a:t>
            </a:r>
            <a:r>
              <a:rPr lang="de-DE" i="1" dirty="0"/>
              <a:t> </a:t>
            </a:r>
            <a:r>
              <a:rPr lang="de-DE" i="1" dirty="0" err="1"/>
              <a:t>cllavata</a:t>
            </a:r>
            <a:r>
              <a:rPr lang="de-DE" i="1" dirty="0"/>
              <a:t> </a:t>
            </a:r>
            <a:r>
              <a:rPr lang="de-DE" dirty="0"/>
              <a:t>im Geschirrspüler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2800" dirty="0"/>
              <a:t>Zusammenhang </a:t>
            </a:r>
            <a:r>
              <a:rPr lang="de-DE" sz="2800" dirty="0" err="1"/>
              <a:t>Mycobakterien</a:t>
            </a:r>
            <a:r>
              <a:rPr lang="de-DE" sz="2800" dirty="0"/>
              <a:t> in Duschen und Lungeninfektionen</a:t>
            </a:r>
          </a:p>
          <a:p>
            <a:pPr>
              <a:buFont typeface="Wingdings" panose="05000000000000000000" pitchFamily="2" charset="2"/>
              <a:buChar char="Ø"/>
            </a:pPr>
            <a:endParaRPr lang="de-DE" dirty="0"/>
          </a:p>
          <a:p>
            <a:pPr>
              <a:buFont typeface="Wingdings" panose="05000000000000000000" pitchFamily="2" charset="2"/>
              <a:buChar char="Ø"/>
            </a:pPr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695400" y="5661898"/>
            <a:ext cx="948762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Gebert et al. </a:t>
            </a:r>
            <a:r>
              <a:rPr lang="en-US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Ecological Analyses of Mycobacteria in Showerhead Biofilms and Their Relevance to Human Health. 2018. </a:t>
            </a:r>
            <a:r>
              <a:rPr lang="en-US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mBio</a:t>
            </a:r>
            <a:r>
              <a:rPr lang="en-US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Vol. 9, No. 5. https://doi.org/10.1128/mBio.01614-18</a:t>
            </a:r>
            <a:endParaRPr lang="de-DE" sz="1000" i="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W. Müller u. a.: Die Chronik der Medizin. Chronik-Verlag, 1993, ISBN 3-611-00273-9, S. 560.</a:t>
            </a:r>
          </a:p>
          <a:p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Menu E,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Criscuolo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A,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Desnos-Ollivier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M, et al.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Saprochaete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clavata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Outbreak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Infecting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Cancer Center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through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Dishwasher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Emerging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Infectious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Diseases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2020;26(9):2031-2038. doi:10.3201/eid2609.200341.</a:t>
            </a:r>
          </a:p>
          <a:p>
            <a:r>
              <a:rPr lang="de-DE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Schmitthausen</a:t>
            </a:r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et al. </a:t>
            </a:r>
            <a:r>
              <a:rPr lang="en-US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Washing Machine as a Reservoir for Transmission of Extended-Spectrum-Beta-Lactamase (CTX-M-15)-Producing </a:t>
            </a:r>
            <a:r>
              <a:rPr lang="en-US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Klebsiella</a:t>
            </a:r>
            <a:r>
              <a:rPr lang="en-US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i="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oxytoca</a:t>
            </a:r>
            <a:r>
              <a:rPr lang="en-US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ST201 to Newborns. Applied and Environmental Microbiology. https://doi.org/10.1128/AEM.01435-19</a:t>
            </a:r>
            <a:endParaRPr lang="de-DE" sz="1000" i="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DE" sz="1000" i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https://asm.org/Articles/2022/November/Microbial-Inhabitants-Cleaning-Appliances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8408" y="116632"/>
            <a:ext cx="2358338" cy="42784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538EA96D-26A3-2549-8CB9-03AD91EEA768}"/>
              </a:ext>
            </a:extLst>
          </p:cNvPr>
          <p:cNvSpPr/>
          <p:nvPr/>
        </p:nvSpPr>
        <p:spPr>
          <a:xfrm>
            <a:off x="9768408" y="4414967"/>
            <a:ext cx="2358338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500" i="0" dirty="0" err="1">
                <a:latin typeface="Calibri" panose="020F0502020204030204" pitchFamily="34" charset="0"/>
                <a:cs typeface="Calibri" panose="020F0502020204030204" pitchFamily="34" charset="0"/>
              </a:rPr>
              <a:t>Photo</a:t>
            </a:r>
            <a:r>
              <a:rPr lang="de-DE" sz="500" i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500" i="0" dirty="0" err="1">
                <a:latin typeface="Calibri" panose="020F0502020204030204" pitchFamily="34" charset="0"/>
                <a:cs typeface="Calibri" panose="020F0502020204030204" pitchFamily="34" charset="0"/>
              </a:rPr>
              <a:t>credit</a:t>
            </a:r>
            <a:r>
              <a:rPr lang="de-DE" sz="500" i="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500" i="0" dirty="0">
                <a:latin typeface="Calibri" panose="020F0502020204030204" pitchFamily="34" charset="0"/>
                <a:cs typeface="Calibri" panose="020F0502020204030204" pitchFamily="34" charset="0"/>
              </a:rPr>
              <a:t>Library of Congress, Prints &amp; Photographs Division, PA.51-PHILA.344-1</a:t>
            </a:r>
            <a:endParaRPr lang="de-DE" sz="50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2577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86D310F3-88AB-ED10-4465-3E64BD5853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576" y="1220105"/>
            <a:ext cx="2376264" cy="2376264"/>
          </a:xfrm>
          <a:prstGeom prst="rect">
            <a:avLst/>
          </a:prstGeom>
        </p:spPr>
      </p:pic>
      <p:pic>
        <p:nvPicPr>
          <p:cNvPr id="1026" name="Picture 2" descr="Bundesministerium für Bildung, Wissenschaft und Forschung">
            <a:extLst>
              <a:ext uri="{FF2B5EF4-FFF2-40B4-BE49-F238E27FC236}">
                <a16:creationId xmlns:a16="http://schemas.microsoft.com/office/drawing/2014/main" id="{7C095789-E1D2-B578-041D-CABA4A6FF4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888" y="1387475"/>
            <a:ext cx="6098370" cy="204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BF11EC46-352E-6839-B2BE-4E0AC19485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40" y="3645024"/>
            <a:ext cx="5577830" cy="144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05710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7" y="836713"/>
            <a:ext cx="3145543" cy="4459233"/>
          </a:xfrm>
          <a:prstGeom prst="rect">
            <a:avLst/>
          </a:prstGeom>
        </p:spPr>
      </p:pic>
      <p:sp>
        <p:nvSpPr>
          <p:cNvPr id="5" name="Untertitel 4"/>
          <p:cNvSpPr>
            <a:spLocks noGrp="1"/>
          </p:cNvSpPr>
          <p:nvPr>
            <p:ph type="subTitle" idx="1"/>
          </p:nvPr>
        </p:nvSpPr>
        <p:spPr>
          <a:xfrm>
            <a:off x="0" y="5489809"/>
            <a:ext cx="6096000" cy="1308152"/>
          </a:xfrm>
          <a:solidFill>
            <a:schemeClr val="bg1"/>
          </a:solidFill>
        </p:spPr>
        <p:txBody>
          <a:bodyPr/>
          <a:lstStyle/>
          <a:p>
            <a:pPr algn="l"/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de-DE" sz="2133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BioRender.com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84B0CF72-2228-9323-CCEA-E3FE95EBE26D}"/>
              </a:ext>
            </a:extLst>
          </p:cNvPr>
          <p:cNvSpPr txBox="1"/>
          <p:nvPr/>
        </p:nvSpPr>
        <p:spPr>
          <a:xfrm>
            <a:off x="4317938" y="2910339"/>
            <a:ext cx="705834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>
                <a:solidFill>
                  <a:schemeClr val="bg1">
                    <a:lumMod val="50000"/>
                  </a:schemeClr>
                </a:solidFill>
              </a:rPr>
              <a:t>Sparkling Science Projekt „Micro-Tramper“</a:t>
            </a:r>
          </a:p>
          <a:p>
            <a:r>
              <a:rPr lang="de-AT" dirty="0">
                <a:solidFill>
                  <a:schemeClr val="bg1">
                    <a:lumMod val="50000"/>
                  </a:schemeClr>
                </a:solidFill>
              </a:rPr>
              <a:t>Projektleitung: Evelyne Selberherr</a:t>
            </a:r>
          </a:p>
          <a:p>
            <a:r>
              <a:rPr lang="de-AT">
                <a:solidFill>
                  <a:schemeClr val="bg1">
                    <a:lumMod val="50000"/>
                  </a:schemeClr>
                </a:solidFill>
              </a:rPr>
              <a:t>Mitwirkende: Moritz Hartmann, Cameron Strachan, Monika Dzieciol</a:t>
            </a:r>
          </a:p>
        </p:txBody>
      </p:sp>
    </p:spTree>
    <p:extLst>
      <p:ext uri="{BB962C8B-B14F-4D97-AF65-F5344CB8AC3E}">
        <p14:creationId xmlns:p14="http://schemas.microsoft.com/office/powerpoint/2010/main" val="4220660287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enutzerdefiniertes Design">
  <a:themeElements>
    <a:clrScheme name="Benutzerdefiniertes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enutzerdefiniertes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enutzerdefiniertes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1024</Words>
  <Application>Microsoft Office PowerPoint</Application>
  <PresentationFormat>Breitbild</PresentationFormat>
  <Paragraphs>81</Paragraphs>
  <Slides>12</Slides>
  <Notes>10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12</vt:i4>
      </vt:variant>
    </vt:vector>
  </HeadingPairs>
  <TitlesOfParts>
    <vt:vector size="17" baseType="lpstr">
      <vt:lpstr>Arial</vt:lpstr>
      <vt:lpstr>Calibri</vt:lpstr>
      <vt:lpstr>Wingdings</vt:lpstr>
      <vt:lpstr>Standarddesign</vt:lpstr>
      <vt:lpstr>Benutzerdefiniertes Design</vt:lpstr>
      <vt:lpstr>PowerPoint-Präsentation</vt:lpstr>
      <vt:lpstr>Der Haushalt – Eine feindliche Umgebung für Mikroben</vt:lpstr>
      <vt:lpstr>PowerPoint-Präsentation</vt:lpstr>
      <vt:lpstr>PowerPoint-Präsentation</vt:lpstr>
      <vt:lpstr>PowerPoint-Präsentation</vt:lpstr>
      <vt:lpstr>Küchenschwämme</vt:lpstr>
      <vt:lpstr>Geschirrspüler und Waschmaschinen</vt:lpstr>
      <vt:lpstr>Duschen</vt:lpstr>
      <vt:lpstr>Zahnbürsten</vt:lpstr>
      <vt:lpstr>Risiken</vt:lpstr>
      <vt:lpstr>PowerPoint-Präsentation</vt:lpstr>
      <vt:lpstr>PowerPoint-Präsentation</vt:lpstr>
    </vt:vector>
  </TitlesOfParts>
  <Manager/>
  <Company>Universität Wien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subject/>
  <dc:creator>Alex Loy</dc:creator>
  <cp:keywords/>
  <dc:description/>
  <cp:lastModifiedBy>Selberherr Evelyne</cp:lastModifiedBy>
  <cp:revision>2877</cp:revision>
  <cp:lastPrinted>2018-11-06T14:49:56Z</cp:lastPrinted>
  <dcterms:created xsi:type="dcterms:W3CDTF">2006-06-26T06:37:51Z</dcterms:created>
  <dcterms:modified xsi:type="dcterms:W3CDTF">2025-01-17T12:59:31Z</dcterms:modified>
  <cp:category/>
</cp:coreProperties>
</file>