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28"/>
  </p:notesMasterIdLst>
  <p:sldIdLst>
    <p:sldId id="1897" r:id="rId3"/>
    <p:sldId id="1929" r:id="rId4"/>
    <p:sldId id="1903" r:id="rId5"/>
    <p:sldId id="1906" r:id="rId6"/>
    <p:sldId id="1908" r:id="rId7"/>
    <p:sldId id="1936" r:id="rId8"/>
    <p:sldId id="1909" r:id="rId9"/>
    <p:sldId id="1910" r:id="rId10"/>
    <p:sldId id="1911" r:id="rId11"/>
    <p:sldId id="1913" r:id="rId12"/>
    <p:sldId id="1914" r:id="rId13"/>
    <p:sldId id="1915" r:id="rId14"/>
    <p:sldId id="1916" r:id="rId15"/>
    <p:sldId id="1917" r:id="rId16"/>
    <p:sldId id="1918" r:id="rId17"/>
    <p:sldId id="1938" r:id="rId18"/>
    <p:sldId id="1939" r:id="rId19"/>
    <p:sldId id="1931" r:id="rId20"/>
    <p:sldId id="1930" r:id="rId21"/>
    <p:sldId id="1928" r:id="rId22"/>
    <p:sldId id="1932" r:id="rId23"/>
    <p:sldId id="1934" r:id="rId24"/>
    <p:sldId id="1933" r:id="rId25"/>
    <p:sldId id="1870" r:id="rId26"/>
    <p:sldId id="1835" r:id="rId27"/>
  </p:sldIdLst>
  <p:sldSz cx="12192000" cy="6858000"/>
  <p:notesSz cx="7099300" cy="10234613"/>
  <p:defaultTextStyle>
    <a:defPPr>
      <a:defRPr lang="de-DE"/>
    </a:defPPr>
    <a:lvl1pPr algn="l" rtl="0" fontAlgn="base">
      <a:spcBef>
        <a:spcPct val="0"/>
      </a:spcBef>
      <a:spcAft>
        <a:spcPct val="0"/>
      </a:spcAft>
      <a:defRPr i="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i="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i="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i="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i="1" kern="1200">
        <a:solidFill>
          <a:schemeClr val="tx1"/>
        </a:solidFill>
        <a:latin typeface="Arial" pitchFamily="34" charset="0"/>
        <a:ea typeface="+mn-ea"/>
        <a:cs typeface="Arial" pitchFamily="34" charset="0"/>
      </a:defRPr>
    </a:lvl5pPr>
    <a:lvl6pPr marL="2286000" algn="l" defTabSz="914400" rtl="0" eaLnBrk="1" latinLnBrk="0" hangingPunct="1">
      <a:defRPr i="1" kern="1200">
        <a:solidFill>
          <a:schemeClr val="tx1"/>
        </a:solidFill>
        <a:latin typeface="Arial" pitchFamily="34" charset="0"/>
        <a:ea typeface="+mn-ea"/>
        <a:cs typeface="Arial" pitchFamily="34" charset="0"/>
      </a:defRPr>
    </a:lvl6pPr>
    <a:lvl7pPr marL="2743200" algn="l" defTabSz="914400" rtl="0" eaLnBrk="1" latinLnBrk="0" hangingPunct="1">
      <a:defRPr i="1" kern="1200">
        <a:solidFill>
          <a:schemeClr val="tx1"/>
        </a:solidFill>
        <a:latin typeface="Arial" pitchFamily="34" charset="0"/>
        <a:ea typeface="+mn-ea"/>
        <a:cs typeface="Arial" pitchFamily="34" charset="0"/>
      </a:defRPr>
    </a:lvl7pPr>
    <a:lvl8pPr marL="3200400" algn="l" defTabSz="914400" rtl="0" eaLnBrk="1" latinLnBrk="0" hangingPunct="1">
      <a:defRPr i="1" kern="1200">
        <a:solidFill>
          <a:schemeClr val="tx1"/>
        </a:solidFill>
        <a:latin typeface="Arial" pitchFamily="34" charset="0"/>
        <a:ea typeface="+mn-ea"/>
        <a:cs typeface="Arial" pitchFamily="34" charset="0"/>
      </a:defRPr>
    </a:lvl8pPr>
    <a:lvl9pPr marL="3657600" algn="l" defTabSz="914400" rtl="0" eaLnBrk="1" latinLnBrk="0" hangingPunct="1">
      <a:defRPr i="1"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B251"/>
    <a:srgbClr val="FF0000"/>
    <a:srgbClr val="3333FF"/>
    <a:srgbClr val="29819D"/>
    <a:srgbClr val="00CCFF"/>
    <a:srgbClr val="DD8A27"/>
    <a:srgbClr val="009051"/>
    <a:srgbClr val="0070A5"/>
    <a:srgbClr val="000000"/>
    <a:srgbClr val="A9F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52" autoAdjust="0"/>
    <p:restoredTop sz="78689" autoAdjust="0"/>
  </p:normalViewPr>
  <p:slideViewPr>
    <p:cSldViewPr>
      <p:cViewPr varScale="1">
        <p:scale>
          <a:sx n="90" d="100"/>
          <a:sy n="90" d="100"/>
        </p:scale>
        <p:origin x="1008" y="7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3" d="100"/>
          <a:sy n="83" d="100"/>
        </p:scale>
        <p:origin x="3352"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artmannm\Downloads\Fotos%20Folien\Kontaminationskurve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artmannm\Downloads\Fotos%20Folien\Kontaminationskurve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artmannm\Downloads\Fotos%20Folien\Kontaminationskurve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artmannm\Downloads\Fotos%20Folien\Kontaminationskurve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hartmannm\Downloads\Fotos%20Folien\Kontaminationskurve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hartmannm\Downloads\Fotos%20Folien\Kontaminationskurven.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a:t>Verderbsfälle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scatterChart>
        <c:scatterStyle val="smoothMarker"/>
        <c:varyColors val="0"/>
        <c:ser>
          <c:idx val="0"/>
          <c:order val="0"/>
          <c:tx>
            <c:strRef>
              <c:f>Sheet1!$C$1</c:f>
              <c:strCache>
                <c:ptCount val="1"/>
                <c:pt idx="0">
                  <c:v>Verderbsfälle</c:v>
                </c:pt>
              </c:strCache>
            </c:strRef>
          </c:tx>
          <c:spPr>
            <a:ln w="28575" cap="rnd" cmpd="sng" algn="ctr">
              <a:solidFill>
                <a:schemeClr val="accent6">
                  <a:shade val="95000"/>
                  <a:satMod val="105000"/>
                </a:schemeClr>
              </a:solidFill>
              <a:prstDash val="solid"/>
              <a:round/>
            </a:ln>
            <a:effectLst/>
          </c:spPr>
          <c:marker>
            <c:symbol val="circle"/>
            <c:size val="5"/>
            <c:spPr>
              <a:solidFill>
                <a:schemeClr val="accent6"/>
              </a:solidFill>
              <a:ln w="9525" cap="flat" cmpd="sng" algn="ctr">
                <a:solidFill>
                  <a:schemeClr val="accent6">
                    <a:shade val="95000"/>
                    <a:satMod val="105000"/>
                  </a:schemeClr>
                </a:solidFill>
                <a:prstDash val="solid"/>
                <a:round/>
              </a:ln>
              <a:effectLst/>
            </c:spPr>
          </c:marker>
          <c:yVal>
            <c:numRef>
              <c:f>Sheet1!$D$2:$D$51</c:f>
              <c:numCache>
                <c:formatCode>General</c:formatCode>
                <c:ptCount val="50"/>
                <c:pt idx="0">
                  <c:v>1</c:v>
                </c:pt>
                <c:pt idx="1">
                  <c:v>2</c:v>
                </c:pt>
                <c:pt idx="2">
                  <c:v>2</c:v>
                </c:pt>
                <c:pt idx="3">
                  <c:v>2</c:v>
                </c:pt>
                <c:pt idx="4">
                  <c:v>3</c:v>
                </c:pt>
                <c:pt idx="5">
                  <c:v>3</c:v>
                </c:pt>
                <c:pt idx="6">
                  <c:v>3</c:v>
                </c:pt>
                <c:pt idx="7">
                  <c:v>4</c:v>
                </c:pt>
                <c:pt idx="8">
                  <c:v>4</c:v>
                </c:pt>
                <c:pt idx="9">
                  <c:v>5</c:v>
                </c:pt>
                <c:pt idx="10">
                  <c:v>6</c:v>
                </c:pt>
                <c:pt idx="11">
                  <c:v>8</c:v>
                </c:pt>
                <c:pt idx="12">
                  <c:v>10</c:v>
                </c:pt>
                <c:pt idx="13">
                  <c:v>13</c:v>
                </c:pt>
                <c:pt idx="14">
                  <c:v>18</c:v>
                </c:pt>
                <c:pt idx="15">
                  <c:v>24</c:v>
                </c:pt>
                <c:pt idx="16">
                  <c:v>30</c:v>
                </c:pt>
                <c:pt idx="17">
                  <c:v>38</c:v>
                </c:pt>
                <c:pt idx="18">
                  <c:v>45</c:v>
                </c:pt>
                <c:pt idx="19">
                  <c:v>48</c:v>
                </c:pt>
                <c:pt idx="20">
                  <c:v>49</c:v>
                </c:pt>
                <c:pt idx="21">
                  <c:v>50</c:v>
                </c:pt>
                <c:pt idx="22">
                  <c:v>50</c:v>
                </c:pt>
                <c:pt idx="23">
                  <c:v>50</c:v>
                </c:pt>
                <c:pt idx="24">
                  <c:v>50</c:v>
                </c:pt>
                <c:pt idx="25">
                  <c:v>50</c:v>
                </c:pt>
                <c:pt idx="26">
                  <c:v>49</c:v>
                </c:pt>
                <c:pt idx="27">
                  <c:v>50</c:v>
                </c:pt>
                <c:pt idx="28">
                  <c:v>49</c:v>
                </c:pt>
                <c:pt idx="29">
                  <c:v>50</c:v>
                </c:pt>
                <c:pt idx="30">
                  <c:v>50</c:v>
                </c:pt>
                <c:pt idx="31">
                  <c:v>50</c:v>
                </c:pt>
                <c:pt idx="32">
                  <c:v>49</c:v>
                </c:pt>
                <c:pt idx="33">
                  <c:v>50</c:v>
                </c:pt>
                <c:pt idx="34">
                  <c:v>50</c:v>
                </c:pt>
                <c:pt idx="35">
                  <c:v>50</c:v>
                </c:pt>
                <c:pt idx="36">
                  <c:v>49</c:v>
                </c:pt>
                <c:pt idx="37">
                  <c:v>50</c:v>
                </c:pt>
                <c:pt idx="38">
                  <c:v>50</c:v>
                </c:pt>
                <c:pt idx="39">
                  <c:v>50</c:v>
                </c:pt>
                <c:pt idx="40">
                  <c:v>49</c:v>
                </c:pt>
                <c:pt idx="41">
                  <c:v>50</c:v>
                </c:pt>
                <c:pt idx="42">
                  <c:v>50</c:v>
                </c:pt>
                <c:pt idx="43">
                  <c:v>50</c:v>
                </c:pt>
                <c:pt idx="44">
                  <c:v>49</c:v>
                </c:pt>
                <c:pt idx="45">
                  <c:v>50</c:v>
                </c:pt>
                <c:pt idx="46">
                  <c:v>50</c:v>
                </c:pt>
                <c:pt idx="47">
                  <c:v>50</c:v>
                </c:pt>
                <c:pt idx="48">
                  <c:v>49</c:v>
                </c:pt>
                <c:pt idx="49">
                  <c:v>50</c:v>
                </c:pt>
              </c:numCache>
            </c:numRef>
          </c:yVal>
          <c:smooth val="1"/>
          <c:extLst>
            <c:ext xmlns:c16="http://schemas.microsoft.com/office/drawing/2014/chart" uri="{C3380CC4-5D6E-409C-BE32-E72D297353CC}">
              <c16:uniqueId val="{00000000-7B26-45FA-97C0-0FDCFEE0BCF4}"/>
            </c:ext>
          </c:extLst>
        </c:ser>
        <c:dLbls>
          <c:showLegendKey val="0"/>
          <c:showVal val="0"/>
          <c:showCatName val="0"/>
          <c:showSerName val="0"/>
          <c:showPercent val="0"/>
          <c:showBubbleSize val="0"/>
        </c:dLbls>
        <c:axId val="443107016"/>
        <c:axId val="443108328"/>
      </c:scatterChart>
      <c:valAx>
        <c:axId val="443107016"/>
        <c:scaling>
          <c:orientation val="minMax"/>
          <c:max val="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a:t>Zeit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443108328"/>
        <c:crosses val="autoZero"/>
        <c:crossBetween val="midCat"/>
      </c:valAx>
      <c:valAx>
        <c:axId val="443108328"/>
        <c:scaling>
          <c:orientation val="minMax"/>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crossAx val="443107016"/>
        <c:crosses val="autoZero"/>
        <c:crossBetween val="midCat"/>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scatterChart>
        <c:scatterStyle val="smoothMarker"/>
        <c:varyColors val="0"/>
        <c:ser>
          <c:idx val="0"/>
          <c:order val="0"/>
          <c:tx>
            <c:strRef>
              <c:f>Sheet1!$C$1</c:f>
              <c:strCache>
                <c:ptCount val="1"/>
                <c:pt idx="0">
                  <c:v>Verderbsfälle</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yVal>
            <c:numRef>
              <c:f>Sheet1!$C$2:$C$51</c:f>
              <c:numCache>
                <c:formatCode>General</c:formatCode>
                <c:ptCount val="50"/>
                <c:pt idx="0">
                  <c:v>50</c:v>
                </c:pt>
                <c:pt idx="1">
                  <c:v>44</c:v>
                </c:pt>
                <c:pt idx="2">
                  <c:v>36</c:v>
                </c:pt>
                <c:pt idx="3">
                  <c:v>30</c:v>
                </c:pt>
                <c:pt idx="4">
                  <c:v>26</c:v>
                </c:pt>
                <c:pt idx="5">
                  <c:v>24</c:v>
                </c:pt>
                <c:pt idx="6">
                  <c:v>22</c:v>
                </c:pt>
                <c:pt idx="7">
                  <c:v>20</c:v>
                </c:pt>
                <c:pt idx="8">
                  <c:v>16</c:v>
                </c:pt>
                <c:pt idx="9">
                  <c:v>12</c:v>
                </c:pt>
                <c:pt idx="10">
                  <c:v>8</c:v>
                </c:pt>
                <c:pt idx="11">
                  <c:v>7</c:v>
                </c:pt>
                <c:pt idx="12">
                  <c:v>6</c:v>
                </c:pt>
                <c:pt idx="13">
                  <c:v>6</c:v>
                </c:pt>
                <c:pt idx="14">
                  <c:v>5</c:v>
                </c:pt>
                <c:pt idx="15">
                  <c:v>4</c:v>
                </c:pt>
                <c:pt idx="16">
                  <c:v>3</c:v>
                </c:pt>
                <c:pt idx="17">
                  <c:v>3</c:v>
                </c:pt>
                <c:pt idx="18">
                  <c:v>3</c:v>
                </c:pt>
                <c:pt idx="19">
                  <c:v>3</c:v>
                </c:pt>
                <c:pt idx="20">
                  <c:v>3</c:v>
                </c:pt>
                <c:pt idx="21">
                  <c:v>3</c:v>
                </c:pt>
                <c:pt idx="22">
                  <c:v>3</c:v>
                </c:pt>
                <c:pt idx="23">
                  <c:v>3</c:v>
                </c:pt>
                <c:pt idx="24">
                  <c:v>3</c:v>
                </c:pt>
                <c:pt idx="25">
                  <c:v>3</c:v>
                </c:pt>
                <c:pt idx="26">
                  <c:v>3</c:v>
                </c:pt>
                <c:pt idx="27">
                  <c:v>5</c:v>
                </c:pt>
                <c:pt idx="28">
                  <c:v>12</c:v>
                </c:pt>
                <c:pt idx="29">
                  <c:v>28</c:v>
                </c:pt>
                <c:pt idx="30">
                  <c:v>26</c:v>
                </c:pt>
                <c:pt idx="31">
                  <c:v>20</c:v>
                </c:pt>
                <c:pt idx="32">
                  <c:v>12</c:v>
                </c:pt>
                <c:pt idx="33">
                  <c:v>8</c:v>
                </c:pt>
                <c:pt idx="34">
                  <c:v>5</c:v>
                </c:pt>
                <c:pt idx="35">
                  <c:v>4</c:v>
                </c:pt>
                <c:pt idx="36">
                  <c:v>4</c:v>
                </c:pt>
                <c:pt idx="37">
                  <c:v>3</c:v>
                </c:pt>
                <c:pt idx="38">
                  <c:v>3</c:v>
                </c:pt>
                <c:pt idx="39">
                  <c:v>3</c:v>
                </c:pt>
                <c:pt idx="40">
                  <c:v>2</c:v>
                </c:pt>
                <c:pt idx="41">
                  <c:v>2</c:v>
                </c:pt>
                <c:pt idx="42">
                  <c:v>2</c:v>
                </c:pt>
                <c:pt idx="43">
                  <c:v>2</c:v>
                </c:pt>
                <c:pt idx="44">
                  <c:v>2</c:v>
                </c:pt>
                <c:pt idx="45">
                  <c:v>2</c:v>
                </c:pt>
                <c:pt idx="46">
                  <c:v>2</c:v>
                </c:pt>
                <c:pt idx="47">
                  <c:v>2</c:v>
                </c:pt>
                <c:pt idx="48">
                  <c:v>2</c:v>
                </c:pt>
                <c:pt idx="49">
                  <c:v>2</c:v>
                </c:pt>
              </c:numCache>
            </c:numRef>
          </c:yVal>
          <c:smooth val="1"/>
          <c:extLst>
            <c:ext xmlns:c16="http://schemas.microsoft.com/office/drawing/2014/chart" uri="{C3380CC4-5D6E-409C-BE32-E72D297353CC}">
              <c16:uniqueId val="{00000000-2783-432D-B288-5D1C2DFCFF79}"/>
            </c:ext>
          </c:extLst>
        </c:ser>
        <c:dLbls>
          <c:showLegendKey val="0"/>
          <c:showVal val="0"/>
          <c:showCatName val="0"/>
          <c:showSerName val="0"/>
          <c:showPercent val="0"/>
          <c:showBubbleSize val="0"/>
        </c:dLbls>
        <c:axId val="443107016"/>
        <c:axId val="443108328"/>
      </c:scatterChart>
      <c:valAx>
        <c:axId val="443107016"/>
        <c:scaling>
          <c:orientation val="minMax"/>
          <c:max val="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a:t>Zeit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443108328"/>
        <c:crosses val="autoZero"/>
        <c:crossBetween val="midCat"/>
      </c:valAx>
      <c:valAx>
        <c:axId val="44310832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4310701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scatterChart>
        <c:scatterStyle val="smoothMarker"/>
        <c:varyColors val="0"/>
        <c:ser>
          <c:idx val="0"/>
          <c:order val="0"/>
          <c:tx>
            <c:strRef>
              <c:f>Sheet1!$B$1</c:f>
              <c:strCache>
                <c:ptCount val="1"/>
                <c:pt idx="0">
                  <c:v>Verderbsfälle</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yVal>
            <c:numRef>
              <c:f>Sheet1!$B$2:$B$51</c:f>
              <c:numCache>
                <c:formatCode>General</c:formatCode>
                <c:ptCount val="50"/>
                <c:pt idx="0">
                  <c:v>0</c:v>
                </c:pt>
                <c:pt idx="1">
                  <c:v>0</c:v>
                </c:pt>
                <c:pt idx="2">
                  <c:v>0</c:v>
                </c:pt>
                <c:pt idx="3">
                  <c:v>0</c:v>
                </c:pt>
                <c:pt idx="4">
                  <c:v>2</c:v>
                </c:pt>
                <c:pt idx="5">
                  <c:v>3</c:v>
                </c:pt>
                <c:pt idx="6">
                  <c:v>4</c:v>
                </c:pt>
                <c:pt idx="7">
                  <c:v>4</c:v>
                </c:pt>
                <c:pt idx="8">
                  <c:v>4</c:v>
                </c:pt>
                <c:pt idx="9">
                  <c:v>6</c:v>
                </c:pt>
                <c:pt idx="10">
                  <c:v>7</c:v>
                </c:pt>
                <c:pt idx="11">
                  <c:v>10</c:v>
                </c:pt>
                <c:pt idx="12">
                  <c:v>15</c:v>
                </c:pt>
                <c:pt idx="13">
                  <c:v>25</c:v>
                </c:pt>
                <c:pt idx="14">
                  <c:v>30</c:v>
                </c:pt>
                <c:pt idx="15">
                  <c:v>27</c:v>
                </c:pt>
                <c:pt idx="16">
                  <c:v>31</c:v>
                </c:pt>
                <c:pt idx="17">
                  <c:v>31</c:v>
                </c:pt>
                <c:pt idx="18">
                  <c:v>24</c:v>
                </c:pt>
                <c:pt idx="19">
                  <c:v>27</c:v>
                </c:pt>
                <c:pt idx="20">
                  <c:v>30</c:v>
                </c:pt>
                <c:pt idx="21">
                  <c:v>33</c:v>
                </c:pt>
                <c:pt idx="22">
                  <c:v>35</c:v>
                </c:pt>
                <c:pt idx="23">
                  <c:v>37</c:v>
                </c:pt>
                <c:pt idx="24">
                  <c:v>40</c:v>
                </c:pt>
                <c:pt idx="25">
                  <c:v>40</c:v>
                </c:pt>
                <c:pt idx="26">
                  <c:v>40</c:v>
                </c:pt>
                <c:pt idx="27">
                  <c:v>39</c:v>
                </c:pt>
                <c:pt idx="28">
                  <c:v>39</c:v>
                </c:pt>
                <c:pt idx="29">
                  <c:v>36</c:v>
                </c:pt>
                <c:pt idx="30">
                  <c:v>36</c:v>
                </c:pt>
                <c:pt idx="31">
                  <c:v>35</c:v>
                </c:pt>
                <c:pt idx="32">
                  <c:v>38</c:v>
                </c:pt>
                <c:pt idx="33">
                  <c:v>38</c:v>
                </c:pt>
                <c:pt idx="34">
                  <c:v>39</c:v>
                </c:pt>
                <c:pt idx="35">
                  <c:v>39</c:v>
                </c:pt>
                <c:pt idx="36">
                  <c:v>38</c:v>
                </c:pt>
                <c:pt idx="37">
                  <c:v>38</c:v>
                </c:pt>
                <c:pt idx="38">
                  <c:v>36</c:v>
                </c:pt>
                <c:pt idx="39">
                  <c:v>36</c:v>
                </c:pt>
                <c:pt idx="40">
                  <c:v>35</c:v>
                </c:pt>
                <c:pt idx="41">
                  <c:v>35</c:v>
                </c:pt>
                <c:pt idx="42">
                  <c:v>35</c:v>
                </c:pt>
                <c:pt idx="43">
                  <c:v>35</c:v>
                </c:pt>
                <c:pt idx="44">
                  <c:v>38</c:v>
                </c:pt>
                <c:pt idx="45">
                  <c:v>38</c:v>
                </c:pt>
                <c:pt idx="46">
                  <c:v>38</c:v>
                </c:pt>
                <c:pt idx="47">
                  <c:v>39</c:v>
                </c:pt>
                <c:pt idx="48">
                  <c:v>37</c:v>
                </c:pt>
                <c:pt idx="49">
                  <c:v>37</c:v>
                </c:pt>
              </c:numCache>
            </c:numRef>
          </c:yVal>
          <c:smooth val="1"/>
          <c:extLst>
            <c:ext xmlns:c16="http://schemas.microsoft.com/office/drawing/2014/chart" uri="{C3380CC4-5D6E-409C-BE32-E72D297353CC}">
              <c16:uniqueId val="{00000000-A61E-484F-B1C1-A8BE4B2CC419}"/>
            </c:ext>
          </c:extLst>
        </c:ser>
        <c:dLbls>
          <c:showLegendKey val="0"/>
          <c:showVal val="0"/>
          <c:showCatName val="0"/>
          <c:showSerName val="0"/>
          <c:showPercent val="0"/>
          <c:showBubbleSize val="0"/>
        </c:dLbls>
        <c:axId val="443107016"/>
        <c:axId val="443108328"/>
      </c:scatterChart>
      <c:valAx>
        <c:axId val="443107016"/>
        <c:scaling>
          <c:orientation val="minMax"/>
          <c:max val="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a:t>Zeit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443108328"/>
        <c:crosses val="autoZero"/>
        <c:crossBetween val="midCat"/>
      </c:valAx>
      <c:valAx>
        <c:axId val="44310832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4310701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a:t>Verderbsfälle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scatterChart>
        <c:scatterStyle val="smoothMarker"/>
        <c:varyColors val="0"/>
        <c:ser>
          <c:idx val="0"/>
          <c:order val="0"/>
          <c:tx>
            <c:strRef>
              <c:f>Sheet1!$C$1</c:f>
              <c:strCache>
                <c:ptCount val="1"/>
                <c:pt idx="0">
                  <c:v>Verderbsfälle</c:v>
                </c:pt>
              </c:strCache>
            </c:strRef>
          </c:tx>
          <c:spPr>
            <a:ln w="28575" cap="rnd" cmpd="sng" algn="ctr">
              <a:solidFill>
                <a:schemeClr val="accent6">
                  <a:shade val="95000"/>
                  <a:satMod val="105000"/>
                </a:schemeClr>
              </a:solidFill>
              <a:prstDash val="solid"/>
              <a:round/>
            </a:ln>
            <a:effectLst/>
          </c:spPr>
          <c:marker>
            <c:symbol val="circle"/>
            <c:size val="5"/>
            <c:spPr>
              <a:solidFill>
                <a:schemeClr val="accent6"/>
              </a:solidFill>
              <a:ln w="9525" cap="flat" cmpd="sng" algn="ctr">
                <a:solidFill>
                  <a:schemeClr val="accent6">
                    <a:shade val="95000"/>
                    <a:satMod val="105000"/>
                  </a:schemeClr>
                </a:solidFill>
                <a:prstDash val="solid"/>
                <a:round/>
              </a:ln>
              <a:effectLst/>
            </c:spPr>
          </c:marker>
          <c:yVal>
            <c:numRef>
              <c:f>Sheet1!$E$2:$E$51</c:f>
              <c:numCache>
                <c:formatCode>General</c:formatCode>
                <c:ptCount val="50"/>
                <c:pt idx="0">
                  <c:v>0</c:v>
                </c:pt>
                <c:pt idx="1">
                  <c:v>0</c:v>
                </c:pt>
                <c:pt idx="2">
                  <c:v>0</c:v>
                </c:pt>
                <c:pt idx="3">
                  <c:v>0</c:v>
                </c:pt>
                <c:pt idx="4">
                  <c:v>0</c:v>
                </c:pt>
                <c:pt idx="5">
                  <c:v>0</c:v>
                </c:pt>
                <c:pt idx="6">
                  <c:v>0</c:v>
                </c:pt>
                <c:pt idx="7">
                  <c:v>0</c:v>
                </c:pt>
                <c:pt idx="8">
                  <c:v>0</c:v>
                </c:pt>
                <c:pt idx="9">
                  <c:v>50</c:v>
                </c:pt>
                <c:pt idx="10">
                  <c:v>0</c:v>
                </c:pt>
                <c:pt idx="11">
                  <c:v>0</c:v>
                </c:pt>
                <c:pt idx="12">
                  <c:v>0</c:v>
                </c:pt>
                <c:pt idx="13">
                  <c:v>0</c:v>
                </c:pt>
                <c:pt idx="14">
                  <c:v>0</c:v>
                </c:pt>
                <c:pt idx="15">
                  <c:v>0</c:v>
                </c:pt>
                <c:pt idx="16">
                  <c:v>0</c:v>
                </c:pt>
                <c:pt idx="17">
                  <c:v>0</c:v>
                </c:pt>
                <c:pt idx="18">
                  <c:v>0</c:v>
                </c:pt>
                <c:pt idx="19">
                  <c:v>0</c:v>
                </c:pt>
                <c:pt idx="20">
                  <c:v>0</c:v>
                </c:pt>
                <c:pt idx="21">
                  <c:v>0</c:v>
                </c:pt>
                <c:pt idx="22">
                  <c:v>50</c:v>
                </c:pt>
                <c:pt idx="23">
                  <c:v>50</c:v>
                </c:pt>
                <c:pt idx="24">
                  <c:v>25</c:v>
                </c:pt>
                <c:pt idx="25">
                  <c:v>13</c:v>
                </c:pt>
                <c:pt idx="26">
                  <c:v>6</c:v>
                </c:pt>
                <c:pt idx="27">
                  <c:v>2</c:v>
                </c:pt>
                <c:pt idx="28">
                  <c:v>0</c:v>
                </c:pt>
                <c:pt idx="29">
                  <c:v>0</c:v>
                </c:pt>
                <c:pt idx="30">
                  <c:v>0</c:v>
                </c:pt>
                <c:pt idx="31">
                  <c:v>0</c:v>
                </c:pt>
                <c:pt idx="32">
                  <c:v>0</c:v>
                </c:pt>
                <c:pt idx="33">
                  <c:v>0</c:v>
                </c:pt>
                <c:pt idx="34">
                  <c:v>0</c:v>
                </c:pt>
                <c:pt idx="35">
                  <c:v>0</c:v>
                </c:pt>
                <c:pt idx="36">
                  <c:v>0</c:v>
                </c:pt>
                <c:pt idx="37">
                  <c:v>0</c:v>
                </c:pt>
                <c:pt idx="38">
                  <c:v>50</c:v>
                </c:pt>
                <c:pt idx="39">
                  <c:v>0</c:v>
                </c:pt>
                <c:pt idx="40">
                  <c:v>0</c:v>
                </c:pt>
                <c:pt idx="41">
                  <c:v>50</c:v>
                </c:pt>
                <c:pt idx="42">
                  <c:v>0</c:v>
                </c:pt>
                <c:pt idx="43">
                  <c:v>0</c:v>
                </c:pt>
                <c:pt idx="44">
                  <c:v>50</c:v>
                </c:pt>
                <c:pt idx="45">
                  <c:v>0</c:v>
                </c:pt>
                <c:pt idx="46">
                  <c:v>0</c:v>
                </c:pt>
                <c:pt idx="47">
                  <c:v>50</c:v>
                </c:pt>
                <c:pt idx="48">
                  <c:v>0</c:v>
                </c:pt>
                <c:pt idx="49">
                  <c:v>0</c:v>
                </c:pt>
              </c:numCache>
            </c:numRef>
          </c:yVal>
          <c:smooth val="1"/>
          <c:extLst>
            <c:ext xmlns:c16="http://schemas.microsoft.com/office/drawing/2014/chart" uri="{C3380CC4-5D6E-409C-BE32-E72D297353CC}">
              <c16:uniqueId val="{00000000-E351-4B1F-BF23-321EBD7F4A16}"/>
            </c:ext>
          </c:extLst>
        </c:ser>
        <c:dLbls>
          <c:showLegendKey val="0"/>
          <c:showVal val="0"/>
          <c:showCatName val="0"/>
          <c:showSerName val="0"/>
          <c:showPercent val="0"/>
          <c:showBubbleSize val="0"/>
        </c:dLbls>
        <c:axId val="443107016"/>
        <c:axId val="443108328"/>
      </c:scatterChart>
      <c:valAx>
        <c:axId val="443107016"/>
        <c:scaling>
          <c:orientation val="minMax"/>
          <c:max val="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a:t>Zeit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443108328"/>
        <c:crosses val="autoZero"/>
        <c:crossBetween val="midCat"/>
      </c:valAx>
      <c:valAx>
        <c:axId val="443108328"/>
        <c:scaling>
          <c:orientation val="minMax"/>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crossAx val="443107016"/>
        <c:crosses val="autoZero"/>
        <c:crossBetween val="midCat"/>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a:t>Verderbsfälle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scatterChart>
        <c:scatterStyle val="smoothMarker"/>
        <c:varyColors val="0"/>
        <c:ser>
          <c:idx val="0"/>
          <c:order val="0"/>
          <c:tx>
            <c:strRef>
              <c:f>Sheet1!$C$1</c:f>
              <c:strCache>
                <c:ptCount val="1"/>
                <c:pt idx="0">
                  <c:v>Verderbsfälle</c:v>
                </c:pt>
              </c:strCache>
            </c:strRef>
          </c:tx>
          <c:spPr>
            <a:ln w="28575" cap="rnd" cmpd="sng" algn="ctr">
              <a:solidFill>
                <a:schemeClr val="accent6">
                  <a:shade val="95000"/>
                  <a:satMod val="105000"/>
                </a:schemeClr>
              </a:solidFill>
              <a:prstDash val="solid"/>
              <a:round/>
            </a:ln>
            <a:effectLst/>
          </c:spPr>
          <c:marker>
            <c:symbol val="circle"/>
            <c:size val="5"/>
            <c:spPr>
              <a:solidFill>
                <a:schemeClr val="accent6"/>
              </a:solidFill>
              <a:ln w="9525" cap="flat" cmpd="sng" algn="ctr">
                <a:solidFill>
                  <a:schemeClr val="accent6">
                    <a:shade val="95000"/>
                    <a:satMod val="105000"/>
                  </a:schemeClr>
                </a:solidFill>
                <a:prstDash val="solid"/>
                <a:round/>
              </a:ln>
              <a:effectLst/>
            </c:spPr>
          </c:marker>
          <c:yVal>
            <c:numRef>
              <c:f>Sheet1!$G$2:$G$51</c:f>
              <c:numCache>
                <c:formatCode>General</c:formatCode>
                <c:ptCount val="50"/>
                <c:pt idx="0">
                  <c:v>0</c:v>
                </c:pt>
                <c:pt idx="1">
                  <c:v>0</c:v>
                </c:pt>
                <c:pt idx="2">
                  <c:v>0</c:v>
                </c:pt>
                <c:pt idx="3">
                  <c:v>0</c:v>
                </c:pt>
                <c:pt idx="4">
                  <c:v>0</c:v>
                </c:pt>
                <c:pt idx="5">
                  <c:v>0</c:v>
                </c:pt>
                <c:pt idx="6">
                  <c:v>0</c:v>
                </c:pt>
                <c:pt idx="7">
                  <c:v>0</c:v>
                </c:pt>
                <c:pt idx="8">
                  <c:v>0</c:v>
                </c:pt>
                <c:pt idx="9">
                  <c:v>50</c:v>
                </c:pt>
                <c:pt idx="10">
                  <c:v>0</c:v>
                </c:pt>
                <c:pt idx="11">
                  <c:v>0</c:v>
                </c:pt>
                <c:pt idx="12">
                  <c:v>0</c:v>
                </c:pt>
                <c:pt idx="13">
                  <c:v>0</c:v>
                </c:pt>
                <c:pt idx="14">
                  <c:v>0</c:v>
                </c:pt>
                <c:pt idx="15">
                  <c:v>0</c:v>
                </c:pt>
                <c:pt idx="16">
                  <c:v>0</c:v>
                </c:pt>
                <c:pt idx="17">
                  <c:v>45</c:v>
                </c:pt>
                <c:pt idx="18">
                  <c:v>0</c:v>
                </c:pt>
                <c:pt idx="19">
                  <c:v>0</c:v>
                </c:pt>
                <c:pt idx="20">
                  <c:v>35</c:v>
                </c:pt>
                <c:pt idx="21">
                  <c:v>0</c:v>
                </c:pt>
                <c:pt idx="22">
                  <c:v>0</c:v>
                </c:pt>
                <c:pt idx="23">
                  <c:v>0</c:v>
                </c:pt>
                <c:pt idx="24">
                  <c:v>0</c:v>
                </c:pt>
                <c:pt idx="25">
                  <c:v>0</c:v>
                </c:pt>
                <c:pt idx="26">
                  <c:v>50</c:v>
                </c:pt>
                <c:pt idx="27">
                  <c:v>0</c:v>
                </c:pt>
                <c:pt idx="28">
                  <c:v>0</c:v>
                </c:pt>
                <c:pt idx="29">
                  <c:v>0</c:v>
                </c:pt>
                <c:pt idx="30">
                  <c:v>0</c:v>
                </c:pt>
                <c:pt idx="31">
                  <c:v>0</c:v>
                </c:pt>
                <c:pt idx="32">
                  <c:v>0</c:v>
                </c:pt>
                <c:pt idx="33">
                  <c:v>0</c:v>
                </c:pt>
                <c:pt idx="34">
                  <c:v>0</c:v>
                </c:pt>
                <c:pt idx="35">
                  <c:v>0</c:v>
                </c:pt>
                <c:pt idx="36">
                  <c:v>0</c:v>
                </c:pt>
                <c:pt idx="37">
                  <c:v>45</c:v>
                </c:pt>
                <c:pt idx="38">
                  <c:v>0</c:v>
                </c:pt>
                <c:pt idx="39">
                  <c:v>0</c:v>
                </c:pt>
                <c:pt idx="40">
                  <c:v>50</c:v>
                </c:pt>
                <c:pt idx="41">
                  <c:v>0</c:v>
                </c:pt>
                <c:pt idx="42">
                  <c:v>5</c:v>
                </c:pt>
                <c:pt idx="43">
                  <c:v>0</c:v>
                </c:pt>
                <c:pt idx="44">
                  <c:v>0</c:v>
                </c:pt>
                <c:pt idx="45">
                  <c:v>0</c:v>
                </c:pt>
                <c:pt idx="46">
                  <c:v>0</c:v>
                </c:pt>
                <c:pt idx="47">
                  <c:v>35</c:v>
                </c:pt>
                <c:pt idx="48">
                  <c:v>0</c:v>
                </c:pt>
                <c:pt idx="49">
                  <c:v>50</c:v>
                </c:pt>
              </c:numCache>
            </c:numRef>
          </c:yVal>
          <c:smooth val="1"/>
          <c:extLst>
            <c:ext xmlns:c16="http://schemas.microsoft.com/office/drawing/2014/chart" uri="{C3380CC4-5D6E-409C-BE32-E72D297353CC}">
              <c16:uniqueId val="{00000000-C0C5-4439-9188-26643D07D3F9}"/>
            </c:ext>
          </c:extLst>
        </c:ser>
        <c:dLbls>
          <c:showLegendKey val="0"/>
          <c:showVal val="0"/>
          <c:showCatName val="0"/>
          <c:showSerName val="0"/>
          <c:showPercent val="0"/>
          <c:showBubbleSize val="0"/>
        </c:dLbls>
        <c:axId val="443107016"/>
        <c:axId val="443108328"/>
      </c:scatterChart>
      <c:valAx>
        <c:axId val="443107016"/>
        <c:scaling>
          <c:orientation val="minMax"/>
          <c:max val="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a:t>Zeit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443108328"/>
        <c:crosses val="autoZero"/>
        <c:crossBetween val="midCat"/>
      </c:valAx>
      <c:valAx>
        <c:axId val="443108328"/>
        <c:scaling>
          <c:orientation val="minMax"/>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crossAx val="443107016"/>
        <c:crosses val="autoZero"/>
        <c:crossBetween val="midCat"/>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a:t>Verderbsfälle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scatterChart>
        <c:scatterStyle val="smoothMarker"/>
        <c:varyColors val="0"/>
        <c:ser>
          <c:idx val="0"/>
          <c:order val="0"/>
          <c:tx>
            <c:strRef>
              <c:f>Sheet1!$C$1</c:f>
              <c:strCache>
                <c:ptCount val="1"/>
                <c:pt idx="0">
                  <c:v>Verderbsfälle</c:v>
                </c:pt>
              </c:strCache>
            </c:strRef>
          </c:tx>
          <c:spPr>
            <a:ln w="28575" cap="rnd" cmpd="sng" algn="ctr">
              <a:solidFill>
                <a:schemeClr val="accent6">
                  <a:shade val="95000"/>
                  <a:satMod val="105000"/>
                </a:schemeClr>
              </a:solidFill>
              <a:prstDash val="solid"/>
              <a:round/>
            </a:ln>
            <a:effectLst/>
          </c:spPr>
          <c:marker>
            <c:symbol val="circle"/>
            <c:size val="5"/>
            <c:spPr>
              <a:solidFill>
                <a:schemeClr val="accent6"/>
              </a:solidFill>
              <a:ln w="9525" cap="flat" cmpd="sng" algn="ctr">
                <a:solidFill>
                  <a:schemeClr val="accent6">
                    <a:shade val="95000"/>
                    <a:satMod val="105000"/>
                  </a:schemeClr>
                </a:solidFill>
                <a:prstDash val="solid"/>
                <a:round/>
              </a:ln>
              <a:effectLst/>
            </c:spPr>
          </c:marker>
          <c:yVal>
            <c:numRef>
              <c:f>Sheet1!$F$2:$F$51</c:f>
              <c:numCache>
                <c:formatCode>General</c:formatCode>
                <c:ptCount val="50"/>
                <c:pt idx="0">
                  <c:v>0</c:v>
                </c:pt>
                <c:pt idx="1">
                  <c:v>0</c:v>
                </c:pt>
                <c:pt idx="2">
                  <c:v>0</c:v>
                </c:pt>
                <c:pt idx="3">
                  <c:v>0</c:v>
                </c:pt>
                <c:pt idx="4">
                  <c:v>0</c:v>
                </c:pt>
                <c:pt idx="5">
                  <c:v>30</c:v>
                </c:pt>
                <c:pt idx="6">
                  <c:v>0</c:v>
                </c:pt>
                <c:pt idx="7">
                  <c:v>0</c:v>
                </c:pt>
                <c:pt idx="8">
                  <c:v>0</c:v>
                </c:pt>
                <c:pt idx="9">
                  <c:v>50</c:v>
                </c:pt>
                <c:pt idx="10">
                  <c:v>0</c:v>
                </c:pt>
                <c:pt idx="11">
                  <c:v>0</c:v>
                </c:pt>
                <c:pt idx="12">
                  <c:v>0</c:v>
                </c:pt>
                <c:pt idx="13">
                  <c:v>0</c:v>
                </c:pt>
                <c:pt idx="14">
                  <c:v>0</c:v>
                </c:pt>
                <c:pt idx="15">
                  <c:v>20</c:v>
                </c:pt>
                <c:pt idx="16">
                  <c:v>0</c:v>
                </c:pt>
                <c:pt idx="17">
                  <c:v>0</c:v>
                </c:pt>
                <c:pt idx="18">
                  <c:v>0</c:v>
                </c:pt>
                <c:pt idx="19">
                  <c:v>1</c:v>
                </c:pt>
                <c:pt idx="20">
                  <c:v>30</c:v>
                </c:pt>
                <c:pt idx="21">
                  <c:v>5</c:v>
                </c:pt>
                <c:pt idx="22">
                  <c:v>6</c:v>
                </c:pt>
                <c:pt idx="23">
                  <c:v>7</c:v>
                </c:pt>
                <c:pt idx="24">
                  <c:v>8</c:v>
                </c:pt>
                <c:pt idx="25">
                  <c:v>10</c:v>
                </c:pt>
                <c:pt idx="26">
                  <c:v>35</c:v>
                </c:pt>
                <c:pt idx="27">
                  <c:v>10</c:v>
                </c:pt>
                <c:pt idx="28">
                  <c:v>11</c:v>
                </c:pt>
                <c:pt idx="29">
                  <c:v>12</c:v>
                </c:pt>
                <c:pt idx="30">
                  <c:v>14</c:v>
                </c:pt>
                <c:pt idx="31">
                  <c:v>50</c:v>
                </c:pt>
                <c:pt idx="32">
                  <c:v>15</c:v>
                </c:pt>
                <c:pt idx="33">
                  <c:v>16</c:v>
                </c:pt>
                <c:pt idx="34">
                  <c:v>14</c:v>
                </c:pt>
                <c:pt idx="35">
                  <c:v>15</c:v>
                </c:pt>
                <c:pt idx="36">
                  <c:v>25</c:v>
                </c:pt>
                <c:pt idx="37">
                  <c:v>16</c:v>
                </c:pt>
                <c:pt idx="38">
                  <c:v>17</c:v>
                </c:pt>
                <c:pt idx="39">
                  <c:v>18</c:v>
                </c:pt>
                <c:pt idx="40">
                  <c:v>17</c:v>
                </c:pt>
                <c:pt idx="41">
                  <c:v>15</c:v>
                </c:pt>
                <c:pt idx="42">
                  <c:v>30</c:v>
                </c:pt>
                <c:pt idx="43">
                  <c:v>31</c:v>
                </c:pt>
                <c:pt idx="44">
                  <c:v>32</c:v>
                </c:pt>
                <c:pt idx="45">
                  <c:v>32</c:v>
                </c:pt>
                <c:pt idx="46">
                  <c:v>34</c:v>
                </c:pt>
                <c:pt idx="47">
                  <c:v>36</c:v>
                </c:pt>
                <c:pt idx="48">
                  <c:v>42</c:v>
                </c:pt>
                <c:pt idx="49">
                  <c:v>50</c:v>
                </c:pt>
              </c:numCache>
            </c:numRef>
          </c:yVal>
          <c:smooth val="1"/>
          <c:extLst>
            <c:ext xmlns:c16="http://schemas.microsoft.com/office/drawing/2014/chart" uri="{C3380CC4-5D6E-409C-BE32-E72D297353CC}">
              <c16:uniqueId val="{00000000-F035-4DCF-B790-5CD455935B77}"/>
            </c:ext>
          </c:extLst>
        </c:ser>
        <c:dLbls>
          <c:showLegendKey val="0"/>
          <c:showVal val="0"/>
          <c:showCatName val="0"/>
          <c:showSerName val="0"/>
          <c:showPercent val="0"/>
          <c:showBubbleSize val="0"/>
        </c:dLbls>
        <c:axId val="443107016"/>
        <c:axId val="443108328"/>
      </c:scatterChart>
      <c:valAx>
        <c:axId val="443107016"/>
        <c:scaling>
          <c:orientation val="minMax"/>
          <c:max val="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a:t>Zeit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443108328"/>
        <c:crosses val="autoZero"/>
        <c:crossBetween val="midCat"/>
      </c:valAx>
      <c:valAx>
        <c:axId val="443108328"/>
        <c:scaling>
          <c:orientation val="minMax"/>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crossAx val="443107016"/>
        <c:crosses val="autoZero"/>
        <c:crossBetween val="midCat"/>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462">
              <a:defRPr sz="1300" i="0">
                <a:cs typeface="+mn-cs"/>
              </a:defRPr>
            </a:lvl1pPr>
          </a:lstStyle>
          <a:p>
            <a:pPr>
              <a:defRPr/>
            </a:pPr>
            <a:endParaRPr lang="de-DE"/>
          </a:p>
        </p:txBody>
      </p:sp>
      <p:sp>
        <p:nvSpPr>
          <p:cNvPr id="7171"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462">
              <a:defRPr sz="1300" i="0">
                <a:cs typeface="+mn-cs"/>
              </a:defRPr>
            </a:lvl1pPr>
          </a:lstStyle>
          <a:p>
            <a:pPr>
              <a:defRPr/>
            </a:pPr>
            <a:endParaRPr lang="de-DE"/>
          </a:p>
        </p:txBody>
      </p:sp>
      <p:sp>
        <p:nvSpPr>
          <p:cNvPr id="26628" name="Rectangle 4"/>
          <p:cNvSpPr>
            <a:spLocks noGrp="1" noRot="1" noChangeAspect="1" noChangeArrowheads="1" noTextEdit="1"/>
          </p:cNvSpPr>
          <p:nvPr>
            <p:ph type="sldImg" idx="2"/>
          </p:nvPr>
        </p:nvSpPr>
        <p:spPr bwMode="auto">
          <a:xfrm>
            <a:off x="141288" y="768350"/>
            <a:ext cx="6818312" cy="3836988"/>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73"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7174"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462">
              <a:defRPr sz="1300" i="0">
                <a:cs typeface="+mn-cs"/>
              </a:defRPr>
            </a:lvl1pPr>
          </a:lstStyle>
          <a:p>
            <a:pPr>
              <a:defRPr/>
            </a:pPr>
            <a:endParaRPr lang="de-DE"/>
          </a:p>
        </p:txBody>
      </p:sp>
      <p:sp>
        <p:nvSpPr>
          <p:cNvPr id="7175"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462">
              <a:defRPr sz="1300" i="0">
                <a:cs typeface="+mn-cs"/>
              </a:defRPr>
            </a:lvl1pPr>
          </a:lstStyle>
          <a:p>
            <a:pPr>
              <a:defRPr/>
            </a:pPr>
            <a:fld id="{5ACA816E-CAD1-4825-AA98-84649EB16AA4}" type="slidenum">
              <a:rPr lang="de-DE"/>
              <a:pPr>
                <a:defRPr/>
              </a:pPr>
              <a:t>‹Nr.›</a:t>
            </a:fld>
            <a:endParaRPr lang="de-DE"/>
          </a:p>
        </p:txBody>
      </p:sp>
    </p:spTree>
    <p:extLst>
      <p:ext uri="{BB962C8B-B14F-4D97-AF65-F5344CB8AC3E}">
        <p14:creationId xmlns:p14="http://schemas.microsoft.com/office/powerpoint/2010/main" val="26647594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e.wikipedia.org/wiki/Gewinde"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51ED3A-64CB-4430-8FA3-FEBC9E61662E}" type="slidenum">
              <a:rPr lang="de-AT" smtClean="0">
                <a:solidFill>
                  <a:prstClr val="black"/>
                </a:solidFill>
                <a:latin typeface="Calibri"/>
              </a:rPr>
              <a:pPr/>
              <a:t>1</a:t>
            </a:fld>
            <a:endParaRPr lang="de-AT">
              <a:solidFill>
                <a:prstClr val="black"/>
              </a:solidFill>
              <a:latin typeface="Calibri"/>
            </a:endParaRPr>
          </a:p>
        </p:txBody>
      </p:sp>
    </p:spTree>
    <p:extLst>
      <p:ext uri="{BB962C8B-B14F-4D97-AF65-F5344CB8AC3E}">
        <p14:creationId xmlns:p14="http://schemas.microsoft.com/office/powerpoint/2010/main" val="3239169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a:t>
            </a:fld>
            <a:endParaRPr lang="de-DE"/>
          </a:p>
        </p:txBody>
      </p:sp>
    </p:spTree>
    <p:extLst>
      <p:ext uri="{BB962C8B-B14F-4D97-AF65-F5344CB8AC3E}">
        <p14:creationId xmlns:p14="http://schemas.microsoft.com/office/powerpoint/2010/main" val="3595051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xfrm>
            <a:off x="90488" y="744538"/>
            <a:ext cx="6616700" cy="3722687"/>
          </a:xfrm>
          <a:ln/>
        </p:spPr>
      </p:sp>
      <p:sp>
        <p:nvSpPr>
          <p:cNvPr id="7171" name="Notizenplatzhalter 2"/>
          <p:cNvSpPr>
            <a:spLocks noGrp="1"/>
          </p:cNvSpPr>
          <p:nvPr>
            <p:ph type="body" idx="1"/>
          </p:nvPr>
        </p:nvSpPr>
        <p:spPr>
          <a:noFill/>
        </p:spPr>
        <p:txBody>
          <a:bodyPr/>
          <a:lstStyle/>
          <a:p>
            <a:r>
              <a:rPr lang="de-DE" dirty="0"/>
              <a:t>https://pixabay.com/de/vectors/erde-globus-pflanze-%C3%B6ko-gr%C3%BCn-158806/</a:t>
            </a:r>
          </a:p>
        </p:txBody>
      </p:sp>
      <p:sp>
        <p:nvSpPr>
          <p:cNvPr id="7172" name="Kopfzeilenplatzhalter 3"/>
          <p:cNvSpPr>
            <a:spLocks noGrp="1"/>
          </p:cNvSpPr>
          <p:nvPr>
            <p:ph type="hdr" sz="quarter"/>
          </p:nvPr>
        </p:nvSpPr>
        <p:spPr bwMode="auto">
          <a:xfrm>
            <a:off x="0" y="0"/>
            <a:ext cx="2946400"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de-DE"/>
              <a:t>Veterinärmedizinische Universität Wien (Vetmeduni Vienna)</a:t>
            </a:r>
          </a:p>
        </p:txBody>
      </p:sp>
      <p:sp>
        <p:nvSpPr>
          <p:cNvPr id="7173" name="Datumsplatzhalter 4"/>
          <p:cNvSpPr>
            <a:spLocks noGrp="1"/>
          </p:cNvSpPr>
          <p:nvPr>
            <p:ph type="dt" sz="quarter" idx="1"/>
          </p:nvPr>
        </p:nvSpPr>
        <p:spPr bwMode="auto">
          <a:xfrm>
            <a:off x="3398838" y="9429750"/>
            <a:ext cx="844550"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C31174E-F504-423E-9BA4-982270CA8CD0}" type="datetime1">
              <a:rPr lang="de-DE" smtClean="0"/>
              <a:pPr eaLnBrk="1" hangingPunct="1"/>
              <a:t>17.01.2025</a:t>
            </a:fld>
            <a:endParaRPr lang="de-DE"/>
          </a:p>
        </p:txBody>
      </p:sp>
      <p:sp>
        <p:nvSpPr>
          <p:cNvPr id="7174" name="Fußzeilenplatzhalter 5"/>
          <p:cNvSpPr>
            <a:spLocks noGrp="1"/>
          </p:cNvSpPr>
          <p:nvPr>
            <p:ph type="ftr" sz="quarter" idx="4"/>
          </p:nvPr>
        </p:nvSpPr>
        <p:spPr bwMode="auto">
          <a:xfrm>
            <a:off x="0" y="9428163"/>
            <a:ext cx="2946400" cy="4968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de-DE"/>
          </a:p>
        </p:txBody>
      </p:sp>
      <p:sp>
        <p:nvSpPr>
          <p:cNvPr id="7175" name="Foliennummernplatzhalter 6"/>
          <p:cNvSpPr>
            <a:spLocks noGrp="1"/>
          </p:cNvSpPr>
          <p:nvPr>
            <p:ph type="sldNum" sz="quarter" idx="5"/>
          </p:nvPr>
        </p:nvSpPr>
        <p:spPr bwMode="auto">
          <a:xfrm>
            <a:off x="5686425" y="9429750"/>
            <a:ext cx="928688"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1EA2452-4F65-4A4C-8A02-DD976C698D88}" type="slidenum">
              <a:rPr lang="de-DE" smtClean="0"/>
              <a:pPr eaLnBrk="1" hangingPunct="1"/>
              <a:t>3</a:t>
            </a:fld>
            <a:endParaRPr lang="de-DE"/>
          </a:p>
        </p:txBody>
      </p:sp>
    </p:spTree>
    <p:extLst>
      <p:ext uri="{BB962C8B-B14F-4D97-AF65-F5344CB8AC3E}">
        <p14:creationId xmlns:p14="http://schemas.microsoft.com/office/powerpoint/2010/main" val="3807972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xfrm>
            <a:off x="90488" y="744538"/>
            <a:ext cx="6616700" cy="3722687"/>
          </a:xfrm>
          <a:ln/>
        </p:spPr>
      </p:sp>
      <p:sp>
        <p:nvSpPr>
          <p:cNvPr id="7171" name="Notizenplatzhalt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endParaRPr lang="de-AT" dirty="0"/>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Angewandte Haltbarkeitsstrategie</a:t>
            </a:r>
            <a:endParaRPr lang="de-AT" baseline="0" dirty="0"/>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aseline="0" dirty="0"/>
              <a:t>Tetra Pak Prinzip: </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aseline="0" dirty="0"/>
              <a:t>Günstig</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aseline="0" dirty="0"/>
              <a:t>Leicht zu befüllen</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aseline="0" dirty="0"/>
              <a:t>Hygienisch</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aseline="0" dirty="0"/>
              <a:t>Platzsparend</a:t>
            </a:r>
            <a:endParaRPr lang="de-AT" dirty="0"/>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endParaRPr lang="de-AT" dirty="0"/>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endParaRPr lang="de-AT" dirty="0"/>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2. Weltkriegs - Milch in Glasflaschen verkauft, Geschäft:</a:t>
            </a:r>
            <a:r>
              <a:rPr lang="de-AT" baseline="0" dirty="0"/>
              <a:t> </a:t>
            </a:r>
            <a:r>
              <a:rPr lang="de-AT" dirty="0"/>
              <a:t>Schöpfer aus einem Sammelkanister </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aseline="0" dirty="0"/>
              <a:t>Glasflaschen zu Hause auswaschen müssen und die leeren Flaschen zurücktragen müssen</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aseline="0" dirty="0"/>
              <a:t>Die leeren Flaschen wurden dann von der Milchindustrie nachgewaschen</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endParaRPr lang="de-AT" baseline="0" dirty="0"/>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aseline="0" dirty="0"/>
              <a:t>Gleichzeitig USA - Einweg -&gt; aufwendig herzustellen + teuer </a:t>
            </a:r>
          </a:p>
          <a:p>
            <a:pPr marL="0" marR="0" lvl="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Dr. Ruben </a:t>
            </a:r>
            <a:r>
              <a:rPr lang="de-AT" dirty="0" err="1"/>
              <a:t>Rausing</a:t>
            </a:r>
            <a:r>
              <a:rPr lang="de-AT" baseline="0" dirty="0"/>
              <a:t> =</a:t>
            </a:r>
            <a:r>
              <a:rPr lang="de-AT" dirty="0"/>
              <a:t> schwedischer Ökonom/Großunternehmer. </a:t>
            </a:r>
          </a:p>
          <a:p>
            <a:pPr marL="0" marR="0" lvl="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Idee -&gt; Frau zuhause stellt Würste her: Brät in Gedärm</a:t>
            </a:r>
          </a:p>
          <a:p>
            <a:pPr marL="0" marR="0" lvl="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Ziel Verpackung: Minimum Material + Max Hygienegewährleistung</a:t>
            </a:r>
          </a:p>
          <a:p>
            <a:pPr marL="0" marR="0" lvl="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Schlauchförmiges Verpackungsmaterial am Kartonband kontinuierlich verschweißt -&gt; Eintrag pasteurisierte Milch von oben, 2x verschweißt im rechten Winkel -&gt; </a:t>
            </a:r>
            <a:r>
              <a:rPr lang="de-AT" dirty="0" err="1"/>
              <a:t>Tetraederförmige</a:t>
            </a:r>
            <a:r>
              <a:rPr lang="de-AT" dirty="0"/>
              <a:t> Verpackung </a:t>
            </a:r>
          </a:p>
          <a:p>
            <a:pPr marL="0" indent="0">
              <a:buNone/>
            </a:pPr>
            <a:endParaRPr lang="de-AT" sz="1400" kern="1200" dirty="0">
              <a:solidFill>
                <a:schemeClr val="tx1"/>
              </a:solidFill>
              <a:effectLst/>
              <a:latin typeface="Arial" pitchFamily="34" charset="0"/>
              <a:ea typeface="+mn-ea"/>
              <a:cs typeface="+mn-cs"/>
            </a:endParaRPr>
          </a:p>
          <a:p>
            <a:pPr marL="0" indent="0">
              <a:buNone/>
            </a:pPr>
            <a:endParaRPr lang="de-AT" dirty="0"/>
          </a:p>
          <a:p>
            <a:pPr marL="0" indent="0">
              <a:buNone/>
            </a:pPr>
            <a:endParaRPr lang="de-DE" dirty="0"/>
          </a:p>
        </p:txBody>
      </p:sp>
      <p:sp>
        <p:nvSpPr>
          <p:cNvPr id="7172" name="Kopfzeilenplatzhalter 3"/>
          <p:cNvSpPr>
            <a:spLocks noGrp="1"/>
          </p:cNvSpPr>
          <p:nvPr>
            <p:ph type="hdr" sz="quarter"/>
          </p:nvPr>
        </p:nvSpPr>
        <p:spPr bwMode="auto">
          <a:xfrm>
            <a:off x="0" y="0"/>
            <a:ext cx="2946400"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de-DE"/>
              <a:t>Veterinärmedizinische Universität Wien (Vetmeduni Vienna)</a:t>
            </a:r>
          </a:p>
        </p:txBody>
      </p:sp>
      <p:sp>
        <p:nvSpPr>
          <p:cNvPr id="7173" name="Datumsplatzhalter 4"/>
          <p:cNvSpPr>
            <a:spLocks noGrp="1"/>
          </p:cNvSpPr>
          <p:nvPr>
            <p:ph type="dt" sz="quarter" idx="1"/>
          </p:nvPr>
        </p:nvSpPr>
        <p:spPr bwMode="auto">
          <a:xfrm>
            <a:off x="3398838" y="9429750"/>
            <a:ext cx="844550"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C31174E-F504-423E-9BA4-982270CA8CD0}" type="datetime1">
              <a:rPr lang="de-DE" smtClean="0"/>
              <a:pPr eaLnBrk="1" hangingPunct="1"/>
              <a:t>17.01.2025</a:t>
            </a:fld>
            <a:endParaRPr lang="de-DE"/>
          </a:p>
        </p:txBody>
      </p:sp>
      <p:sp>
        <p:nvSpPr>
          <p:cNvPr id="7174" name="Fußzeilenplatzhalter 5"/>
          <p:cNvSpPr>
            <a:spLocks noGrp="1"/>
          </p:cNvSpPr>
          <p:nvPr>
            <p:ph type="ftr" sz="quarter" idx="4"/>
          </p:nvPr>
        </p:nvSpPr>
        <p:spPr bwMode="auto">
          <a:xfrm>
            <a:off x="0" y="9428163"/>
            <a:ext cx="2946400" cy="4968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de-DE"/>
          </a:p>
        </p:txBody>
      </p:sp>
      <p:sp>
        <p:nvSpPr>
          <p:cNvPr id="7175" name="Foliennummernplatzhalter 6"/>
          <p:cNvSpPr>
            <a:spLocks noGrp="1"/>
          </p:cNvSpPr>
          <p:nvPr>
            <p:ph type="sldNum" sz="quarter" idx="5"/>
          </p:nvPr>
        </p:nvSpPr>
        <p:spPr bwMode="auto">
          <a:xfrm>
            <a:off x="5686425" y="9429750"/>
            <a:ext cx="928688"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1EA2452-4F65-4A4C-8A02-DD976C698D88}" type="slidenum">
              <a:rPr lang="de-DE" smtClean="0"/>
              <a:pPr eaLnBrk="1" hangingPunct="1"/>
              <a:t>4</a:t>
            </a:fld>
            <a:endParaRPr lang="de-DE"/>
          </a:p>
        </p:txBody>
      </p:sp>
    </p:spTree>
    <p:extLst>
      <p:ext uri="{BB962C8B-B14F-4D97-AF65-F5344CB8AC3E}">
        <p14:creationId xmlns:p14="http://schemas.microsoft.com/office/powerpoint/2010/main" val="2887433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xfrm>
            <a:off x="90488" y="744538"/>
            <a:ext cx="6616700" cy="3722687"/>
          </a:xfrm>
          <a:ln/>
        </p:spPr>
      </p:sp>
      <p:sp>
        <p:nvSpPr>
          <p:cNvPr id="7171" name="Notizenplatzhalter 2"/>
          <p:cNvSpPr>
            <a:spLocks noGrp="1"/>
          </p:cNvSpPr>
          <p:nvPr>
            <p:ph type="body" idx="1"/>
          </p:nvPr>
        </p:nvSpPr>
        <p:spPr>
          <a:noFill/>
        </p:spPr>
        <p:txBody>
          <a:bodyPr/>
          <a:lstStyle/>
          <a:p>
            <a:pPr marL="0" indent="0">
              <a:buNone/>
            </a:pPr>
            <a:endParaRPr lang="de-AT" b="1" dirty="0"/>
          </a:p>
          <a:p>
            <a:pPr marL="0" indent="0">
              <a:buNone/>
            </a:pPr>
            <a:r>
              <a:rPr lang="de-AT" b="1" dirty="0"/>
              <a:t>Prinzip der neuen Abfüllungsmethode</a:t>
            </a:r>
            <a:r>
              <a:rPr lang="de-AT" b="1" baseline="0" dirty="0"/>
              <a:t> = Basis für aseptische Abfüllung</a:t>
            </a:r>
            <a:endParaRPr lang="de-AT" dirty="0"/>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Grundprinzip tetrapack aseptische abfüllung</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1" dirty="0"/>
              <a:t> Das Verpackungsmaterial wird durch ein Wasserstoffperoxid Bad gezogen</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1" dirty="0"/>
              <a:t> Tubus Formung, seitliche Versiegelung</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elektronische Heizelemente erwärmen Innenseite des Tubus, erzeugen aufsteigende Strömung </a:t>
            </a:r>
            <a:r>
              <a:rPr lang="de-AT" b="1" dirty="0"/>
              <a:t>steriler Heißluft. </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1" dirty="0"/>
              <a:t>Wasserstoffperoxid verdampft</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 Das </a:t>
            </a:r>
            <a:r>
              <a:rPr lang="de-AT" b="1" dirty="0"/>
              <a:t>Füllrohr</a:t>
            </a:r>
            <a:r>
              <a:rPr lang="de-AT" dirty="0"/>
              <a:t> zur kontiniuierlichen Zuführung des sterilen Produkts mündet in den unteren Zeil des Papiertubus. </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1" dirty="0"/>
              <a:t>Unterhalb des Flüssigeitsspiegels, um Schaumbildung zu vermeinden</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1" dirty="0"/>
              <a:t>die Quernahtversiegelung erfolgt auch unter dem Flüssigkeitsspiegel, durch das Produkt hindurch. </a:t>
            </a:r>
          </a:p>
        </p:txBody>
      </p:sp>
      <p:sp>
        <p:nvSpPr>
          <p:cNvPr id="7172" name="Kopfzeilenplatzhalter 3"/>
          <p:cNvSpPr>
            <a:spLocks noGrp="1"/>
          </p:cNvSpPr>
          <p:nvPr>
            <p:ph type="hdr" sz="quarter"/>
          </p:nvPr>
        </p:nvSpPr>
        <p:spPr bwMode="auto">
          <a:xfrm>
            <a:off x="0" y="0"/>
            <a:ext cx="2946400"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de-DE"/>
              <a:t>Veterinärmedizinische Universität Wien (Vetmeduni Vienna)</a:t>
            </a:r>
          </a:p>
        </p:txBody>
      </p:sp>
      <p:sp>
        <p:nvSpPr>
          <p:cNvPr id="7173" name="Datumsplatzhalter 4"/>
          <p:cNvSpPr>
            <a:spLocks noGrp="1"/>
          </p:cNvSpPr>
          <p:nvPr>
            <p:ph type="dt" sz="quarter" idx="1"/>
          </p:nvPr>
        </p:nvSpPr>
        <p:spPr bwMode="auto">
          <a:xfrm>
            <a:off x="3398838" y="9429750"/>
            <a:ext cx="844550"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C31174E-F504-423E-9BA4-982270CA8CD0}" type="datetime1">
              <a:rPr lang="de-DE" smtClean="0"/>
              <a:pPr eaLnBrk="1" hangingPunct="1"/>
              <a:t>17.01.2025</a:t>
            </a:fld>
            <a:endParaRPr lang="de-DE"/>
          </a:p>
        </p:txBody>
      </p:sp>
      <p:sp>
        <p:nvSpPr>
          <p:cNvPr id="7174" name="Fußzeilenplatzhalter 5"/>
          <p:cNvSpPr>
            <a:spLocks noGrp="1"/>
          </p:cNvSpPr>
          <p:nvPr>
            <p:ph type="ftr" sz="quarter" idx="4"/>
          </p:nvPr>
        </p:nvSpPr>
        <p:spPr bwMode="auto">
          <a:xfrm>
            <a:off x="0" y="9428163"/>
            <a:ext cx="2946400" cy="4968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de-DE"/>
          </a:p>
        </p:txBody>
      </p:sp>
      <p:sp>
        <p:nvSpPr>
          <p:cNvPr id="7175" name="Foliennummernplatzhalter 6"/>
          <p:cNvSpPr>
            <a:spLocks noGrp="1"/>
          </p:cNvSpPr>
          <p:nvPr>
            <p:ph type="sldNum" sz="quarter" idx="5"/>
          </p:nvPr>
        </p:nvSpPr>
        <p:spPr bwMode="auto">
          <a:xfrm>
            <a:off x="5686425" y="9429750"/>
            <a:ext cx="928688"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1EA2452-4F65-4A4C-8A02-DD976C698D88}" type="slidenum">
              <a:rPr lang="de-DE" smtClean="0"/>
              <a:pPr eaLnBrk="1" hangingPunct="1"/>
              <a:t>5</a:t>
            </a:fld>
            <a:endParaRPr lang="de-DE"/>
          </a:p>
        </p:txBody>
      </p:sp>
    </p:spTree>
    <p:extLst>
      <p:ext uri="{BB962C8B-B14F-4D97-AF65-F5344CB8AC3E}">
        <p14:creationId xmlns:p14="http://schemas.microsoft.com/office/powerpoint/2010/main" val="1561492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6</a:t>
            </a:fld>
            <a:endParaRPr lang="de-DE"/>
          </a:p>
        </p:txBody>
      </p:sp>
    </p:spTree>
    <p:extLst>
      <p:ext uri="{BB962C8B-B14F-4D97-AF65-F5344CB8AC3E}">
        <p14:creationId xmlns:p14="http://schemas.microsoft.com/office/powerpoint/2010/main" val="3391125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xfrm>
            <a:off x="90488" y="744538"/>
            <a:ext cx="6616700" cy="3722687"/>
          </a:xfrm>
          <a:ln/>
        </p:spPr>
      </p:sp>
      <p:sp>
        <p:nvSpPr>
          <p:cNvPr id="7171" name="Notizenplatzhalt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0" dirty="0"/>
              <a:t>https://upload.wikimedia.org/wikipedia/commons/0/09/Coffee_cream_TetraPak.jpg</a:t>
            </a:r>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b="0" dirty="0"/>
              <a:t>https://de.wikipedia.org/wiki/Dose#/media/Datei:Konservendose-1.jpg</a:t>
            </a:r>
          </a:p>
        </p:txBody>
      </p:sp>
      <p:sp>
        <p:nvSpPr>
          <p:cNvPr id="7172" name="Kopfzeilenplatzhalter 3"/>
          <p:cNvSpPr>
            <a:spLocks noGrp="1"/>
          </p:cNvSpPr>
          <p:nvPr>
            <p:ph type="hdr" sz="quarter"/>
          </p:nvPr>
        </p:nvSpPr>
        <p:spPr bwMode="auto">
          <a:xfrm>
            <a:off x="0" y="0"/>
            <a:ext cx="2946400"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de-DE"/>
              <a:t>Veterinärmedizinische Universität Wien (Vetmeduni Vienna)</a:t>
            </a:r>
          </a:p>
        </p:txBody>
      </p:sp>
      <p:sp>
        <p:nvSpPr>
          <p:cNvPr id="7173" name="Datumsplatzhalter 4"/>
          <p:cNvSpPr>
            <a:spLocks noGrp="1"/>
          </p:cNvSpPr>
          <p:nvPr>
            <p:ph type="dt" sz="quarter" idx="1"/>
          </p:nvPr>
        </p:nvSpPr>
        <p:spPr bwMode="auto">
          <a:xfrm>
            <a:off x="3398838" y="9429750"/>
            <a:ext cx="844550"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C31174E-F504-423E-9BA4-982270CA8CD0}" type="datetime1">
              <a:rPr lang="de-DE" smtClean="0"/>
              <a:pPr eaLnBrk="1" hangingPunct="1"/>
              <a:t>17.01.2025</a:t>
            </a:fld>
            <a:endParaRPr lang="de-DE"/>
          </a:p>
        </p:txBody>
      </p:sp>
      <p:sp>
        <p:nvSpPr>
          <p:cNvPr id="7174" name="Fußzeilenplatzhalter 5"/>
          <p:cNvSpPr>
            <a:spLocks noGrp="1"/>
          </p:cNvSpPr>
          <p:nvPr>
            <p:ph type="ftr" sz="quarter" idx="4"/>
          </p:nvPr>
        </p:nvSpPr>
        <p:spPr bwMode="auto">
          <a:xfrm>
            <a:off x="0" y="9428163"/>
            <a:ext cx="2946400" cy="4968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de-DE"/>
          </a:p>
        </p:txBody>
      </p:sp>
      <p:sp>
        <p:nvSpPr>
          <p:cNvPr id="7175" name="Foliennummernplatzhalter 6"/>
          <p:cNvSpPr>
            <a:spLocks noGrp="1"/>
          </p:cNvSpPr>
          <p:nvPr>
            <p:ph type="sldNum" sz="quarter" idx="5"/>
          </p:nvPr>
        </p:nvSpPr>
        <p:spPr bwMode="auto">
          <a:xfrm>
            <a:off x="5686425" y="9429750"/>
            <a:ext cx="928688" cy="4968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1EA2452-4F65-4A4C-8A02-DD976C698D88}" type="slidenum">
              <a:rPr lang="de-DE" smtClean="0"/>
              <a:pPr eaLnBrk="1" hangingPunct="1"/>
              <a:t>7</a:t>
            </a:fld>
            <a:endParaRPr lang="de-DE"/>
          </a:p>
        </p:txBody>
      </p:sp>
    </p:spTree>
    <p:extLst>
      <p:ext uri="{BB962C8B-B14F-4D97-AF65-F5344CB8AC3E}">
        <p14:creationId xmlns:p14="http://schemas.microsoft.com/office/powerpoint/2010/main" val="1644364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488" y="744538"/>
            <a:ext cx="6616700" cy="3722687"/>
          </a:xfrm>
        </p:spPr>
      </p:sp>
      <p:sp>
        <p:nvSpPr>
          <p:cNvPr id="3" name="Notizenplatzhalter 2"/>
          <p:cNvSpPr>
            <a:spLocks noGrp="1"/>
          </p:cNvSpPr>
          <p:nvPr>
            <p:ph type="body" idx="1"/>
          </p:nvPr>
        </p:nvSpPr>
        <p:spPr/>
        <p:txBody>
          <a:bodyPr/>
          <a:lstStyle/>
          <a:p>
            <a:pPr marL="0" indent="0">
              <a:buNone/>
            </a:pPr>
            <a:r>
              <a:rPr lang="de-AT" dirty="0"/>
              <a:t>https://pixabay.com/de/photos/bierf%C3%A4sser-metall-trinken-alkohol-5850968/</a:t>
            </a:r>
          </a:p>
          <a:p>
            <a:pPr marL="0" indent="0">
              <a:buNone/>
            </a:pPr>
            <a:endParaRPr lang="de-AT" dirty="0"/>
          </a:p>
        </p:txBody>
      </p:sp>
      <p:sp>
        <p:nvSpPr>
          <p:cNvPr id="4" name="Kopfzeilenplatzhalter 3"/>
          <p:cNvSpPr>
            <a:spLocks noGrp="1"/>
          </p:cNvSpPr>
          <p:nvPr>
            <p:ph type="hdr" sz="quarter" idx="10"/>
          </p:nvPr>
        </p:nvSpPr>
        <p:spPr/>
        <p:txBody>
          <a:bodyPr/>
          <a:lstStyle/>
          <a:p>
            <a:pPr>
              <a:defRPr/>
            </a:pPr>
            <a:r>
              <a:rPr lang="de-DE"/>
              <a:t>Veterinärmedizinische Universität Wien (Vetmeduni Vienna)</a:t>
            </a:r>
          </a:p>
        </p:txBody>
      </p:sp>
      <p:sp>
        <p:nvSpPr>
          <p:cNvPr id="5" name="Datumsplatzhalter 4"/>
          <p:cNvSpPr>
            <a:spLocks noGrp="1"/>
          </p:cNvSpPr>
          <p:nvPr>
            <p:ph type="dt" sz="quarter" idx="11"/>
          </p:nvPr>
        </p:nvSpPr>
        <p:spPr/>
        <p:txBody>
          <a:bodyPr/>
          <a:lstStyle/>
          <a:p>
            <a:pPr>
              <a:defRPr/>
            </a:pPr>
            <a:fld id="{D13962B1-C11F-4901-B111-0C2D6DEE7C3F}" type="datetime1">
              <a:rPr lang="de-DE" smtClean="0"/>
              <a:pPr>
                <a:defRPr/>
              </a:pPr>
              <a:t>17.01.2025</a:t>
            </a:fld>
            <a:endParaRPr lang="de-DE" dirty="0"/>
          </a:p>
        </p:txBody>
      </p:sp>
      <p:sp>
        <p:nvSpPr>
          <p:cNvPr id="6" name="Fußzeilenplatzhalter 5"/>
          <p:cNvSpPr>
            <a:spLocks noGrp="1"/>
          </p:cNvSpPr>
          <p:nvPr>
            <p:ph type="ftr" sz="quarter" idx="12"/>
          </p:nvPr>
        </p:nvSpPr>
        <p:spPr/>
        <p:txBody>
          <a:bodyPr/>
          <a:lstStyle/>
          <a:p>
            <a:pPr>
              <a:defRPr/>
            </a:pPr>
            <a:endParaRPr lang="de-DE"/>
          </a:p>
        </p:txBody>
      </p:sp>
      <p:sp>
        <p:nvSpPr>
          <p:cNvPr id="7" name="Foliennummernplatzhalter 6"/>
          <p:cNvSpPr>
            <a:spLocks noGrp="1"/>
          </p:cNvSpPr>
          <p:nvPr>
            <p:ph type="sldNum" sz="quarter" idx="13"/>
          </p:nvPr>
        </p:nvSpPr>
        <p:spPr/>
        <p:txBody>
          <a:bodyPr/>
          <a:lstStyle/>
          <a:p>
            <a:pPr>
              <a:defRPr/>
            </a:pPr>
            <a:fld id="{00C3AA32-001E-42AB-9768-113E1226E287}" type="slidenum">
              <a:rPr lang="de-DE" smtClean="0"/>
              <a:pPr>
                <a:defRPr/>
              </a:pPr>
              <a:t>8</a:t>
            </a:fld>
            <a:endParaRPr lang="de-DE"/>
          </a:p>
        </p:txBody>
      </p:sp>
    </p:spTree>
    <p:extLst>
      <p:ext uri="{BB962C8B-B14F-4D97-AF65-F5344CB8AC3E}">
        <p14:creationId xmlns:p14="http://schemas.microsoft.com/office/powerpoint/2010/main" val="2256896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488" y="744538"/>
            <a:ext cx="6616700" cy="3722687"/>
          </a:xfrm>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https://commons.wikimedia.org/wiki/File:IMAG_130529_02_000_901.jpg</a:t>
            </a:r>
          </a:p>
        </p:txBody>
      </p:sp>
      <p:sp>
        <p:nvSpPr>
          <p:cNvPr id="4" name="Kopfzeilenplatzhalter 3"/>
          <p:cNvSpPr>
            <a:spLocks noGrp="1"/>
          </p:cNvSpPr>
          <p:nvPr>
            <p:ph type="hdr" sz="quarter" idx="10"/>
          </p:nvPr>
        </p:nvSpPr>
        <p:spPr/>
        <p:txBody>
          <a:bodyPr/>
          <a:lstStyle/>
          <a:p>
            <a:pPr>
              <a:defRPr/>
            </a:pPr>
            <a:r>
              <a:rPr lang="de-DE"/>
              <a:t>Veterinärmedizinische Universität Wien (Vetmeduni Vienna)</a:t>
            </a:r>
          </a:p>
        </p:txBody>
      </p:sp>
      <p:sp>
        <p:nvSpPr>
          <p:cNvPr id="5" name="Datumsplatzhalter 4"/>
          <p:cNvSpPr>
            <a:spLocks noGrp="1"/>
          </p:cNvSpPr>
          <p:nvPr>
            <p:ph type="dt" sz="quarter" idx="11"/>
          </p:nvPr>
        </p:nvSpPr>
        <p:spPr/>
        <p:txBody>
          <a:bodyPr/>
          <a:lstStyle/>
          <a:p>
            <a:pPr>
              <a:defRPr/>
            </a:pPr>
            <a:fld id="{D13962B1-C11F-4901-B111-0C2D6DEE7C3F}" type="datetime1">
              <a:rPr lang="de-DE" smtClean="0"/>
              <a:pPr>
                <a:defRPr/>
              </a:pPr>
              <a:t>17.01.2025</a:t>
            </a:fld>
            <a:endParaRPr lang="de-DE" dirty="0"/>
          </a:p>
        </p:txBody>
      </p:sp>
      <p:sp>
        <p:nvSpPr>
          <p:cNvPr id="6" name="Fußzeilenplatzhalter 5"/>
          <p:cNvSpPr>
            <a:spLocks noGrp="1"/>
          </p:cNvSpPr>
          <p:nvPr>
            <p:ph type="ftr" sz="quarter" idx="12"/>
          </p:nvPr>
        </p:nvSpPr>
        <p:spPr/>
        <p:txBody>
          <a:bodyPr/>
          <a:lstStyle/>
          <a:p>
            <a:pPr>
              <a:defRPr/>
            </a:pPr>
            <a:endParaRPr lang="de-DE"/>
          </a:p>
        </p:txBody>
      </p:sp>
      <p:sp>
        <p:nvSpPr>
          <p:cNvPr id="7" name="Foliennummernplatzhalter 6"/>
          <p:cNvSpPr>
            <a:spLocks noGrp="1"/>
          </p:cNvSpPr>
          <p:nvPr>
            <p:ph type="sldNum" sz="quarter" idx="13"/>
          </p:nvPr>
        </p:nvSpPr>
        <p:spPr/>
        <p:txBody>
          <a:bodyPr/>
          <a:lstStyle/>
          <a:p>
            <a:pPr>
              <a:defRPr/>
            </a:pPr>
            <a:fld id="{00C3AA32-001E-42AB-9768-113E1226E287}" type="slidenum">
              <a:rPr lang="de-DE" smtClean="0"/>
              <a:pPr>
                <a:defRPr/>
              </a:pPr>
              <a:t>9</a:t>
            </a:fld>
            <a:endParaRPr lang="de-DE"/>
          </a:p>
        </p:txBody>
      </p:sp>
    </p:spTree>
    <p:extLst>
      <p:ext uri="{BB962C8B-B14F-4D97-AF65-F5344CB8AC3E}">
        <p14:creationId xmlns:p14="http://schemas.microsoft.com/office/powerpoint/2010/main" val="3030511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488" y="744538"/>
            <a:ext cx="6616700" cy="3722687"/>
          </a:xfrm>
        </p:spPr>
      </p:sp>
      <p:sp>
        <p:nvSpPr>
          <p:cNvPr id="3" name="Notizenplatzhalter 2"/>
          <p:cNvSpPr>
            <a:spLocks noGrp="1"/>
          </p:cNvSpPr>
          <p:nvPr>
            <p:ph type="body" idx="1"/>
          </p:nvPr>
        </p:nvSpPr>
        <p:spPr/>
        <p:txBody>
          <a:bodyPr/>
          <a:lstStyle/>
          <a:p>
            <a:r>
              <a:rPr lang="de-AT" dirty="0"/>
              <a:t>https://en.wikipedia.org/wiki/File:Comparison_of_con-_and_counter-current_flow_exchange.jpg</a:t>
            </a:r>
          </a:p>
        </p:txBody>
      </p:sp>
      <p:sp>
        <p:nvSpPr>
          <p:cNvPr id="4" name="Kopfzeilenplatzhalter 3"/>
          <p:cNvSpPr>
            <a:spLocks noGrp="1"/>
          </p:cNvSpPr>
          <p:nvPr>
            <p:ph type="hdr" sz="quarter" idx="10"/>
          </p:nvPr>
        </p:nvSpPr>
        <p:spPr/>
        <p:txBody>
          <a:bodyPr/>
          <a:lstStyle/>
          <a:p>
            <a:pPr>
              <a:defRPr/>
            </a:pPr>
            <a:r>
              <a:rPr lang="de-DE"/>
              <a:t>Veterinärmedizinische Universität Wien (Vetmeduni Vienna)</a:t>
            </a:r>
          </a:p>
        </p:txBody>
      </p:sp>
      <p:sp>
        <p:nvSpPr>
          <p:cNvPr id="5" name="Datumsplatzhalter 4"/>
          <p:cNvSpPr>
            <a:spLocks noGrp="1"/>
          </p:cNvSpPr>
          <p:nvPr>
            <p:ph type="dt" sz="quarter" idx="11"/>
          </p:nvPr>
        </p:nvSpPr>
        <p:spPr/>
        <p:txBody>
          <a:bodyPr/>
          <a:lstStyle/>
          <a:p>
            <a:pPr>
              <a:defRPr/>
            </a:pPr>
            <a:fld id="{D13962B1-C11F-4901-B111-0C2D6DEE7C3F}" type="datetime1">
              <a:rPr lang="de-DE" smtClean="0"/>
              <a:pPr>
                <a:defRPr/>
              </a:pPr>
              <a:t>17.01.2025</a:t>
            </a:fld>
            <a:endParaRPr lang="de-DE" dirty="0"/>
          </a:p>
        </p:txBody>
      </p:sp>
      <p:sp>
        <p:nvSpPr>
          <p:cNvPr id="6" name="Fußzeilenplatzhalter 5"/>
          <p:cNvSpPr>
            <a:spLocks noGrp="1"/>
          </p:cNvSpPr>
          <p:nvPr>
            <p:ph type="ftr" sz="quarter" idx="12"/>
          </p:nvPr>
        </p:nvSpPr>
        <p:spPr/>
        <p:txBody>
          <a:bodyPr/>
          <a:lstStyle/>
          <a:p>
            <a:pPr>
              <a:defRPr/>
            </a:pPr>
            <a:endParaRPr lang="de-DE"/>
          </a:p>
        </p:txBody>
      </p:sp>
      <p:sp>
        <p:nvSpPr>
          <p:cNvPr id="7" name="Foliennummernplatzhalter 6"/>
          <p:cNvSpPr>
            <a:spLocks noGrp="1"/>
          </p:cNvSpPr>
          <p:nvPr>
            <p:ph type="sldNum" sz="quarter" idx="13"/>
          </p:nvPr>
        </p:nvSpPr>
        <p:spPr/>
        <p:txBody>
          <a:bodyPr/>
          <a:lstStyle/>
          <a:p>
            <a:pPr>
              <a:defRPr/>
            </a:pPr>
            <a:fld id="{00C3AA32-001E-42AB-9768-113E1226E287}" type="slidenum">
              <a:rPr lang="de-DE" smtClean="0"/>
              <a:pPr>
                <a:defRPr/>
              </a:pPr>
              <a:t>10</a:t>
            </a:fld>
            <a:endParaRPr lang="de-DE"/>
          </a:p>
        </p:txBody>
      </p:sp>
    </p:spTree>
    <p:extLst>
      <p:ext uri="{BB962C8B-B14F-4D97-AF65-F5344CB8AC3E}">
        <p14:creationId xmlns:p14="http://schemas.microsoft.com/office/powerpoint/2010/main" val="719987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488" y="744538"/>
            <a:ext cx="6616700" cy="3722687"/>
          </a:xfrm>
        </p:spPr>
      </p:sp>
      <p:sp>
        <p:nvSpPr>
          <p:cNvPr id="3" name="Notizenplatzhalter 2"/>
          <p:cNvSpPr>
            <a:spLocks noGrp="1"/>
          </p:cNvSpPr>
          <p:nvPr>
            <p:ph type="body" idx="1"/>
          </p:nvPr>
        </p:nvSpPr>
        <p:spPr/>
        <p:txBody>
          <a:bodyPr/>
          <a:lstStyle/>
          <a:p>
            <a:r>
              <a:rPr lang="de-AT" dirty="0"/>
              <a:t>https://en.wikipedia.org/wiki/Plate_heat_exchanger#/media/File:Plate_heat_exchanger_-_dismantled_pic02.jpg</a:t>
            </a:r>
          </a:p>
          <a:p>
            <a:r>
              <a:rPr lang="de-AT" dirty="0"/>
              <a:t>https://en.wikipedia.org/wiki/Heat_exchanger#/media/File:Straight-tube_heat_exchanger_1-pass.svg</a:t>
            </a:r>
          </a:p>
        </p:txBody>
      </p:sp>
      <p:sp>
        <p:nvSpPr>
          <p:cNvPr id="4" name="Kopfzeilenplatzhalter 3"/>
          <p:cNvSpPr>
            <a:spLocks noGrp="1"/>
          </p:cNvSpPr>
          <p:nvPr>
            <p:ph type="hdr" sz="quarter" idx="10"/>
          </p:nvPr>
        </p:nvSpPr>
        <p:spPr/>
        <p:txBody>
          <a:bodyPr/>
          <a:lstStyle/>
          <a:p>
            <a:pPr>
              <a:defRPr/>
            </a:pPr>
            <a:r>
              <a:rPr lang="de-DE"/>
              <a:t>Veterinärmedizinische Universität Wien (Vetmeduni Vienna)</a:t>
            </a:r>
          </a:p>
        </p:txBody>
      </p:sp>
      <p:sp>
        <p:nvSpPr>
          <p:cNvPr id="5" name="Datumsplatzhalter 4"/>
          <p:cNvSpPr>
            <a:spLocks noGrp="1"/>
          </p:cNvSpPr>
          <p:nvPr>
            <p:ph type="dt" sz="quarter" idx="11"/>
          </p:nvPr>
        </p:nvSpPr>
        <p:spPr/>
        <p:txBody>
          <a:bodyPr/>
          <a:lstStyle/>
          <a:p>
            <a:pPr>
              <a:defRPr/>
            </a:pPr>
            <a:fld id="{D13962B1-C11F-4901-B111-0C2D6DEE7C3F}" type="datetime1">
              <a:rPr lang="de-DE" smtClean="0"/>
              <a:pPr>
                <a:defRPr/>
              </a:pPr>
              <a:t>17.01.2025</a:t>
            </a:fld>
            <a:endParaRPr lang="de-DE" dirty="0"/>
          </a:p>
        </p:txBody>
      </p:sp>
      <p:sp>
        <p:nvSpPr>
          <p:cNvPr id="6" name="Fußzeilenplatzhalter 5"/>
          <p:cNvSpPr>
            <a:spLocks noGrp="1"/>
          </p:cNvSpPr>
          <p:nvPr>
            <p:ph type="ftr" sz="quarter" idx="12"/>
          </p:nvPr>
        </p:nvSpPr>
        <p:spPr/>
        <p:txBody>
          <a:bodyPr/>
          <a:lstStyle/>
          <a:p>
            <a:pPr>
              <a:defRPr/>
            </a:pPr>
            <a:endParaRPr lang="de-DE"/>
          </a:p>
        </p:txBody>
      </p:sp>
      <p:sp>
        <p:nvSpPr>
          <p:cNvPr id="7" name="Foliennummernplatzhalter 6"/>
          <p:cNvSpPr>
            <a:spLocks noGrp="1"/>
          </p:cNvSpPr>
          <p:nvPr>
            <p:ph type="sldNum" sz="quarter" idx="13"/>
          </p:nvPr>
        </p:nvSpPr>
        <p:spPr/>
        <p:txBody>
          <a:bodyPr/>
          <a:lstStyle/>
          <a:p>
            <a:pPr>
              <a:defRPr/>
            </a:pPr>
            <a:fld id="{00C3AA32-001E-42AB-9768-113E1226E287}" type="slidenum">
              <a:rPr lang="de-DE" smtClean="0"/>
              <a:pPr>
                <a:defRPr/>
              </a:pPr>
              <a:t>11</a:t>
            </a:fld>
            <a:endParaRPr lang="de-DE"/>
          </a:p>
        </p:txBody>
      </p:sp>
    </p:spTree>
    <p:extLst>
      <p:ext uri="{BB962C8B-B14F-4D97-AF65-F5344CB8AC3E}">
        <p14:creationId xmlns:p14="http://schemas.microsoft.com/office/powerpoint/2010/main" val="602147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488" y="744538"/>
            <a:ext cx="6616700" cy="3722687"/>
          </a:xfrm>
        </p:spPr>
      </p:sp>
      <p:sp>
        <p:nvSpPr>
          <p:cNvPr id="3" name="Notizenplatzhalter 2"/>
          <p:cNvSpPr>
            <a:spLocks noGrp="1"/>
          </p:cNvSpPr>
          <p:nvPr>
            <p:ph type="body" idx="1"/>
          </p:nvPr>
        </p:nvSpPr>
        <p:spPr/>
        <p:txBody>
          <a:bodyPr/>
          <a:lstStyle/>
          <a:p>
            <a:pPr marL="0" indent="0">
              <a:buNone/>
            </a:pPr>
            <a:r>
              <a:rPr lang="de-AT" dirty="0"/>
              <a:t>https://www.tetrapak.com/solutions/integrated-solutions-equipment/processing-equipment/uht-treatment/tetra-therm-aseptic-vtis</a:t>
            </a:r>
          </a:p>
        </p:txBody>
      </p:sp>
      <p:sp>
        <p:nvSpPr>
          <p:cNvPr id="4" name="Kopfzeilenplatzhalter 3"/>
          <p:cNvSpPr>
            <a:spLocks noGrp="1"/>
          </p:cNvSpPr>
          <p:nvPr>
            <p:ph type="hdr" sz="quarter" idx="10"/>
          </p:nvPr>
        </p:nvSpPr>
        <p:spPr/>
        <p:txBody>
          <a:bodyPr/>
          <a:lstStyle/>
          <a:p>
            <a:pPr>
              <a:defRPr/>
            </a:pPr>
            <a:r>
              <a:rPr lang="de-DE"/>
              <a:t>Veterinärmedizinische Universität Wien (Vetmeduni Vienna)</a:t>
            </a:r>
          </a:p>
        </p:txBody>
      </p:sp>
      <p:sp>
        <p:nvSpPr>
          <p:cNvPr id="5" name="Datumsplatzhalter 4"/>
          <p:cNvSpPr>
            <a:spLocks noGrp="1"/>
          </p:cNvSpPr>
          <p:nvPr>
            <p:ph type="dt" sz="quarter" idx="11"/>
          </p:nvPr>
        </p:nvSpPr>
        <p:spPr/>
        <p:txBody>
          <a:bodyPr/>
          <a:lstStyle/>
          <a:p>
            <a:pPr>
              <a:defRPr/>
            </a:pPr>
            <a:fld id="{D13962B1-C11F-4901-B111-0C2D6DEE7C3F}" type="datetime1">
              <a:rPr lang="de-DE" smtClean="0"/>
              <a:pPr>
                <a:defRPr/>
              </a:pPr>
              <a:t>17.01.2025</a:t>
            </a:fld>
            <a:endParaRPr lang="de-DE" dirty="0"/>
          </a:p>
        </p:txBody>
      </p:sp>
      <p:sp>
        <p:nvSpPr>
          <p:cNvPr id="6" name="Fußzeilenplatzhalter 5"/>
          <p:cNvSpPr>
            <a:spLocks noGrp="1"/>
          </p:cNvSpPr>
          <p:nvPr>
            <p:ph type="ftr" sz="quarter" idx="12"/>
          </p:nvPr>
        </p:nvSpPr>
        <p:spPr/>
        <p:txBody>
          <a:bodyPr/>
          <a:lstStyle/>
          <a:p>
            <a:pPr>
              <a:defRPr/>
            </a:pPr>
            <a:endParaRPr lang="de-DE"/>
          </a:p>
        </p:txBody>
      </p:sp>
      <p:sp>
        <p:nvSpPr>
          <p:cNvPr id="7" name="Foliennummernplatzhalter 6"/>
          <p:cNvSpPr>
            <a:spLocks noGrp="1"/>
          </p:cNvSpPr>
          <p:nvPr>
            <p:ph type="sldNum" sz="quarter" idx="13"/>
          </p:nvPr>
        </p:nvSpPr>
        <p:spPr/>
        <p:txBody>
          <a:bodyPr/>
          <a:lstStyle/>
          <a:p>
            <a:pPr>
              <a:defRPr/>
            </a:pPr>
            <a:fld id="{00C3AA32-001E-42AB-9768-113E1226E287}" type="slidenum">
              <a:rPr lang="de-DE" smtClean="0"/>
              <a:pPr>
                <a:defRPr/>
              </a:pPr>
              <a:t>12</a:t>
            </a:fld>
            <a:endParaRPr lang="de-DE"/>
          </a:p>
        </p:txBody>
      </p:sp>
    </p:spTree>
    <p:extLst>
      <p:ext uri="{BB962C8B-B14F-4D97-AF65-F5344CB8AC3E}">
        <p14:creationId xmlns:p14="http://schemas.microsoft.com/office/powerpoint/2010/main" val="3069792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488" y="744538"/>
            <a:ext cx="6616700" cy="3722687"/>
          </a:xfrm>
        </p:spPr>
      </p:sp>
      <p:sp>
        <p:nvSpPr>
          <p:cNvPr id="3" name="Notizenplatzhalter 2"/>
          <p:cNvSpPr>
            <a:spLocks noGrp="1"/>
          </p:cNvSpPr>
          <p:nvPr>
            <p:ph type="body" idx="1"/>
          </p:nvPr>
        </p:nvSpPr>
        <p:spPr/>
        <p:txBody>
          <a:bodyPr/>
          <a:lstStyle/>
          <a:p>
            <a:pPr marL="0" indent="0">
              <a:buNone/>
            </a:pPr>
            <a:r>
              <a:rPr lang="de-AT" b="1" dirty="0"/>
              <a:t>https://en.wikipedia.org/wiki/Steam_infusion#/media/File:Steam_infuser.PNG</a:t>
            </a:r>
          </a:p>
          <a:p>
            <a:pPr marL="0" indent="0">
              <a:buNone/>
            </a:pPr>
            <a:endParaRPr lang="de-AT" b="1" dirty="0"/>
          </a:p>
          <a:p>
            <a:pPr marL="0" indent="0">
              <a:buNone/>
            </a:pPr>
            <a:endParaRPr lang="de-AT" b="1" dirty="0"/>
          </a:p>
          <a:p>
            <a:pPr marL="0" indent="0">
              <a:buNone/>
            </a:pPr>
            <a:r>
              <a:rPr lang="de-AT" b="1" dirty="0"/>
              <a:t>Produkt in den Dampf</a:t>
            </a:r>
          </a:p>
          <a:p>
            <a:pPr marL="0" indent="0">
              <a:buNone/>
            </a:pPr>
            <a:r>
              <a:rPr lang="de-AT" dirty="0"/>
              <a:t>ESL = </a:t>
            </a:r>
            <a:r>
              <a:rPr lang="de-AT" dirty="0" err="1"/>
              <a:t>extended</a:t>
            </a:r>
            <a:r>
              <a:rPr lang="de-AT" dirty="0"/>
              <a:t> </a:t>
            </a:r>
            <a:r>
              <a:rPr lang="de-AT" dirty="0" err="1"/>
              <a:t>shelf</a:t>
            </a:r>
            <a:r>
              <a:rPr lang="de-AT" dirty="0"/>
              <a:t> </a:t>
            </a:r>
            <a:r>
              <a:rPr lang="de-AT" dirty="0" err="1"/>
              <a:t>life</a:t>
            </a:r>
            <a:endParaRPr lang="de-AT" dirty="0"/>
          </a:p>
          <a:p>
            <a:pPr marL="0" indent="0">
              <a:buNone/>
            </a:pPr>
            <a:r>
              <a:rPr lang="de-AT" dirty="0"/>
              <a:t>UHT= ultrahoch erhitzt</a:t>
            </a:r>
          </a:p>
          <a:p>
            <a:pPr marL="0" indent="0">
              <a:buNone/>
            </a:pPr>
            <a:endParaRPr lang="de-AT" dirty="0"/>
          </a:p>
          <a:p>
            <a:pPr marL="0" marR="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Produkt wird über Produktverteiler in heißen</a:t>
            </a:r>
            <a:r>
              <a:rPr lang="de-AT" baseline="0" dirty="0"/>
              <a:t> </a:t>
            </a:r>
            <a:r>
              <a:rPr lang="de-AT" dirty="0"/>
              <a:t>Dampf </a:t>
            </a:r>
            <a:r>
              <a:rPr lang="de-AT" b="1" dirty="0"/>
              <a:t>unter Druck </a:t>
            </a:r>
            <a:r>
              <a:rPr lang="de-AT" b="1" baseline="0" dirty="0"/>
              <a:t> </a:t>
            </a:r>
            <a:r>
              <a:rPr lang="de-AT" dirty="0"/>
              <a:t>eingebracht. </a:t>
            </a:r>
          </a:p>
          <a:p>
            <a:pPr marL="0" marR="0" lvl="0" indent="0" algn="l" defTabSz="914400" rtl="0" eaLnBrk="0" fontAlgn="base" latinLnBrk="0" hangingPunct="0">
              <a:lnSpc>
                <a:spcPct val="100000"/>
              </a:lnSpc>
              <a:spcBef>
                <a:spcPct val="30000"/>
              </a:spcBef>
              <a:spcAft>
                <a:spcPct val="0"/>
              </a:spcAft>
              <a:buClr>
                <a:srgbClr val="A0003C"/>
              </a:buClr>
              <a:buSzTx/>
              <a:buFont typeface="Wingdings" pitchFamily="2" charset="2"/>
              <a:buNone/>
              <a:tabLst/>
              <a:defRPr/>
            </a:pPr>
            <a:r>
              <a:rPr lang="de-AT" dirty="0"/>
              <a:t>wo </a:t>
            </a:r>
            <a:r>
              <a:rPr lang="de-AT" b="1" dirty="0"/>
              <a:t>Der Dampf kondensiert und gibt seine Kondensationswärme an das Produkt ab. in einer </a:t>
            </a:r>
            <a:r>
              <a:rPr lang="de-AT" b="1" baseline="0" dirty="0"/>
              <a:t> </a:t>
            </a:r>
            <a:r>
              <a:rPr lang="de-AT" b="1" dirty="0"/>
              <a:t>Sekunde auf 130° C. </a:t>
            </a:r>
          </a:p>
          <a:p>
            <a:pPr marL="0" indent="0">
              <a:buNone/>
            </a:pPr>
            <a:r>
              <a:rPr lang="de-AT" b="1" dirty="0"/>
              <a:t>-&gt; </a:t>
            </a:r>
            <a:r>
              <a:rPr lang="de-AT" dirty="0"/>
              <a:t>sofort entspannt (Druckabfall) = Verdampfungsenergie entzogen -&gt; rasche Abkühlung</a:t>
            </a:r>
          </a:p>
          <a:p>
            <a:pPr marL="0" indent="0">
              <a:buNone/>
            </a:pPr>
            <a:endParaRPr lang="de-AT" dirty="0"/>
          </a:p>
          <a:p>
            <a:pPr marL="0" indent="0">
              <a:buNone/>
            </a:pPr>
            <a:endParaRPr lang="de-AT" dirty="0"/>
          </a:p>
          <a:p>
            <a:pPr marL="0" indent="0">
              <a:buNone/>
            </a:pPr>
            <a:endParaRPr lang="de-AT" dirty="0"/>
          </a:p>
        </p:txBody>
      </p:sp>
      <p:sp>
        <p:nvSpPr>
          <p:cNvPr id="4" name="Kopfzeilenplatzhalter 3"/>
          <p:cNvSpPr>
            <a:spLocks noGrp="1"/>
          </p:cNvSpPr>
          <p:nvPr>
            <p:ph type="hdr" sz="quarter" idx="10"/>
          </p:nvPr>
        </p:nvSpPr>
        <p:spPr/>
        <p:txBody>
          <a:bodyPr/>
          <a:lstStyle/>
          <a:p>
            <a:pPr>
              <a:defRPr/>
            </a:pPr>
            <a:r>
              <a:rPr lang="de-DE"/>
              <a:t>Veterinärmedizinische Universität Wien (Vetmeduni Vienna)</a:t>
            </a:r>
          </a:p>
        </p:txBody>
      </p:sp>
      <p:sp>
        <p:nvSpPr>
          <p:cNvPr id="5" name="Datumsplatzhalter 4"/>
          <p:cNvSpPr>
            <a:spLocks noGrp="1"/>
          </p:cNvSpPr>
          <p:nvPr>
            <p:ph type="dt" sz="quarter" idx="11"/>
          </p:nvPr>
        </p:nvSpPr>
        <p:spPr/>
        <p:txBody>
          <a:bodyPr/>
          <a:lstStyle/>
          <a:p>
            <a:pPr>
              <a:defRPr/>
            </a:pPr>
            <a:fld id="{D13962B1-C11F-4901-B111-0C2D6DEE7C3F}" type="datetime1">
              <a:rPr lang="de-DE" smtClean="0"/>
              <a:pPr>
                <a:defRPr/>
              </a:pPr>
              <a:t>17.01.2025</a:t>
            </a:fld>
            <a:endParaRPr lang="de-DE" dirty="0"/>
          </a:p>
        </p:txBody>
      </p:sp>
      <p:sp>
        <p:nvSpPr>
          <p:cNvPr id="6" name="Fußzeilenplatzhalter 5"/>
          <p:cNvSpPr>
            <a:spLocks noGrp="1"/>
          </p:cNvSpPr>
          <p:nvPr>
            <p:ph type="ftr" sz="quarter" idx="12"/>
          </p:nvPr>
        </p:nvSpPr>
        <p:spPr/>
        <p:txBody>
          <a:bodyPr/>
          <a:lstStyle/>
          <a:p>
            <a:pPr>
              <a:defRPr/>
            </a:pPr>
            <a:endParaRPr lang="de-DE"/>
          </a:p>
        </p:txBody>
      </p:sp>
      <p:sp>
        <p:nvSpPr>
          <p:cNvPr id="7" name="Foliennummernplatzhalter 6"/>
          <p:cNvSpPr>
            <a:spLocks noGrp="1"/>
          </p:cNvSpPr>
          <p:nvPr>
            <p:ph type="sldNum" sz="quarter" idx="13"/>
          </p:nvPr>
        </p:nvSpPr>
        <p:spPr/>
        <p:txBody>
          <a:bodyPr/>
          <a:lstStyle/>
          <a:p>
            <a:pPr>
              <a:defRPr/>
            </a:pPr>
            <a:fld id="{00C3AA32-001E-42AB-9768-113E1226E287}" type="slidenum">
              <a:rPr lang="de-DE" smtClean="0"/>
              <a:pPr>
                <a:defRPr/>
              </a:pPr>
              <a:t>13</a:t>
            </a:fld>
            <a:endParaRPr lang="de-DE"/>
          </a:p>
        </p:txBody>
      </p:sp>
    </p:spTree>
    <p:extLst>
      <p:ext uri="{BB962C8B-B14F-4D97-AF65-F5344CB8AC3E}">
        <p14:creationId xmlns:p14="http://schemas.microsoft.com/office/powerpoint/2010/main" val="3350545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488" y="744538"/>
            <a:ext cx="6616700" cy="3722687"/>
          </a:xfrm>
        </p:spPr>
      </p:sp>
      <p:sp>
        <p:nvSpPr>
          <p:cNvPr id="3" name="Notizenplatzhalter 2"/>
          <p:cNvSpPr>
            <a:spLocks noGrp="1"/>
          </p:cNvSpPr>
          <p:nvPr>
            <p:ph type="body" idx="1"/>
          </p:nvPr>
        </p:nvSpPr>
        <p:spPr/>
        <p:txBody>
          <a:bodyPr/>
          <a:lstStyle/>
          <a:p>
            <a:pPr marL="0" indent="0">
              <a:buNone/>
            </a:pPr>
            <a:r>
              <a:rPr lang="de-AT" dirty="0"/>
              <a:t>Thermoformbarer Kunststoff, geringe</a:t>
            </a:r>
            <a:r>
              <a:rPr lang="de-AT" baseline="0" dirty="0"/>
              <a:t> Sauerstoffdurchlässigkeit </a:t>
            </a:r>
          </a:p>
          <a:p>
            <a:pPr marL="0" indent="0">
              <a:buNone/>
            </a:pPr>
            <a:endParaRPr lang="de-AT" baseline="0" dirty="0"/>
          </a:p>
          <a:p>
            <a:pPr marL="0" indent="0">
              <a:buNone/>
            </a:pPr>
            <a:r>
              <a:rPr lang="de-AT" baseline="0" dirty="0"/>
              <a:t>PET Flaschen: </a:t>
            </a:r>
            <a:r>
              <a:rPr lang="de-AT" baseline="0" dirty="0" err="1"/>
              <a:t>Pet</a:t>
            </a:r>
            <a:r>
              <a:rPr lang="de-AT" baseline="0" dirty="0"/>
              <a:t> ist ein thermoplastisch formbarer Kunststoff. </a:t>
            </a:r>
            <a:r>
              <a:rPr lang="de-AT" baseline="0" dirty="0" err="1"/>
              <a:t>Pet</a:t>
            </a:r>
            <a:r>
              <a:rPr lang="de-AT" baseline="0" dirty="0"/>
              <a:t> werden als kleine, dickwandige Rohlinge angeliefert und im Getränkebereich direkt vor dem Befüllen mittels Intrarotstrahlung auf 100°C erhitzt und aufgeblasen! </a:t>
            </a:r>
            <a:r>
              <a:rPr lang="de-AT" dirty="0"/>
              <a:t>mit bereits fertigem </a:t>
            </a:r>
            <a:r>
              <a:rPr lang="de-AT" u="none" dirty="0">
                <a:hlinkClick r:id="rId3" tooltip="Gewinde"/>
              </a:rPr>
              <a:t>Verschlussgewinde</a:t>
            </a:r>
            <a:r>
              <a:rPr lang="de-AT" u="none" dirty="0"/>
              <a:t> </a:t>
            </a:r>
            <a:endParaRPr lang="de-AT" u="none" baseline="0" dirty="0"/>
          </a:p>
          <a:p>
            <a:pPr marL="0" indent="0">
              <a:buNone/>
            </a:pPr>
            <a:endParaRPr lang="de-AT" baseline="0" dirty="0"/>
          </a:p>
          <a:p>
            <a:pPr marL="0" indent="0">
              <a:buNone/>
            </a:pPr>
            <a:r>
              <a:rPr lang="de-AT" baseline="0" dirty="0"/>
              <a:t>Kartonverpackung, eigentlich immer Mehrschichtfolien. 70% Karton für die Stabilität, Luftsperrschicht aus Aluminium- Außen herum Polyethylen (Kunststoff)- </a:t>
            </a:r>
            <a:r>
              <a:rPr lang="de-AT" baseline="0" dirty="0" err="1"/>
              <a:t>mikroorganismen</a:t>
            </a:r>
            <a:r>
              <a:rPr lang="de-AT" baseline="0" dirty="0"/>
              <a:t> undurchlässig</a:t>
            </a:r>
          </a:p>
          <a:p>
            <a:pPr marL="0" indent="0">
              <a:buNone/>
            </a:pPr>
            <a:endParaRPr lang="de-AT" baseline="0" dirty="0"/>
          </a:p>
          <a:p>
            <a:pPr marL="0" indent="0">
              <a:buNone/>
            </a:pPr>
            <a:endParaRPr lang="de-AT" baseline="0" dirty="0"/>
          </a:p>
          <a:p>
            <a:pPr marL="0" indent="0">
              <a:buNone/>
            </a:pPr>
            <a:r>
              <a:rPr lang="de-AT" baseline="0" dirty="0"/>
              <a:t>https://commons.wikimedia.org/wiki/File:Inside_the_mold.jpg</a:t>
            </a:r>
          </a:p>
          <a:p>
            <a:pPr marL="0" indent="0">
              <a:buNone/>
            </a:pPr>
            <a:r>
              <a:rPr lang="de-AT" dirty="0"/>
              <a:t>https://de.wikipedia.org/wiki/PET-Rohling#/media/Datei:PETling.jpg</a:t>
            </a:r>
          </a:p>
        </p:txBody>
      </p:sp>
      <p:sp>
        <p:nvSpPr>
          <p:cNvPr id="4" name="Kopfzeilenplatzhalter 3"/>
          <p:cNvSpPr>
            <a:spLocks noGrp="1"/>
          </p:cNvSpPr>
          <p:nvPr>
            <p:ph type="hdr" sz="quarter" idx="10"/>
          </p:nvPr>
        </p:nvSpPr>
        <p:spPr/>
        <p:txBody>
          <a:bodyPr/>
          <a:lstStyle/>
          <a:p>
            <a:pPr>
              <a:defRPr/>
            </a:pPr>
            <a:r>
              <a:rPr lang="de-DE"/>
              <a:t>Veterinärmedizinische Universität Wien (Vetmeduni Vienna)</a:t>
            </a:r>
          </a:p>
        </p:txBody>
      </p:sp>
      <p:sp>
        <p:nvSpPr>
          <p:cNvPr id="5" name="Datumsplatzhalter 4"/>
          <p:cNvSpPr>
            <a:spLocks noGrp="1"/>
          </p:cNvSpPr>
          <p:nvPr>
            <p:ph type="dt" sz="quarter" idx="11"/>
          </p:nvPr>
        </p:nvSpPr>
        <p:spPr/>
        <p:txBody>
          <a:bodyPr/>
          <a:lstStyle/>
          <a:p>
            <a:pPr>
              <a:defRPr/>
            </a:pPr>
            <a:fld id="{D13962B1-C11F-4901-B111-0C2D6DEE7C3F}" type="datetime1">
              <a:rPr lang="de-DE" smtClean="0"/>
              <a:pPr>
                <a:defRPr/>
              </a:pPr>
              <a:t>17.01.2025</a:t>
            </a:fld>
            <a:endParaRPr lang="de-DE" dirty="0"/>
          </a:p>
        </p:txBody>
      </p:sp>
      <p:sp>
        <p:nvSpPr>
          <p:cNvPr id="6" name="Fußzeilenplatzhalter 5"/>
          <p:cNvSpPr>
            <a:spLocks noGrp="1"/>
          </p:cNvSpPr>
          <p:nvPr>
            <p:ph type="ftr" sz="quarter" idx="12"/>
          </p:nvPr>
        </p:nvSpPr>
        <p:spPr/>
        <p:txBody>
          <a:bodyPr/>
          <a:lstStyle/>
          <a:p>
            <a:pPr>
              <a:defRPr/>
            </a:pPr>
            <a:endParaRPr lang="de-DE"/>
          </a:p>
        </p:txBody>
      </p:sp>
      <p:sp>
        <p:nvSpPr>
          <p:cNvPr id="7" name="Foliennummernplatzhalter 6"/>
          <p:cNvSpPr>
            <a:spLocks noGrp="1"/>
          </p:cNvSpPr>
          <p:nvPr>
            <p:ph type="sldNum" sz="quarter" idx="13"/>
          </p:nvPr>
        </p:nvSpPr>
        <p:spPr/>
        <p:txBody>
          <a:bodyPr/>
          <a:lstStyle/>
          <a:p>
            <a:pPr>
              <a:defRPr/>
            </a:pPr>
            <a:fld id="{00C3AA32-001E-42AB-9768-113E1226E287}" type="slidenum">
              <a:rPr lang="de-DE" smtClean="0"/>
              <a:pPr>
                <a:defRPr/>
              </a:pPr>
              <a:t>14</a:t>
            </a:fld>
            <a:endParaRPr lang="de-DE"/>
          </a:p>
        </p:txBody>
      </p:sp>
    </p:spTree>
    <p:extLst>
      <p:ext uri="{BB962C8B-B14F-4D97-AF65-F5344CB8AC3E}">
        <p14:creationId xmlns:p14="http://schemas.microsoft.com/office/powerpoint/2010/main" val="3259075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488" y="744538"/>
            <a:ext cx="6616700" cy="3722687"/>
          </a:xfrm>
        </p:spPr>
      </p:sp>
      <p:sp>
        <p:nvSpPr>
          <p:cNvPr id="3" name="Notizenplatzhalter 2"/>
          <p:cNvSpPr>
            <a:spLocks noGrp="1"/>
          </p:cNvSpPr>
          <p:nvPr>
            <p:ph type="body" idx="1"/>
          </p:nvPr>
        </p:nvSpPr>
        <p:spPr/>
        <p:txBody>
          <a:bodyPr/>
          <a:lstStyle/>
          <a:p>
            <a:pPr marL="0" indent="0">
              <a:buNone/>
            </a:pPr>
            <a:r>
              <a:rPr lang="de-AT" dirty="0"/>
              <a:t>UVC-Entkeimung -&gt; </a:t>
            </a:r>
            <a:r>
              <a:rPr lang="de-AT" i="1" dirty="0"/>
              <a:t>rein trockenes </a:t>
            </a:r>
            <a:r>
              <a:rPr lang="de-AT" dirty="0"/>
              <a:t>und chemikalienfreies Verfahren </a:t>
            </a:r>
            <a:r>
              <a:rPr lang="de-AT" b="1" dirty="0"/>
              <a:t>99,9% der Keimbelastung </a:t>
            </a:r>
            <a:r>
              <a:rPr lang="de-AT" dirty="0"/>
              <a:t>reduziert wird (</a:t>
            </a:r>
            <a:r>
              <a:rPr lang="de-AT" b="1" dirty="0"/>
              <a:t>Keimreduktionsrate log Stufe 3</a:t>
            </a:r>
            <a:r>
              <a:rPr lang="de-AT" dirty="0"/>
              <a:t>).</a:t>
            </a:r>
          </a:p>
          <a:p>
            <a:pPr marL="0" indent="0">
              <a:buNone/>
            </a:pPr>
            <a:endParaRPr lang="de-AT" dirty="0"/>
          </a:p>
          <a:p>
            <a:pPr marL="0" indent="0">
              <a:buNone/>
            </a:pPr>
            <a:r>
              <a:rPr lang="de-AT" dirty="0"/>
              <a:t>Wenige Sekunden des intensiven Lichts sind ausreichend, um Verderbniskeime wie Bakterien, Hefe oder Pilze auf Siegelfolien und Joghurtbechern unschädlich zu machen. </a:t>
            </a:r>
            <a:br>
              <a:rPr lang="de-AT" dirty="0"/>
            </a:br>
            <a:endParaRPr lang="de-AT" dirty="0"/>
          </a:p>
          <a:p>
            <a:pPr marL="0" indent="0">
              <a:buNone/>
            </a:pPr>
            <a:r>
              <a:rPr lang="de-AT" b="1" dirty="0"/>
              <a:t>UVC-strahlungsresistenteren Schimmelpilze </a:t>
            </a:r>
            <a:r>
              <a:rPr lang="de-AT" dirty="0"/>
              <a:t>- Kombination von UVC-Strahlung nach </a:t>
            </a:r>
            <a:r>
              <a:rPr lang="de-AT" b="1" dirty="0"/>
              <a:t>Einwirkung von niedrig prozentigem Wasserstoffperoxid (1-3%). </a:t>
            </a:r>
          </a:p>
          <a:p>
            <a:pPr marL="0" indent="0">
              <a:buNone/>
            </a:pPr>
            <a:r>
              <a:rPr lang="de-AT" dirty="0"/>
              <a:t>Kombi-Einsatz 2 Mechanismen: UVC-Strahlung z.B. </a:t>
            </a:r>
            <a:r>
              <a:rPr lang="de-AT" b="1" dirty="0"/>
              <a:t>Bacillus subtilis Sporen </a:t>
            </a:r>
            <a:r>
              <a:rPr lang="de-AT" b="0" dirty="0"/>
              <a:t>(unempfindlich gegenüber Wasserstoffperoxid) </a:t>
            </a:r>
            <a:r>
              <a:rPr lang="de-AT" dirty="0"/>
              <a:t>+ Wasserstoffperoxid z.B. </a:t>
            </a:r>
            <a:r>
              <a:rPr lang="de-AT" b="1" dirty="0"/>
              <a:t>Aspergillus </a:t>
            </a:r>
            <a:r>
              <a:rPr lang="de-AT" b="1" dirty="0" err="1"/>
              <a:t>niger</a:t>
            </a:r>
            <a:r>
              <a:rPr lang="de-AT" b="1" dirty="0"/>
              <a:t> </a:t>
            </a:r>
            <a:r>
              <a:rPr lang="de-AT" b="0" dirty="0"/>
              <a:t>(UV-resistent)</a:t>
            </a:r>
          </a:p>
          <a:p>
            <a:pPr marL="0" indent="0">
              <a:buNone/>
            </a:pPr>
            <a:r>
              <a:rPr lang="de-AT" dirty="0"/>
              <a:t>-&gt; effektive und breite keimtötende Wirkung bis zu 99,99 % -&gt; </a:t>
            </a:r>
            <a:r>
              <a:rPr lang="de-AT" b="1" dirty="0"/>
              <a:t>Keimreduktionsrate log Stufe 4, "Ultra-Clean". </a:t>
            </a:r>
          </a:p>
          <a:p>
            <a:endParaRPr lang="de-AT" b="1" dirty="0"/>
          </a:p>
          <a:p>
            <a:r>
              <a:rPr lang="de-AT" b="0" dirty="0"/>
              <a:t>Wasserstoffperoxid zerfällt Rückstandsfrei in H2O</a:t>
            </a:r>
            <a:r>
              <a:rPr lang="de-AT" b="0" baseline="0" dirty="0"/>
              <a:t> und Sauerstoff.</a:t>
            </a:r>
          </a:p>
          <a:p>
            <a:r>
              <a:rPr lang="de-AT" b="0" baseline="0" dirty="0"/>
              <a:t>Wasserstoffperoxid Bad mit 30-40% häufig verwendet,  Rest wird durch sterile Luft abgeblasen. </a:t>
            </a:r>
          </a:p>
          <a:p>
            <a:endParaRPr lang="de-AT" b="0" baseline="0" dirty="0"/>
          </a:p>
          <a:p>
            <a:r>
              <a:rPr lang="de-AT" b="0" baseline="0" dirty="0"/>
              <a:t>Sprühverfahren innovativ, da Verkleinerung der </a:t>
            </a:r>
            <a:r>
              <a:rPr lang="de-AT" b="0" baseline="0" dirty="0" err="1"/>
              <a:t>Tröpfchengröße</a:t>
            </a:r>
            <a:r>
              <a:rPr lang="de-AT" b="0" baseline="0" dirty="0"/>
              <a:t> auf hydrophober Kunststoffoberfläche heißt, dass mehr Mikroorganismen abgetötet werden. </a:t>
            </a:r>
          </a:p>
          <a:p>
            <a:endParaRPr lang="de-AT" b="0" baseline="0" dirty="0"/>
          </a:p>
          <a:p>
            <a:endParaRPr lang="de-AT" b="0" baseline="0" dirty="0"/>
          </a:p>
          <a:p>
            <a:r>
              <a:rPr lang="de-AT" b="0" dirty="0"/>
              <a:t>https://www.ncbi.nlm.nih.gov/pmc/articles/PMC6834201/</a:t>
            </a:r>
            <a:br>
              <a:rPr lang="de-AT" b="0" dirty="0"/>
            </a:br>
            <a:endParaRPr lang="de-AT" b="0" dirty="0"/>
          </a:p>
        </p:txBody>
      </p:sp>
      <p:sp>
        <p:nvSpPr>
          <p:cNvPr id="4" name="Kopfzeilenplatzhalter 3"/>
          <p:cNvSpPr>
            <a:spLocks noGrp="1"/>
          </p:cNvSpPr>
          <p:nvPr>
            <p:ph type="hdr" sz="quarter" idx="10"/>
          </p:nvPr>
        </p:nvSpPr>
        <p:spPr/>
        <p:txBody>
          <a:bodyPr/>
          <a:lstStyle/>
          <a:p>
            <a:pPr>
              <a:defRPr/>
            </a:pPr>
            <a:r>
              <a:rPr lang="de-DE"/>
              <a:t>Veterinärmedizinische Universität Wien (Vetmeduni Vienna)</a:t>
            </a:r>
          </a:p>
        </p:txBody>
      </p:sp>
      <p:sp>
        <p:nvSpPr>
          <p:cNvPr id="5" name="Datumsplatzhalter 4"/>
          <p:cNvSpPr>
            <a:spLocks noGrp="1"/>
          </p:cNvSpPr>
          <p:nvPr>
            <p:ph type="dt" sz="quarter" idx="11"/>
          </p:nvPr>
        </p:nvSpPr>
        <p:spPr/>
        <p:txBody>
          <a:bodyPr/>
          <a:lstStyle/>
          <a:p>
            <a:pPr>
              <a:defRPr/>
            </a:pPr>
            <a:fld id="{D13962B1-C11F-4901-B111-0C2D6DEE7C3F}" type="datetime1">
              <a:rPr lang="de-DE" smtClean="0"/>
              <a:pPr>
                <a:defRPr/>
              </a:pPr>
              <a:t>17.01.2025</a:t>
            </a:fld>
            <a:endParaRPr lang="de-DE" dirty="0"/>
          </a:p>
        </p:txBody>
      </p:sp>
      <p:sp>
        <p:nvSpPr>
          <p:cNvPr id="6" name="Fußzeilenplatzhalter 5"/>
          <p:cNvSpPr>
            <a:spLocks noGrp="1"/>
          </p:cNvSpPr>
          <p:nvPr>
            <p:ph type="ftr" sz="quarter" idx="12"/>
          </p:nvPr>
        </p:nvSpPr>
        <p:spPr/>
        <p:txBody>
          <a:bodyPr/>
          <a:lstStyle/>
          <a:p>
            <a:pPr>
              <a:defRPr/>
            </a:pPr>
            <a:endParaRPr lang="de-DE"/>
          </a:p>
        </p:txBody>
      </p:sp>
      <p:sp>
        <p:nvSpPr>
          <p:cNvPr id="7" name="Foliennummernplatzhalter 6"/>
          <p:cNvSpPr>
            <a:spLocks noGrp="1"/>
          </p:cNvSpPr>
          <p:nvPr>
            <p:ph type="sldNum" sz="quarter" idx="13"/>
          </p:nvPr>
        </p:nvSpPr>
        <p:spPr/>
        <p:txBody>
          <a:bodyPr/>
          <a:lstStyle/>
          <a:p>
            <a:pPr>
              <a:defRPr/>
            </a:pPr>
            <a:fld id="{00C3AA32-001E-42AB-9768-113E1226E287}" type="slidenum">
              <a:rPr lang="de-DE" smtClean="0"/>
              <a:pPr>
                <a:defRPr/>
              </a:pPr>
              <a:t>15</a:t>
            </a:fld>
            <a:endParaRPr lang="de-DE"/>
          </a:p>
        </p:txBody>
      </p:sp>
    </p:spTree>
    <p:extLst>
      <p:ext uri="{BB962C8B-B14F-4D97-AF65-F5344CB8AC3E}">
        <p14:creationId xmlns:p14="http://schemas.microsoft.com/office/powerpoint/2010/main" val="44171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https://de.wikipedia.org/wiki/Molch_(Rohrleitung)#/media/Datei:Duo_Lip_Pig_all_IST.JPG</a:t>
            </a:r>
          </a:p>
          <a:p>
            <a:endParaRPr lang="de-DE" baseline="0" dirty="0"/>
          </a:p>
          <a:p>
            <a:r>
              <a:rPr lang="de-AT" b="1" dirty="0"/>
              <a:t>Definition von CIP</a:t>
            </a:r>
          </a:p>
          <a:p>
            <a:r>
              <a:rPr lang="de-AT" dirty="0"/>
              <a:t>CIP steht für "</a:t>
            </a:r>
            <a:r>
              <a:rPr lang="de-AT" dirty="0" err="1"/>
              <a:t>Cleaning</a:t>
            </a:r>
            <a:r>
              <a:rPr lang="de-AT" dirty="0"/>
              <a:t> in Place" und bezeichnet ein automatisiertes Verfahren, mit dem geschlossene Systeme (z. B. Tanks, Rohrleitungen, Wärmetauscher und Abfüllanlagen) gereinigt werden, ohne sie auseinanderbauen zu müssen. Dieses Verfahren wird typischerweise verwendet, um Rückstände wie Lebensmittelreste, Mikroorganismen oder chemische Ablagerungen zu entfernen.</a:t>
            </a:r>
          </a:p>
          <a:p>
            <a:r>
              <a:rPr lang="de-AT" b="1" dirty="0"/>
              <a:t>Hauptmerkmale des CIP-Verfahrens</a:t>
            </a:r>
          </a:p>
          <a:p>
            <a:pPr>
              <a:buFont typeface="+mj-lt"/>
              <a:buAutoNum type="arabicPeriod"/>
            </a:pPr>
            <a:r>
              <a:rPr lang="de-AT" b="1" dirty="0"/>
              <a:t>Geschlossenes System:</a:t>
            </a:r>
            <a:endParaRPr lang="de-AT" dirty="0"/>
          </a:p>
          <a:p>
            <a:pPr marL="742950" lvl="1" indent="-285750">
              <a:buFont typeface="+mj-lt"/>
              <a:buAutoNum type="arabicPeriod"/>
            </a:pPr>
            <a:r>
              <a:rPr lang="de-AT" dirty="0"/>
              <a:t>Die Reinigung erfolgt innerhalb des Systems, ohne manuelles Eingreifen.</a:t>
            </a:r>
          </a:p>
          <a:p>
            <a:pPr marL="742950" lvl="1" indent="-285750">
              <a:buFont typeface="+mj-lt"/>
              <a:buAutoNum type="arabicPeriod"/>
            </a:pPr>
            <a:r>
              <a:rPr lang="de-AT" dirty="0"/>
              <a:t>Reduziert das Risiko von Kontamination.</a:t>
            </a:r>
          </a:p>
          <a:p>
            <a:pPr>
              <a:buFont typeface="+mj-lt"/>
              <a:buAutoNum type="arabicPeriod"/>
            </a:pPr>
            <a:r>
              <a:rPr lang="de-AT" b="1" dirty="0"/>
              <a:t>Automatisierung:</a:t>
            </a:r>
            <a:endParaRPr lang="de-AT" dirty="0"/>
          </a:p>
          <a:p>
            <a:pPr marL="742950" lvl="1" indent="-285750">
              <a:buFont typeface="+mj-lt"/>
              <a:buAutoNum type="arabicPeriod"/>
            </a:pPr>
            <a:r>
              <a:rPr lang="de-AT" dirty="0"/>
              <a:t>CIP-Prozesse werden oft vollständig automatisiert gesteuert, was Konsistenz und Effizienz sicherstellt.</a:t>
            </a:r>
          </a:p>
          <a:p>
            <a:pPr>
              <a:buFont typeface="+mj-lt"/>
              <a:buAutoNum type="arabicPeriod"/>
            </a:pPr>
            <a:r>
              <a:rPr lang="de-AT" b="1" dirty="0"/>
              <a:t>Mehrere Schritte:</a:t>
            </a:r>
            <a:endParaRPr lang="de-AT" dirty="0"/>
          </a:p>
          <a:p>
            <a:pPr marL="742950" lvl="1" indent="-285750">
              <a:buFont typeface="+mj-lt"/>
              <a:buAutoNum type="arabicPeriod"/>
            </a:pPr>
            <a:r>
              <a:rPr lang="de-AT" dirty="0"/>
              <a:t>Reinigung umfasst üblicherweise folgende Phasen:</a:t>
            </a:r>
          </a:p>
          <a:p>
            <a:pPr marL="1143000" lvl="2" indent="-228600">
              <a:buFont typeface="+mj-lt"/>
              <a:buAutoNum type="arabicPeriod"/>
            </a:pPr>
            <a:r>
              <a:rPr lang="de-AT" dirty="0"/>
              <a:t>Vorreinigung (mit Wasser zur Entfernung grober Rückstände).</a:t>
            </a:r>
          </a:p>
          <a:p>
            <a:pPr marL="1143000" lvl="2" indent="-228600">
              <a:buFont typeface="+mj-lt"/>
              <a:buAutoNum type="arabicPeriod"/>
            </a:pPr>
            <a:r>
              <a:rPr lang="de-AT" dirty="0"/>
              <a:t>Chemische Reinigung (z. B. mit Laugen oder Säuren).</a:t>
            </a:r>
          </a:p>
          <a:p>
            <a:pPr marL="1143000" lvl="2" indent="-228600">
              <a:buFont typeface="+mj-lt"/>
              <a:buAutoNum type="arabicPeriod"/>
            </a:pPr>
            <a:r>
              <a:rPr lang="de-AT" dirty="0"/>
              <a:t>Zwischenspülen (um chemische Rückstände zu entfernen).</a:t>
            </a:r>
          </a:p>
          <a:p>
            <a:pPr marL="1143000" lvl="2" indent="-228600">
              <a:buFont typeface="+mj-lt"/>
              <a:buAutoNum type="arabicPeriod"/>
            </a:pPr>
            <a:r>
              <a:rPr lang="de-AT" dirty="0"/>
              <a:t>Desinfektion (mit Desinfektionsmitteln oder heißem Wasser/Dampf).</a:t>
            </a:r>
          </a:p>
          <a:p>
            <a:pPr marL="1143000" lvl="2" indent="-228600">
              <a:buFont typeface="+mj-lt"/>
              <a:buAutoNum type="arabicPeriod"/>
            </a:pPr>
            <a:r>
              <a:rPr lang="de-AT" dirty="0"/>
              <a:t>Endspülung (mit sauberem Wasser).</a:t>
            </a:r>
          </a:p>
          <a:p>
            <a:pPr>
              <a:buFont typeface="+mj-lt"/>
              <a:buAutoNum type="arabicPeriod"/>
            </a:pPr>
            <a:r>
              <a:rPr lang="de-AT" b="1" dirty="0"/>
              <a:t>Hygieneanforderungen:</a:t>
            </a:r>
            <a:endParaRPr lang="de-AT" dirty="0"/>
          </a:p>
          <a:p>
            <a:pPr marL="742950" lvl="1" indent="-285750">
              <a:buFont typeface="+mj-lt"/>
              <a:buAutoNum type="arabicPeriod"/>
            </a:pPr>
            <a:r>
              <a:rPr lang="de-AT" dirty="0"/>
              <a:t>CIP erfüllt hohe Hygienestandards, die in der Lebensmittel- und Pharmaindustrie erforderlich sind.</a:t>
            </a:r>
          </a:p>
          <a:p>
            <a:pPr>
              <a:buFont typeface="+mj-lt"/>
              <a:buAutoNum type="arabicPeriod"/>
            </a:pPr>
            <a:r>
              <a:rPr lang="de-AT" b="1" dirty="0"/>
              <a:t>Umweltfreundlichkeit:</a:t>
            </a:r>
            <a:endParaRPr lang="de-AT" dirty="0"/>
          </a:p>
          <a:p>
            <a:pPr marL="742950" lvl="1" indent="-285750">
              <a:buFont typeface="+mj-lt"/>
              <a:buAutoNum type="arabicPeriod"/>
            </a:pPr>
            <a:r>
              <a:rPr lang="de-AT" dirty="0"/>
              <a:t>Moderne CIP-Systeme minimieren den Wasserverbrauch und optimieren die Nutzung von Reinigungschemikalien.</a:t>
            </a:r>
          </a:p>
          <a:p>
            <a:r>
              <a:rPr lang="de-AT" b="1" dirty="0"/>
              <a:t>Vorteile von CIP</a:t>
            </a:r>
          </a:p>
          <a:p>
            <a:pPr>
              <a:buFont typeface="Arial" panose="020B0604020202020204" pitchFamily="34" charset="0"/>
              <a:buChar char="•"/>
            </a:pPr>
            <a:r>
              <a:rPr lang="de-AT" b="1" dirty="0"/>
              <a:t>Effizienz:</a:t>
            </a:r>
            <a:r>
              <a:rPr lang="de-AT" dirty="0"/>
              <a:t> Reduziert Ausfallzeiten, da keine manuelle Reinigung erforderlich ist.</a:t>
            </a:r>
          </a:p>
          <a:p>
            <a:pPr>
              <a:buFont typeface="Arial" panose="020B0604020202020204" pitchFamily="34" charset="0"/>
              <a:buChar char="•"/>
            </a:pPr>
            <a:r>
              <a:rPr lang="de-AT" b="1" dirty="0"/>
              <a:t>Sicherheit:</a:t>
            </a:r>
            <a:r>
              <a:rPr lang="de-AT" dirty="0"/>
              <a:t> Minimiert das Risiko einer Kreuzkontamination.</a:t>
            </a:r>
          </a:p>
          <a:p>
            <a:pPr>
              <a:buFont typeface="Arial" panose="020B0604020202020204" pitchFamily="34" charset="0"/>
              <a:buChar char="•"/>
            </a:pPr>
            <a:r>
              <a:rPr lang="de-AT" b="1" dirty="0"/>
              <a:t>Reproduzierbarkeit:</a:t>
            </a:r>
            <a:r>
              <a:rPr lang="de-AT" dirty="0"/>
              <a:t> Standardisierte und dokumentierte Reinigungsabläufe gewährleisten gleichbleibende Hygiene.</a:t>
            </a:r>
          </a:p>
          <a:p>
            <a:pPr>
              <a:buFont typeface="Arial" panose="020B0604020202020204" pitchFamily="34" charset="0"/>
              <a:buChar char="•"/>
            </a:pPr>
            <a:r>
              <a:rPr lang="de-AT" b="1" dirty="0"/>
              <a:t>Kostenersparnis:</a:t>
            </a:r>
            <a:r>
              <a:rPr lang="de-AT" dirty="0"/>
              <a:t> Senkt den Arbeitsaufwand und den Verbrauch von Wasser und Reinigungsmitteln.</a:t>
            </a:r>
          </a:p>
          <a:p>
            <a:endParaRPr lang="de-DE" baseline="0"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16</a:t>
            </a:fld>
            <a:endParaRPr lang="de-DE"/>
          </a:p>
        </p:txBody>
      </p:sp>
    </p:spTree>
    <p:extLst>
      <p:ext uri="{BB962C8B-B14F-4D97-AF65-F5344CB8AC3E}">
        <p14:creationId xmlns:p14="http://schemas.microsoft.com/office/powerpoint/2010/main" val="1900578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e-DE" dirty="0"/>
              <a:t>https://www.pmg.engineering/hygienic-design-of-food-factories/</a:t>
            </a:r>
          </a:p>
          <a:p>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17</a:t>
            </a:fld>
            <a:endParaRPr lang="de-DE"/>
          </a:p>
        </p:txBody>
      </p:sp>
    </p:spTree>
    <p:extLst>
      <p:ext uri="{BB962C8B-B14F-4D97-AF65-F5344CB8AC3E}">
        <p14:creationId xmlns:p14="http://schemas.microsoft.com/office/powerpoint/2010/main" val="2668341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Beispiel #1 klassische Wachstumskurve ohne deutliche </a:t>
            </a:r>
            <a:r>
              <a:rPr lang="de-DE" dirty="0" err="1"/>
              <a:t>Wash</a:t>
            </a:r>
            <a:r>
              <a:rPr lang="de-DE" dirty="0"/>
              <a:t> out Effekte</a:t>
            </a:r>
          </a:p>
          <a:p>
            <a:r>
              <a:rPr lang="de-DE" dirty="0" err="1"/>
              <a:t>Mög</a:t>
            </a:r>
            <a:r>
              <a:rPr lang="de-DE" dirty="0"/>
              <a:t> Ursache: Aseptik Tank nicht ausreichend </a:t>
            </a:r>
            <a:r>
              <a:rPr lang="de-DE" dirty="0" err="1"/>
              <a:t>sterilisert</a:t>
            </a:r>
            <a:r>
              <a:rPr lang="de-DE" dirty="0"/>
              <a:t> -&gt; Wachstum wie Batch Prozess </a:t>
            </a: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18</a:t>
            </a:fld>
            <a:endParaRPr lang="de-DE"/>
          </a:p>
        </p:txBody>
      </p:sp>
    </p:spTree>
    <p:extLst>
      <p:ext uri="{BB962C8B-B14F-4D97-AF65-F5344CB8AC3E}">
        <p14:creationId xmlns:p14="http://schemas.microsoft.com/office/powerpoint/2010/main" val="96861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Beispiel #2 Starke Belastung zu Beginn, der abfällt und Produktionspause zwischen Tag 20 und 27</a:t>
            </a:r>
          </a:p>
          <a:p>
            <a:r>
              <a:rPr lang="de-DE" dirty="0" err="1"/>
              <a:t>Mög</a:t>
            </a:r>
            <a:r>
              <a:rPr lang="de-DE" dirty="0"/>
              <a:t> Ursachen: Biofilm in der Einfüllung -&gt; starke Belastung bis Biofilm weggewaschen ist, der sich in der Pause regeneriert.</a:t>
            </a:r>
          </a:p>
          <a:p>
            <a:endParaRPr lang="de-DE" dirty="0"/>
          </a:p>
        </p:txBody>
      </p:sp>
      <p:sp>
        <p:nvSpPr>
          <p:cNvPr id="4" name="Slide Number Placeholder 3"/>
          <p:cNvSpPr>
            <a:spLocks noGrp="1"/>
          </p:cNvSpPr>
          <p:nvPr>
            <p:ph type="sldNum" sz="quarter" idx="5"/>
          </p:nvPr>
        </p:nvSpPr>
        <p:spPr/>
        <p:txBody>
          <a:bodyPr/>
          <a:lstStyle/>
          <a:p>
            <a:pPr>
              <a:defRPr/>
            </a:pPr>
            <a:fld id="{5ACA816E-CAD1-4825-AA98-84649EB16AA4}" type="slidenum">
              <a:rPr lang="de-DE" smtClean="0"/>
              <a:pPr>
                <a:defRPr/>
              </a:pPr>
              <a:t>19</a:t>
            </a:fld>
            <a:endParaRPr lang="de-DE"/>
          </a:p>
        </p:txBody>
      </p:sp>
    </p:spTree>
    <p:extLst>
      <p:ext uri="{BB962C8B-B14F-4D97-AF65-F5344CB8AC3E}">
        <p14:creationId xmlns:p14="http://schemas.microsoft.com/office/powerpoint/2010/main" val="4149697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Kontaminationsprofile: Fragen an Schüler -&gt; Welches Problem oder welches Fehlverhalten könnte zu folgenden Kontaminationsprofilen führen? Wie kann man dagegen vorgehen?</a:t>
            </a:r>
          </a:p>
          <a:p>
            <a:r>
              <a:rPr lang="de-DE" dirty="0"/>
              <a:t>Gemessene Keimbelastung ~ Produkte pro Tag, die Keimbelastung überschreiten</a:t>
            </a:r>
          </a:p>
          <a:p>
            <a:endParaRPr lang="de-DE" dirty="0"/>
          </a:p>
          <a:p>
            <a:r>
              <a:rPr lang="de-DE" dirty="0"/>
              <a:t>Beispiel #3 -&gt; Wachstum im Aseptik Tank -&gt; langsam steigende Belastung bis </a:t>
            </a:r>
            <a:r>
              <a:rPr lang="de-DE" dirty="0" err="1"/>
              <a:t>max</a:t>
            </a:r>
            <a:r>
              <a:rPr lang="de-DE" dirty="0"/>
              <a:t> Wert erreicht, schwankende Kurve durch unterschiedlich stark kontaminiertes Produkt (Eintrag) oder Reinigungsversuche</a:t>
            </a:r>
            <a:br>
              <a:rPr lang="de-DE" dirty="0"/>
            </a:br>
            <a:r>
              <a:rPr lang="de-DE" dirty="0" err="1"/>
              <a:t>mög</a:t>
            </a:r>
            <a:r>
              <a:rPr lang="de-DE" dirty="0"/>
              <a:t> Ursachen: Mangelnde Erhitzung des Produktes </a:t>
            </a: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20</a:t>
            </a:fld>
            <a:endParaRPr lang="de-DE"/>
          </a:p>
        </p:txBody>
      </p:sp>
    </p:spTree>
    <p:extLst>
      <p:ext uri="{BB962C8B-B14F-4D97-AF65-F5344CB8AC3E}">
        <p14:creationId xmlns:p14="http://schemas.microsoft.com/office/powerpoint/2010/main" val="2522961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Beispiel #4 </a:t>
            </a:r>
            <a:r>
              <a:rPr lang="de-DE" dirty="0" err="1"/>
              <a:t>Washout</a:t>
            </a:r>
            <a:r>
              <a:rPr lang="de-DE" dirty="0"/>
              <a:t> Effekt bei Ventilumstellung -&gt; wenig Oberfläche für Biofilm = schneller </a:t>
            </a:r>
            <a:r>
              <a:rPr lang="de-DE" dirty="0" err="1"/>
              <a:t>Washout</a:t>
            </a:r>
            <a:r>
              <a:rPr lang="de-DE" dirty="0"/>
              <a:t>, rhythmische Belastung nach Produktionsplan</a:t>
            </a:r>
          </a:p>
          <a:p>
            <a:r>
              <a:rPr lang="de-DE" dirty="0" err="1"/>
              <a:t>Mög</a:t>
            </a:r>
            <a:r>
              <a:rPr lang="de-DE" dirty="0"/>
              <a:t> Ursache: mangelnde Sterilisation der Ventile (nur eine Position gereinigt)</a:t>
            </a:r>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21</a:t>
            </a:fld>
            <a:endParaRPr lang="de-DE"/>
          </a:p>
        </p:txBody>
      </p:sp>
    </p:spTree>
    <p:extLst>
      <p:ext uri="{BB962C8B-B14F-4D97-AF65-F5344CB8AC3E}">
        <p14:creationId xmlns:p14="http://schemas.microsoft.com/office/powerpoint/2010/main" val="1237250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Beispiel #5 Belastung korrelieren nicht und nur sehr gering, keine Kreuzkontamination</a:t>
            </a:r>
          </a:p>
          <a:p>
            <a:r>
              <a:rPr lang="de-DE" dirty="0" err="1"/>
              <a:t>Mög</a:t>
            </a:r>
            <a:r>
              <a:rPr lang="de-DE" dirty="0"/>
              <a:t> Ursache: Verpackung nicht ausreichend sterilisiert</a:t>
            </a:r>
          </a:p>
          <a:p>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22</a:t>
            </a:fld>
            <a:endParaRPr lang="de-DE"/>
          </a:p>
        </p:txBody>
      </p:sp>
    </p:spTree>
    <p:extLst>
      <p:ext uri="{BB962C8B-B14F-4D97-AF65-F5344CB8AC3E}">
        <p14:creationId xmlns:p14="http://schemas.microsoft.com/office/powerpoint/2010/main" val="1204153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Beispiel #6 Unregelmäßige Peaks bis System infiziert ist</a:t>
            </a:r>
          </a:p>
          <a:p>
            <a:r>
              <a:rPr lang="de-DE" dirty="0" err="1"/>
              <a:t>Mög</a:t>
            </a:r>
            <a:r>
              <a:rPr lang="de-DE" dirty="0"/>
              <a:t> Ursachen: unregelmäßige Umweltkontaminationen über die gesamte Produktion bis schließlich Tank infiziert ist -&gt; </a:t>
            </a:r>
          </a:p>
          <a:p>
            <a:endParaRPr lang="de-DE" dirty="0"/>
          </a:p>
        </p:txBody>
      </p:sp>
      <p:sp>
        <p:nvSpPr>
          <p:cNvPr id="4" name="Foliennummernplatzhalter 3"/>
          <p:cNvSpPr>
            <a:spLocks noGrp="1"/>
          </p:cNvSpPr>
          <p:nvPr>
            <p:ph type="sldNum" sz="quarter" idx="10"/>
          </p:nvPr>
        </p:nvSpPr>
        <p:spPr/>
        <p:txBody>
          <a:bodyPr/>
          <a:lstStyle/>
          <a:p>
            <a:pPr>
              <a:defRPr/>
            </a:pPr>
            <a:fld id="{5ACA816E-CAD1-4825-AA98-84649EB16AA4}" type="slidenum">
              <a:rPr lang="de-DE" smtClean="0"/>
              <a:pPr>
                <a:defRPr/>
              </a:pPr>
              <a:t>23</a:t>
            </a:fld>
            <a:endParaRPr lang="de-DE"/>
          </a:p>
        </p:txBody>
      </p:sp>
    </p:spTree>
    <p:extLst>
      <p:ext uri="{BB962C8B-B14F-4D97-AF65-F5344CB8AC3E}">
        <p14:creationId xmlns:p14="http://schemas.microsoft.com/office/powerpoint/2010/main" val="598503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48A4E272-20E2-4CDC-8465-6BF2C10A38FB}" type="slidenum">
              <a:rPr lang="de-DE"/>
              <a:pPr>
                <a:defRPr/>
              </a:pPr>
              <a:t>‹Nr.›</a:t>
            </a:fld>
            <a:endParaRPr lang="de-DE"/>
          </a:p>
        </p:txBody>
      </p:sp>
    </p:spTree>
    <p:extLst>
      <p:ext uri="{BB962C8B-B14F-4D97-AF65-F5344CB8AC3E}">
        <p14:creationId xmlns:p14="http://schemas.microsoft.com/office/powerpoint/2010/main" val="90094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u="sng">
                <a:latin typeface="Calibri" panose="020F0502020204030204" pitchFamily="34" charset="0"/>
                <a:cs typeface="Calibri" panose="020F0502020204030204" pitchFamily="34" charset="0"/>
              </a:defRPr>
            </a:lvl1pPr>
          </a:lstStyle>
          <a:p>
            <a:r>
              <a:rPr lang="de-DE" dirty="0"/>
              <a:t>Titelmasterformat durch Klicken bearbeiten</a:t>
            </a:r>
          </a:p>
        </p:txBody>
      </p:sp>
      <p:sp>
        <p:nvSpPr>
          <p:cNvPr id="3" name="Inhaltsplatzhalt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xfrm>
            <a:off x="9347200" y="6129277"/>
            <a:ext cx="2844800" cy="476250"/>
          </a:xfrm>
          <a:ln/>
        </p:spPr>
        <p:txBody>
          <a:bodyPr/>
          <a:lstStyle>
            <a:lvl1pPr>
              <a:defRPr/>
            </a:lvl1pPr>
          </a:lstStyle>
          <a:p>
            <a:pPr>
              <a:defRPr/>
            </a:pPr>
            <a:fld id="{657AB9D7-BDE1-4807-B38B-C309BAA32264}" type="slidenum">
              <a:rPr lang="de-DE"/>
              <a:pPr>
                <a:defRPr/>
              </a:pPr>
              <a:t>‹Nr.›</a:t>
            </a:fld>
            <a:endParaRPr lang="de-DE"/>
          </a:p>
        </p:txBody>
      </p:sp>
    </p:spTree>
    <p:extLst>
      <p:ext uri="{BB962C8B-B14F-4D97-AF65-F5344CB8AC3E}">
        <p14:creationId xmlns:p14="http://schemas.microsoft.com/office/powerpoint/2010/main" val="204533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A2C1966-53A8-47BB-A925-12FEC9C0E9D3}" type="slidenum">
              <a:rPr lang="de-DE"/>
              <a:pPr>
                <a:defRPr/>
              </a:pPr>
              <a:t>‹Nr.›</a:t>
            </a:fld>
            <a:endParaRPr lang="de-DE"/>
          </a:p>
        </p:txBody>
      </p:sp>
    </p:spTree>
    <p:extLst>
      <p:ext uri="{BB962C8B-B14F-4D97-AF65-F5344CB8AC3E}">
        <p14:creationId xmlns:p14="http://schemas.microsoft.com/office/powerpoint/2010/main" val="2975373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ECE645D5-EDD4-4AE7-9680-AED163DFF591}" type="slidenum">
              <a:rPr lang="de-DE"/>
              <a:pPr>
                <a:defRPr/>
              </a:pPr>
              <a:t>‹Nr.›</a:t>
            </a:fld>
            <a:endParaRPr lang="de-DE"/>
          </a:p>
        </p:txBody>
      </p:sp>
    </p:spTree>
    <p:extLst>
      <p:ext uri="{BB962C8B-B14F-4D97-AF65-F5344CB8AC3E}">
        <p14:creationId xmlns:p14="http://schemas.microsoft.com/office/powerpoint/2010/main" val="158380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6073FD89-AB2A-4BAE-8086-080B01CCD0B8}" type="slidenum">
              <a:rPr lang="de-DE"/>
              <a:pPr>
                <a:defRPr/>
              </a:pPr>
              <a:t>‹Nr.›</a:t>
            </a:fld>
            <a:endParaRPr lang="de-DE"/>
          </a:p>
        </p:txBody>
      </p:sp>
    </p:spTree>
    <p:extLst>
      <p:ext uri="{BB962C8B-B14F-4D97-AF65-F5344CB8AC3E}">
        <p14:creationId xmlns:p14="http://schemas.microsoft.com/office/powerpoint/2010/main" val="812413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0784A020-34EC-43DD-B1F8-0EA86612889B}" type="slidenum">
              <a:rPr lang="de-DE"/>
              <a:pPr>
                <a:defRPr/>
              </a:pPr>
              <a:t>‹Nr.›</a:t>
            </a:fld>
            <a:endParaRPr lang="de-DE"/>
          </a:p>
        </p:txBody>
      </p:sp>
    </p:spTree>
    <p:extLst>
      <p:ext uri="{BB962C8B-B14F-4D97-AF65-F5344CB8AC3E}">
        <p14:creationId xmlns:p14="http://schemas.microsoft.com/office/powerpoint/2010/main" val="2382609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975C1232-AC06-419F-8E6D-896320492923}" type="slidenum">
              <a:rPr lang="de-DE"/>
              <a:pPr>
                <a:defRPr/>
              </a:pPr>
              <a:t>‹Nr.›</a:t>
            </a:fld>
            <a:endParaRPr lang="de-DE"/>
          </a:p>
        </p:txBody>
      </p:sp>
    </p:spTree>
    <p:extLst>
      <p:ext uri="{BB962C8B-B14F-4D97-AF65-F5344CB8AC3E}">
        <p14:creationId xmlns:p14="http://schemas.microsoft.com/office/powerpoint/2010/main" val="3305624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1DEC74DD-6D47-4065-ABBF-EAF6C557E4CD}" type="slidenum">
              <a:rPr lang="de-DE"/>
              <a:pPr>
                <a:defRPr/>
              </a:pPr>
              <a:t>‹Nr.›</a:t>
            </a:fld>
            <a:endParaRPr lang="de-DE"/>
          </a:p>
        </p:txBody>
      </p:sp>
    </p:spTree>
    <p:extLst>
      <p:ext uri="{BB962C8B-B14F-4D97-AF65-F5344CB8AC3E}">
        <p14:creationId xmlns:p14="http://schemas.microsoft.com/office/powerpoint/2010/main" val="1024341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421E53E6-381F-4820-995E-1408F9EECD6B}" type="slidenum">
              <a:rPr lang="de-DE"/>
              <a:pPr>
                <a:defRPr/>
              </a:pPr>
              <a:t>‹Nr.›</a:t>
            </a:fld>
            <a:endParaRPr lang="de-DE"/>
          </a:p>
        </p:txBody>
      </p:sp>
    </p:spTree>
    <p:extLst>
      <p:ext uri="{BB962C8B-B14F-4D97-AF65-F5344CB8AC3E}">
        <p14:creationId xmlns:p14="http://schemas.microsoft.com/office/powerpoint/2010/main" val="4283340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335DE07-746F-4F97-B828-EDB6AF920478}" type="slidenum">
              <a:rPr lang="de-DE"/>
              <a:pPr>
                <a:defRPr/>
              </a:pPr>
              <a:t>‹Nr.›</a:t>
            </a:fld>
            <a:endParaRPr lang="de-DE"/>
          </a:p>
        </p:txBody>
      </p:sp>
    </p:spTree>
    <p:extLst>
      <p:ext uri="{BB962C8B-B14F-4D97-AF65-F5344CB8AC3E}">
        <p14:creationId xmlns:p14="http://schemas.microsoft.com/office/powerpoint/2010/main" val="703076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891C084B-38C6-4B8D-9F03-280E4D0CAB40}" type="slidenum">
              <a:rPr lang="de-DE"/>
              <a:pPr>
                <a:defRPr/>
              </a:pPr>
              <a:t>‹Nr.›</a:t>
            </a:fld>
            <a:endParaRPr lang="de-DE"/>
          </a:p>
        </p:txBody>
      </p:sp>
    </p:spTree>
    <p:extLst>
      <p:ext uri="{BB962C8B-B14F-4D97-AF65-F5344CB8AC3E}">
        <p14:creationId xmlns:p14="http://schemas.microsoft.com/office/powerpoint/2010/main" val="1231909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Obj" preserve="1">
  <p:cSld name="Titel, zwei Inhalte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p>
            <a:r>
              <a:rPr lang="de-DE"/>
              <a:t>Titelmasterformat durch Klicken bearbeiten</a:t>
            </a:r>
          </a:p>
        </p:txBody>
      </p:sp>
      <p:sp>
        <p:nvSpPr>
          <p:cNvPr id="3" name="Inhaltsplatzhalter 2"/>
          <p:cNvSpPr>
            <a:spLocks noGrp="1"/>
          </p:cNvSpPr>
          <p:nvPr>
            <p:ph sz="quarter" idx="1"/>
          </p:nvPr>
        </p:nvSpPr>
        <p:spPr>
          <a:xfrm>
            <a:off x="609600" y="1600200"/>
            <a:ext cx="5384800" cy="2185988"/>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609600" y="3938589"/>
            <a:ext cx="5384800" cy="218757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half" idx="3"/>
          </p:nvPr>
        </p:nvSpPr>
        <p:spPr>
          <a:xfrm>
            <a:off x="6197600" y="1600201"/>
            <a:ext cx="5384800" cy="4525963"/>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4"/>
          <p:cNvSpPr>
            <a:spLocks noGrp="1" noChangeArrowheads="1"/>
          </p:cNvSpPr>
          <p:nvPr>
            <p:ph type="dt" sz="half" idx="10"/>
          </p:nvPr>
        </p:nvSpPr>
        <p:spPr>
          <a:ln/>
        </p:spPr>
        <p:txBody>
          <a:bodyPr/>
          <a:lstStyle>
            <a:lvl1pPr>
              <a:defRPr/>
            </a:lvl1pPr>
          </a:lstStyle>
          <a:p>
            <a:pPr>
              <a:defRPr/>
            </a:pPr>
            <a:endParaRPr lang="de-DE"/>
          </a:p>
        </p:txBody>
      </p:sp>
      <p:sp>
        <p:nvSpPr>
          <p:cNvPr id="7" name="Rectangle 5"/>
          <p:cNvSpPr>
            <a:spLocks noGrp="1" noChangeArrowheads="1"/>
          </p:cNvSpPr>
          <p:nvPr>
            <p:ph type="ftr" sz="quarter" idx="11"/>
          </p:nvPr>
        </p:nvSpPr>
        <p:spPr>
          <a:ln/>
        </p:spPr>
        <p:txBody>
          <a:bodyPr/>
          <a:lstStyle>
            <a:lvl1pPr>
              <a:defRPr/>
            </a:lvl1pPr>
          </a:lstStyle>
          <a:p>
            <a:pPr>
              <a:defRPr/>
            </a:pPr>
            <a:endParaRPr lang="de-DE"/>
          </a:p>
        </p:txBody>
      </p:sp>
      <p:sp>
        <p:nvSpPr>
          <p:cNvPr id="8" name="Rectangle 6"/>
          <p:cNvSpPr>
            <a:spLocks noGrp="1" noChangeArrowheads="1"/>
          </p:cNvSpPr>
          <p:nvPr>
            <p:ph type="sldNum" sz="quarter" idx="12"/>
          </p:nvPr>
        </p:nvSpPr>
        <p:spPr>
          <a:ln/>
        </p:spPr>
        <p:txBody>
          <a:bodyPr/>
          <a:lstStyle>
            <a:lvl1pPr>
              <a:defRPr/>
            </a:lvl1pPr>
          </a:lstStyle>
          <a:p>
            <a:pPr>
              <a:defRPr/>
            </a:pPr>
            <a:fld id="{0F4DD08A-77AF-471B-AB26-7109D702FD27}" type="slidenum">
              <a:rPr lang="de-DE"/>
              <a:pPr>
                <a:defRPr/>
              </a:pPr>
              <a:t>‹Nr.›</a:t>
            </a:fld>
            <a:endParaRPr lang="de-DE"/>
          </a:p>
        </p:txBody>
      </p:sp>
    </p:spTree>
    <p:extLst>
      <p:ext uri="{BB962C8B-B14F-4D97-AF65-F5344CB8AC3E}">
        <p14:creationId xmlns:p14="http://schemas.microsoft.com/office/powerpoint/2010/main" val="24681794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09600" y="274639"/>
            <a:ext cx="10972800" cy="585152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6375FA8D-D62E-4ED6-B2BB-341D872BBE8D}" type="slidenum">
              <a:rPr lang="de-DE"/>
              <a:pPr>
                <a:defRPr/>
              </a:pPr>
              <a:t>‹Nr.›</a:t>
            </a:fld>
            <a:endParaRPr lang="de-DE"/>
          </a:p>
        </p:txBody>
      </p:sp>
    </p:spTree>
    <p:extLst>
      <p:ext uri="{BB962C8B-B14F-4D97-AF65-F5344CB8AC3E}">
        <p14:creationId xmlns:p14="http://schemas.microsoft.com/office/powerpoint/2010/main" val="2633707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162BB2A-BA6E-4EBE-9F1A-3003E8B249DC}"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2037523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09E2CA-57CE-48A0-AD34-21B9525F4986}"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592556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86D809-4F48-43BD-AA70-D3C0B8045779}"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2900598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643B0E-C3A2-4E86-BF70-E2163D75C120}"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281592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25B4555-6F65-409C-AFE2-3CB8C820D51A}"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27571148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394EB7A-4350-4985-B369-2FEA97743F2E}"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2167714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2E5A9E1-D397-4184-A76B-AD378F755B00}"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945472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380870-2BA3-4447-983D-A07205555ABD}"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4992524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1F27960-6161-4DC2-84DD-5775648E920F}"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18805969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D51DCF-E1B3-4EF5-9887-D2D245A4FDAA}"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33362122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96839"/>
            <a:ext cx="2743200" cy="60293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96839"/>
            <a:ext cx="8026400" cy="60293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1CA2917-A69D-4E70-984C-6A81CAF0BD42}" type="slidenum">
              <a:rPr lang="de-DE">
                <a:solidFill>
                  <a:srgbClr val="000000"/>
                </a:solidFill>
              </a:rPr>
              <a:pPr>
                <a:defRPr/>
              </a:pPr>
              <a:t>‹Nr.›</a:t>
            </a:fld>
            <a:endParaRPr lang="de-DE">
              <a:solidFill>
                <a:srgbClr val="000000"/>
              </a:solidFill>
            </a:endParaRPr>
          </a:p>
        </p:txBody>
      </p:sp>
    </p:spTree>
    <p:extLst>
      <p:ext uri="{BB962C8B-B14F-4D97-AF65-F5344CB8AC3E}">
        <p14:creationId xmlns:p14="http://schemas.microsoft.com/office/powerpoint/2010/main" val="4250546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dirty="0"/>
              <a:t>Titelmasterformat durch Klicken bearbeiten</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i="0">
                <a:cs typeface="+mn-cs"/>
              </a:defRPr>
            </a:lvl1pPr>
          </a:lstStyle>
          <a:p>
            <a:pPr>
              <a:defRPr/>
            </a:pPr>
            <a:endParaRPr lang="de-DE"/>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i="0">
                <a:cs typeface="+mn-cs"/>
              </a:defRPr>
            </a:lvl1pPr>
          </a:lstStyle>
          <a:p>
            <a:pPr>
              <a:defRPr/>
            </a:pPr>
            <a:endParaRPr lang="de-DE"/>
          </a:p>
        </p:txBody>
      </p:sp>
      <p:sp>
        <p:nvSpPr>
          <p:cNvPr id="1030" name="Rectangle 6"/>
          <p:cNvSpPr>
            <a:spLocks noGrp="1" noChangeArrowheads="1"/>
          </p:cNvSpPr>
          <p:nvPr>
            <p:ph type="sldNum" sz="quarter" idx="4"/>
          </p:nvPr>
        </p:nvSpPr>
        <p:spPr bwMode="auto">
          <a:xfrm>
            <a:off x="9333900" y="6061746"/>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i="0">
                <a:latin typeface="+mj-lt"/>
                <a:cs typeface="Calibri" panose="020F0502020204030204" pitchFamily="34" charset="0"/>
              </a:defRPr>
            </a:lvl1pPr>
          </a:lstStyle>
          <a:p>
            <a:pPr>
              <a:defRPr/>
            </a:pPr>
            <a:fld id="{D1A9E401-8ABD-42A5-9B3C-F193EE89EA62}" type="slidenum">
              <a:rPr lang="de-DE" smtClean="0"/>
              <a:pPr>
                <a:defRPr/>
              </a:pPr>
              <a:t>‹Nr.›</a:t>
            </a:fld>
            <a:endParaRPr lang="de-DE" dirty="0"/>
          </a:p>
        </p:txBody>
      </p:sp>
      <p:pic>
        <p:nvPicPr>
          <p:cNvPr id="2" name="Grafik 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5877272"/>
            <a:ext cx="690901" cy="980728"/>
          </a:xfrm>
          <a:prstGeom prst="rect">
            <a:avLst/>
          </a:prstGeom>
        </p:spPr>
      </p:pic>
      <p:sp>
        <p:nvSpPr>
          <p:cNvPr id="3" name="Rechteck 2"/>
          <p:cNvSpPr/>
          <p:nvPr userDrawn="1"/>
        </p:nvSpPr>
        <p:spPr bwMode="auto">
          <a:xfrm flipH="1">
            <a:off x="0" y="6808931"/>
            <a:ext cx="12192000" cy="45719"/>
          </a:xfrm>
          <a:prstGeom prst="rect">
            <a:avLst/>
          </a:prstGeom>
          <a:solidFill>
            <a:srgbClr val="29819D"/>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pic>
        <p:nvPicPr>
          <p:cNvPr id="4" name="Grafik 3"/>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226075" y="6343599"/>
            <a:ext cx="1952625" cy="457200"/>
          </a:xfrm>
          <a:prstGeom prst="rect">
            <a:avLst/>
          </a:prstGeom>
        </p:spPr>
      </p:pic>
      <p:sp>
        <p:nvSpPr>
          <p:cNvPr id="10" name="Rechteck 9"/>
          <p:cNvSpPr/>
          <p:nvPr userDrawn="1"/>
        </p:nvSpPr>
        <p:spPr bwMode="auto">
          <a:xfrm flipH="1">
            <a:off x="0" y="4751"/>
            <a:ext cx="12192000" cy="45719"/>
          </a:xfrm>
          <a:prstGeom prst="rect">
            <a:avLst/>
          </a:prstGeom>
          <a:solidFill>
            <a:srgbClr val="29819D"/>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algn="ctr" rtl="0" eaLnBrk="0" fontAlgn="base" hangingPunct="0">
        <a:spcBef>
          <a:spcPct val="0"/>
        </a:spcBef>
        <a:spcAft>
          <a:spcPct val="0"/>
        </a:spcAft>
        <a:defRPr sz="4400" u="sng">
          <a:solidFill>
            <a:schemeClr val="tx2"/>
          </a:solidFill>
          <a:latin typeface="+mj-lt"/>
          <a:ea typeface="+mj-ea"/>
          <a:cs typeface="Calibri" panose="020F0502020204030204" pitchFamily="34" charset="0"/>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baseline="0">
          <a:solidFill>
            <a:schemeClr val="tx1"/>
          </a:solidFill>
          <a:latin typeface="Arial" panose="020B060402020202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baseline="0">
          <a:solidFill>
            <a:schemeClr val="tx1"/>
          </a:solidFill>
          <a:latin typeface="Arial" panose="020B060402020202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400" baseline="0">
          <a:solidFill>
            <a:schemeClr val="tx1"/>
          </a:solidFill>
          <a:latin typeface="Arial" panose="020B060402020202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000" baseline="0">
          <a:solidFill>
            <a:schemeClr val="tx1"/>
          </a:solidFill>
          <a:latin typeface="Arial" panose="020B060402020202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000" baseline="0">
          <a:solidFill>
            <a:schemeClr val="tx1"/>
          </a:solidFill>
          <a:latin typeface="Arial" panose="020B0604020202020204" pitchFamily="34" charset="0"/>
          <a:cs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968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t>Titelmasterformat durch Klicken bearbeiten</a:t>
            </a:r>
          </a:p>
        </p:txBody>
      </p:sp>
      <p:sp>
        <p:nvSpPr>
          <p:cNvPr id="3075"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91876"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de-DE" i="0">
              <a:solidFill>
                <a:srgbClr val="000000"/>
              </a:solidFill>
              <a:cs typeface="+mn-cs"/>
            </a:endParaRPr>
          </a:p>
        </p:txBody>
      </p:sp>
      <p:sp>
        <p:nvSpPr>
          <p:cNvPr id="591877"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de-DE" i="0">
              <a:solidFill>
                <a:srgbClr val="000000"/>
              </a:solidFill>
              <a:cs typeface="+mn-cs"/>
            </a:endParaRPr>
          </a:p>
        </p:txBody>
      </p:sp>
      <p:sp>
        <p:nvSpPr>
          <p:cNvPr id="591878"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Arial" charset="0"/>
              </a:defRPr>
            </a:lvl1pPr>
          </a:lstStyle>
          <a:p>
            <a:pPr>
              <a:defRPr/>
            </a:pPr>
            <a:fld id="{A2D942B2-DCD4-4476-BC58-A2022D90942D}" type="slidenum">
              <a:rPr lang="de-DE" i="0">
                <a:solidFill>
                  <a:srgbClr val="000000"/>
                </a:solidFill>
                <a:cs typeface="+mn-cs"/>
              </a:rPr>
              <a:pPr>
                <a:defRPr/>
              </a:pPr>
              <a:t>‹Nr.›</a:t>
            </a:fld>
            <a:endParaRPr lang="de-DE" i="0">
              <a:solidFill>
                <a:srgbClr val="000000"/>
              </a:solidFill>
              <a:cs typeface="+mn-cs"/>
            </a:endParaRPr>
          </a:p>
        </p:txBody>
      </p:sp>
    </p:spTree>
    <p:extLst>
      <p:ext uri="{BB962C8B-B14F-4D97-AF65-F5344CB8AC3E}">
        <p14:creationId xmlns:p14="http://schemas.microsoft.com/office/powerpoint/2010/main" val="158217339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lvl1pPr algn="ctr" rtl="0" eaLnBrk="0" fontAlgn="base" hangingPunct="0">
        <a:spcBef>
          <a:spcPct val="0"/>
        </a:spcBef>
        <a:spcAft>
          <a:spcPct val="0"/>
        </a:spcAft>
        <a:defRPr sz="4400">
          <a:solidFill>
            <a:srgbClr val="0000FF"/>
          </a:solidFill>
          <a:latin typeface="+mj-lt"/>
          <a:ea typeface="+mj-ea"/>
          <a:cs typeface="+mj-cs"/>
        </a:defRPr>
      </a:lvl1pPr>
      <a:lvl2pPr algn="ctr" rtl="0" eaLnBrk="0" fontAlgn="base" hangingPunct="0">
        <a:spcBef>
          <a:spcPct val="0"/>
        </a:spcBef>
        <a:spcAft>
          <a:spcPct val="0"/>
        </a:spcAft>
        <a:defRPr sz="4400">
          <a:solidFill>
            <a:srgbClr val="0000FF"/>
          </a:solidFill>
          <a:latin typeface="Arial" charset="0"/>
        </a:defRPr>
      </a:lvl2pPr>
      <a:lvl3pPr algn="ctr" rtl="0" eaLnBrk="0" fontAlgn="base" hangingPunct="0">
        <a:spcBef>
          <a:spcPct val="0"/>
        </a:spcBef>
        <a:spcAft>
          <a:spcPct val="0"/>
        </a:spcAft>
        <a:defRPr sz="4400">
          <a:solidFill>
            <a:srgbClr val="0000FF"/>
          </a:solidFill>
          <a:latin typeface="Arial" charset="0"/>
        </a:defRPr>
      </a:lvl3pPr>
      <a:lvl4pPr algn="ctr" rtl="0" eaLnBrk="0" fontAlgn="base" hangingPunct="0">
        <a:spcBef>
          <a:spcPct val="0"/>
        </a:spcBef>
        <a:spcAft>
          <a:spcPct val="0"/>
        </a:spcAft>
        <a:defRPr sz="4400">
          <a:solidFill>
            <a:srgbClr val="0000FF"/>
          </a:solidFill>
          <a:latin typeface="Arial" charset="0"/>
        </a:defRPr>
      </a:lvl4pPr>
      <a:lvl5pPr algn="ctr" rtl="0" eaLnBrk="0" fontAlgn="base" hangingPunct="0">
        <a:spcBef>
          <a:spcPct val="0"/>
        </a:spcBef>
        <a:spcAft>
          <a:spcPct val="0"/>
        </a:spcAft>
        <a:defRPr sz="4400">
          <a:solidFill>
            <a:srgbClr val="0000FF"/>
          </a:solidFill>
          <a:latin typeface="Arial" charset="0"/>
        </a:defRPr>
      </a:lvl5pPr>
      <a:lvl6pPr marL="457200" algn="ctr" rtl="0" fontAlgn="base">
        <a:spcBef>
          <a:spcPct val="0"/>
        </a:spcBef>
        <a:spcAft>
          <a:spcPct val="0"/>
        </a:spcAft>
        <a:defRPr sz="4400">
          <a:solidFill>
            <a:srgbClr val="0000FF"/>
          </a:solidFill>
          <a:latin typeface="Arial" charset="0"/>
        </a:defRPr>
      </a:lvl6pPr>
      <a:lvl7pPr marL="914400" algn="ctr" rtl="0" fontAlgn="base">
        <a:spcBef>
          <a:spcPct val="0"/>
        </a:spcBef>
        <a:spcAft>
          <a:spcPct val="0"/>
        </a:spcAft>
        <a:defRPr sz="4400">
          <a:solidFill>
            <a:srgbClr val="0000FF"/>
          </a:solidFill>
          <a:latin typeface="Arial" charset="0"/>
        </a:defRPr>
      </a:lvl7pPr>
      <a:lvl8pPr marL="1371600" algn="ctr" rtl="0" fontAlgn="base">
        <a:spcBef>
          <a:spcPct val="0"/>
        </a:spcBef>
        <a:spcAft>
          <a:spcPct val="0"/>
        </a:spcAft>
        <a:defRPr sz="4400">
          <a:solidFill>
            <a:srgbClr val="0000FF"/>
          </a:solidFill>
          <a:latin typeface="Arial" charset="0"/>
        </a:defRPr>
      </a:lvl8pPr>
      <a:lvl9pPr marL="1828800" algn="ctr" rtl="0" fontAlgn="base">
        <a:spcBef>
          <a:spcPct val="0"/>
        </a:spcBef>
        <a:spcAft>
          <a:spcPct val="0"/>
        </a:spcAft>
        <a:defRPr sz="4400">
          <a:solidFill>
            <a:srgbClr val="0000FF"/>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pixabay.com/de/?utm_source=link-attribution&amp;utm_medium=referral&amp;utm_campaign=image&amp;utm_content=158806" TargetMode="External"/><Relationship Id="rId4" Type="http://schemas.openxmlformats.org/officeDocument/2006/relationships/hyperlink" Target="https://pixabay.com/de/users/openclipart-vectors-30363/?utm_source=link-attribution&amp;utm_medium=referral&amp;utm_campaign=image&amp;utm_content=158806"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hyperlink" Target="https://pixabay.com/de/?utm_source=link-attribution&amp;utm_medium=referral&amp;utm_campaign=image&amp;utm_content=5850968"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3"/>
          <p:cNvPicPr/>
          <p:nvPr/>
        </p:nvPicPr>
        <p:blipFill>
          <a:blip r:embed="rId3" cstate="print">
            <a:extLst>
              <a:ext uri="{28A0092B-C50C-407E-A947-70E740481C1C}">
                <a14:useLocalDpi xmlns:a14="http://schemas.microsoft.com/office/drawing/2010/main" val="0"/>
              </a:ext>
            </a:extLst>
          </a:blip>
          <a:stretch>
            <a:fillRect/>
          </a:stretch>
        </p:blipFill>
        <p:spPr>
          <a:xfrm>
            <a:off x="777835" y="1078825"/>
            <a:ext cx="5501874" cy="1055695"/>
          </a:xfrm>
          <a:prstGeom prst="rect">
            <a:avLst/>
          </a:prstGeom>
        </p:spPr>
      </p:pic>
      <p:pic>
        <p:nvPicPr>
          <p:cNvPr id="26" name="Bild 6" descr="\\I121SRV\daten\Microbial Ecology\Elisa\RUPP\Rupp_Rindenprojekt_Publikation\Rupp Rindenprojekt Publikation\Für Evelyne\Paper\Manuskript\Rindenpaper SSE 25-11-2013\Figure 2 26.11.13 ES iTOL.pn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631094">
            <a:off x="4615921" y="311273"/>
            <a:ext cx="2644140" cy="2590800"/>
          </a:xfrm>
          <a:prstGeom prst="rect">
            <a:avLst/>
          </a:prstGeom>
          <a:noFill/>
          <a:ln w="9525">
            <a:noFill/>
            <a:miter lim="800000"/>
            <a:headEnd/>
            <a:tailEnd/>
          </a:ln>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816080" y="139068"/>
            <a:ext cx="4124505" cy="6885384"/>
          </a:xfrm>
          <a:prstGeom prst="rect">
            <a:avLst/>
          </a:prstGeom>
        </p:spPr>
      </p:pic>
      <p:pic>
        <p:nvPicPr>
          <p:cNvPr id="25" name="Grafik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72464" y="165577"/>
            <a:ext cx="1667258" cy="1667258"/>
          </a:xfrm>
          <a:prstGeom prst="rect">
            <a:avLst/>
          </a:prstGeom>
        </p:spPr>
      </p:pic>
      <p:sp>
        <p:nvSpPr>
          <p:cNvPr id="9" name="Rechteck 8"/>
          <p:cNvSpPr/>
          <p:nvPr/>
        </p:nvSpPr>
        <p:spPr>
          <a:xfrm>
            <a:off x="451895" y="2060848"/>
            <a:ext cx="6096000" cy="923330"/>
          </a:xfrm>
          <a:prstGeom prst="rect">
            <a:avLst/>
          </a:prstGeom>
        </p:spPr>
        <p:txBody>
          <a:bodyPr>
            <a:spAutoFit/>
          </a:bodyPr>
          <a:lstStyle/>
          <a:p>
            <a:pPr algn="ctr">
              <a:lnSpc>
                <a:spcPct val="150000"/>
              </a:lnSpc>
              <a:spcAft>
                <a:spcPts val="800"/>
              </a:spcAft>
            </a:pPr>
            <a:r>
              <a:rPr lang="de-AT" b="1">
                <a:solidFill>
                  <a:srgbClr val="000000"/>
                </a:solidFill>
                <a:ea typeface="Calibri" panose="020F0502020204030204" pitchFamily="34" charset="0"/>
              </a:rPr>
              <a:t>„Mikrobielle Dynamiken entlang der Lebensmittelkette“</a:t>
            </a:r>
            <a:endParaRPr lang="de-DE" sz="1400" dirty="0">
              <a:effectLst/>
              <a:latin typeface="Calibri" panose="020F0502020204030204" pitchFamily="34" charset="0"/>
              <a:ea typeface="Calibri" panose="020F0502020204030204" pitchFamily="34" charset="0"/>
            </a:endParaRPr>
          </a:p>
        </p:txBody>
      </p:sp>
      <p:sp>
        <p:nvSpPr>
          <p:cNvPr id="10" name="Textfeld 9"/>
          <p:cNvSpPr txBox="1"/>
          <p:nvPr/>
        </p:nvSpPr>
        <p:spPr>
          <a:xfrm>
            <a:off x="622971" y="3284984"/>
            <a:ext cx="5897278" cy="1754326"/>
          </a:xfrm>
          <a:prstGeom prst="rect">
            <a:avLst/>
          </a:prstGeom>
          <a:noFill/>
        </p:spPr>
        <p:txBody>
          <a:bodyPr wrap="square" rtlCol="0">
            <a:spAutoFit/>
          </a:bodyPr>
          <a:lstStyle/>
          <a:p>
            <a:pPr algn="ctr"/>
            <a:r>
              <a:rPr lang="de-DE" sz="5400" dirty="0">
                <a:latin typeface="Calibri" panose="020F0502020204030204" pitchFamily="34" charset="0"/>
                <a:cs typeface="Calibri" panose="020F0502020204030204" pitchFamily="34" charset="0"/>
              </a:rPr>
              <a:t>Aseptisches Arbeiten</a:t>
            </a:r>
          </a:p>
        </p:txBody>
      </p:sp>
    </p:spTree>
    <p:extLst>
      <p:ext uri="{BB962C8B-B14F-4D97-AF65-F5344CB8AC3E}">
        <p14:creationId xmlns:p14="http://schemas.microsoft.com/office/powerpoint/2010/main" val="3587876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5400" b="1" dirty="0"/>
              <a:t>Begriffe</a:t>
            </a:r>
          </a:p>
        </p:txBody>
      </p:sp>
      <p:sp>
        <p:nvSpPr>
          <p:cNvPr id="3" name="Inhaltsplatzhalter 2"/>
          <p:cNvSpPr>
            <a:spLocks noGrp="1"/>
          </p:cNvSpPr>
          <p:nvPr>
            <p:ph idx="1"/>
          </p:nvPr>
        </p:nvSpPr>
        <p:spPr/>
        <p:txBody>
          <a:bodyPr/>
          <a:lstStyle/>
          <a:p>
            <a:pPr>
              <a:buFont typeface="Wingdings" panose="05000000000000000000" pitchFamily="2" charset="2"/>
              <a:buChar char="Ø"/>
            </a:pPr>
            <a:r>
              <a:rPr lang="de-DE" sz="3800" b="1" u="sng" dirty="0"/>
              <a:t>Reinigung</a:t>
            </a:r>
            <a:r>
              <a:rPr lang="de-DE" sz="3800" dirty="0"/>
              <a:t>: Abtrennen unerwünschter Substanzen, vor allem von Oberflächen und Geräten</a:t>
            </a:r>
          </a:p>
          <a:p>
            <a:pPr>
              <a:buFont typeface="Wingdings" panose="05000000000000000000" pitchFamily="2" charset="2"/>
              <a:buChar char="Ø"/>
            </a:pPr>
            <a:r>
              <a:rPr lang="de-DE" sz="3800" b="1" u="sng" dirty="0"/>
              <a:t>Desinfektion</a:t>
            </a:r>
            <a:r>
              <a:rPr lang="de-DE" sz="3800" dirty="0"/>
              <a:t>: Beseitigung von potenziell pathogenen Keimen</a:t>
            </a:r>
          </a:p>
          <a:p>
            <a:pPr>
              <a:buFont typeface="Wingdings" panose="05000000000000000000" pitchFamily="2" charset="2"/>
              <a:buChar char="Ø"/>
            </a:pPr>
            <a:r>
              <a:rPr lang="de-DE" sz="3800" b="1" u="sng" dirty="0"/>
              <a:t>Aseptik</a:t>
            </a:r>
            <a:r>
              <a:rPr lang="de-DE" sz="3800" dirty="0"/>
              <a:t>: Frei von (pathogenen) Keimen </a:t>
            </a:r>
            <a:br>
              <a:rPr lang="de-DE" sz="3800" dirty="0"/>
            </a:br>
            <a:r>
              <a:rPr lang="de-DE" sz="3800" dirty="0"/>
              <a:t>→ Steriles Produkt in sterilem Container unter sterilen Bedingungen hergestellt</a:t>
            </a:r>
          </a:p>
        </p:txBody>
      </p:sp>
    </p:spTree>
    <p:extLst>
      <p:ext uri="{BB962C8B-B14F-4D97-AF65-F5344CB8AC3E}">
        <p14:creationId xmlns:p14="http://schemas.microsoft.com/office/powerpoint/2010/main" val="2424043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p:cNvSpPr>
          <p:nvPr>
            <p:ph idx="1"/>
          </p:nvPr>
        </p:nvSpPr>
        <p:spPr>
          <a:xfrm>
            <a:off x="695731" y="2373468"/>
            <a:ext cx="9144942" cy="2302755"/>
          </a:xfrm>
        </p:spPr>
        <p:txBody>
          <a:bodyPr/>
          <a:lstStyle/>
          <a:p>
            <a:pPr>
              <a:buFont typeface="Wingdings" panose="05000000000000000000" pitchFamily="2" charset="2"/>
              <a:buChar char="Ø"/>
            </a:pPr>
            <a:r>
              <a:rPr lang="de-AT" dirty="0"/>
              <a:t>Trend zu naturbelassenen Lebensmitteln </a:t>
            </a:r>
          </a:p>
          <a:p>
            <a:pPr>
              <a:buFont typeface="Wingdings" panose="05000000000000000000" pitchFamily="2" charset="2"/>
              <a:buChar char="Ø"/>
            </a:pPr>
            <a:r>
              <a:rPr lang="de-AT" dirty="0"/>
              <a:t>Keine chemischen Konservierungsstoffe </a:t>
            </a:r>
          </a:p>
          <a:p>
            <a:pPr>
              <a:buFont typeface="Wingdings" panose="05000000000000000000" pitchFamily="2" charset="2"/>
              <a:buChar char="Ø"/>
            </a:pPr>
            <a:r>
              <a:rPr lang="de-AT" dirty="0"/>
              <a:t>Absolute Sicherheit</a:t>
            </a:r>
          </a:p>
          <a:p>
            <a:pPr>
              <a:buFont typeface="Wingdings" panose="05000000000000000000" pitchFamily="2" charset="2"/>
              <a:buChar char="Ø"/>
            </a:pPr>
            <a:r>
              <a:rPr lang="de-AT" dirty="0"/>
              <a:t>Lange Haltbarkeit</a:t>
            </a:r>
          </a:p>
          <a:p>
            <a:endParaRPr lang="en-US" dirty="0"/>
          </a:p>
        </p:txBody>
      </p:sp>
      <p:sp>
        <p:nvSpPr>
          <p:cNvPr id="4104" name="Foliennummernplatzhalter 4103"/>
          <p:cNvSpPr>
            <a:spLocks noGrp="1"/>
          </p:cNvSpPr>
          <p:nvPr>
            <p:ph type="sldNum" sz="quarter" idx="4294967295"/>
          </p:nvPr>
        </p:nvSpPr>
        <p:spPr>
          <a:xfrm>
            <a:off x="9768408" y="6093297"/>
            <a:ext cx="558800" cy="365125"/>
          </a:xfrm>
        </p:spPr>
        <p:txBody>
          <a:bodyPr/>
          <a:lstStyle/>
          <a:p>
            <a:pPr>
              <a:defRPr/>
            </a:pPr>
            <a:fld id="{5DAE72E6-BDAE-4CDC-B91C-FC107AA1BFF3}" type="slidenum">
              <a:rPr lang="de-DE" smtClean="0"/>
              <a:pPr>
                <a:defRPr/>
              </a:pPr>
              <a:t>3</a:t>
            </a:fld>
            <a:endParaRPr lang="de-DE" dirty="0"/>
          </a:p>
        </p:txBody>
      </p:sp>
      <p:sp>
        <p:nvSpPr>
          <p:cNvPr id="7" name="Rectangle 2">
            <a:extLst>
              <a:ext uri="{FF2B5EF4-FFF2-40B4-BE49-F238E27FC236}">
                <a16:creationId xmlns:a16="http://schemas.microsoft.com/office/drawing/2014/main" id="{213E7D50-9741-FB45-A554-E7539032DD8F}"/>
              </a:ext>
            </a:extLst>
          </p:cNvPr>
          <p:cNvSpPr txBox="1">
            <a:spLocks/>
          </p:cNvSpPr>
          <p:nvPr/>
        </p:nvSpPr>
        <p:spPr bwMode="auto">
          <a:xfrm>
            <a:off x="1127448" y="156422"/>
            <a:ext cx="9041622" cy="12668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u="sng">
                <a:solidFill>
                  <a:schemeClr val="tx2"/>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r>
              <a:rPr lang="de-AT" sz="4000" i="0" u="none" kern="0" dirty="0"/>
              <a:t>Konsumenten haben Wünsche - </a:t>
            </a:r>
            <a:br>
              <a:rPr lang="de-AT" sz="4000" i="0" kern="0" dirty="0"/>
            </a:br>
            <a:r>
              <a:rPr lang="de-AT" sz="4000" i="0" kern="0" dirty="0"/>
              <a:t>Industrie muss reagieren</a:t>
            </a:r>
            <a:endParaRPr lang="de-DE" sz="4000" i="0" kern="0" dirty="0"/>
          </a:p>
        </p:txBody>
      </p:sp>
      <p:pic>
        <p:nvPicPr>
          <p:cNvPr id="3" name="Picture 2" descr="A green planet with leaves growing out of it&#10;&#10;Description automatically generated">
            <a:extLst>
              <a:ext uri="{FF2B5EF4-FFF2-40B4-BE49-F238E27FC236}">
                <a16:creationId xmlns:a16="http://schemas.microsoft.com/office/drawing/2014/main" id="{8D0A7A62-450F-2B44-7DD5-521220917F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4759" y="1570484"/>
            <a:ext cx="3519565" cy="3717032"/>
          </a:xfrm>
          <a:prstGeom prst="rect">
            <a:avLst/>
          </a:prstGeom>
        </p:spPr>
      </p:pic>
      <p:sp>
        <p:nvSpPr>
          <p:cNvPr id="9" name="TextBox 8">
            <a:extLst>
              <a:ext uri="{FF2B5EF4-FFF2-40B4-BE49-F238E27FC236}">
                <a16:creationId xmlns:a16="http://schemas.microsoft.com/office/drawing/2014/main" id="{ED356DE5-A8B2-99E4-9A39-C5C03206DCDE}"/>
              </a:ext>
            </a:extLst>
          </p:cNvPr>
          <p:cNvSpPr txBox="1"/>
          <p:nvPr/>
        </p:nvSpPr>
        <p:spPr>
          <a:xfrm>
            <a:off x="8624437" y="5248604"/>
            <a:ext cx="3405542" cy="246221"/>
          </a:xfrm>
          <a:prstGeom prst="rect">
            <a:avLst/>
          </a:prstGeom>
          <a:noFill/>
        </p:spPr>
        <p:txBody>
          <a:bodyPr wrap="square">
            <a:spAutoFit/>
          </a:bodyPr>
          <a:lstStyle/>
          <a:p>
            <a:r>
              <a:rPr lang="de-DE" sz="1000" dirty="0">
                <a:solidFill>
                  <a:schemeClr val="bg1">
                    <a:lumMod val="50000"/>
                  </a:schemeClr>
                </a:solidFill>
                <a:latin typeface="Calibri" panose="020F0502020204030204" pitchFamily="34" charset="0"/>
                <a:cs typeface="Calibri" panose="020F0502020204030204" pitchFamily="34" charset="0"/>
              </a:rPr>
              <a:t>Bild von </a:t>
            </a:r>
            <a:r>
              <a:rPr lang="de-DE" sz="1000" dirty="0" err="1">
                <a:solidFill>
                  <a:schemeClr val="bg1">
                    <a:lumMod val="50000"/>
                  </a:schemeClr>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OpenClipart-Vectors</a:t>
            </a:r>
            <a:r>
              <a:rPr lang="de-DE" sz="1000" dirty="0">
                <a:solidFill>
                  <a:schemeClr val="bg1">
                    <a:lumMod val="50000"/>
                  </a:schemeClr>
                </a:solidFill>
                <a:latin typeface="Calibri" panose="020F0502020204030204" pitchFamily="34" charset="0"/>
                <a:cs typeface="Calibri" panose="020F0502020204030204" pitchFamily="34" charset="0"/>
              </a:rPr>
              <a:t> auf </a:t>
            </a:r>
            <a:r>
              <a:rPr lang="de-DE" sz="1000" dirty="0" err="1">
                <a:solidFill>
                  <a:schemeClr val="bg1">
                    <a:lumMod val="50000"/>
                  </a:schemeClr>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Pixabay</a:t>
            </a:r>
            <a:endParaRPr lang="de-DE" sz="1000" dirty="0">
              <a:solidFill>
                <a:schemeClr val="bg1">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824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p:cNvSpPr>
          <p:nvPr>
            <p:ph type="title"/>
          </p:nvPr>
        </p:nvSpPr>
        <p:spPr/>
        <p:txBody>
          <a:bodyPr/>
          <a:lstStyle/>
          <a:p>
            <a:r>
              <a:rPr lang="de-AT" sz="5400" dirty="0"/>
              <a:t>Idee der aseptischen Abfüllung</a:t>
            </a:r>
            <a:endParaRPr lang="de-DE" sz="5400" dirty="0"/>
          </a:p>
        </p:txBody>
      </p:sp>
      <p:sp>
        <p:nvSpPr>
          <p:cNvPr id="4099" name="Rectangle 3"/>
          <p:cNvSpPr>
            <a:spLocks noGrp="1"/>
          </p:cNvSpPr>
          <p:nvPr>
            <p:ph idx="1"/>
          </p:nvPr>
        </p:nvSpPr>
        <p:spPr/>
        <p:txBody>
          <a:bodyPr/>
          <a:lstStyle/>
          <a:p>
            <a:pPr marL="0" indent="0">
              <a:buNone/>
            </a:pPr>
            <a:r>
              <a:rPr lang="de-AT" b="1" dirty="0"/>
              <a:t>1943 </a:t>
            </a:r>
          </a:p>
          <a:p>
            <a:pPr marL="0" indent="0">
              <a:buNone/>
            </a:pPr>
            <a:r>
              <a:rPr lang="de-AT" dirty="0"/>
              <a:t>Dr. Ruben </a:t>
            </a:r>
            <a:r>
              <a:rPr lang="de-AT" dirty="0" err="1"/>
              <a:t>Rausing</a:t>
            </a:r>
            <a:endParaRPr lang="de-AT" dirty="0"/>
          </a:p>
          <a:p>
            <a:pPr marL="0" indent="0">
              <a:buNone/>
            </a:pPr>
            <a:endParaRPr lang="de-AT" dirty="0"/>
          </a:p>
          <a:p>
            <a:endParaRPr lang="en-US" dirty="0"/>
          </a:p>
        </p:txBody>
      </p:sp>
      <p:sp>
        <p:nvSpPr>
          <p:cNvPr id="4104" name="Foliennummernplatzhalter 4103"/>
          <p:cNvSpPr>
            <a:spLocks noGrp="1"/>
          </p:cNvSpPr>
          <p:nvPr>
            <p:ph type="sldNum" sz="quarter" idx="4294967295"/>
          </p:nvPr>
        </p:nvSpPr>
        <p:spPr>
          <a:xfrm>
            <a:off x="9768408" y="6093297"/>
            <a:ext cx="558800" cy="365125"/>
          </a:xfrm>
        </p:spPr>
        <p:txBody>
          <a:bodyPr/>
          <a:lstStyle/>
          <a:p>
            <a:pPr>
              <a:defRPr/>
            </a:pPr>
            <a:fld id="{5DAE72E6-BDAE-4CDC-B91C-FC107AA1BFF3}" type="slidenum">
              <a:rPr lang="de-DE" smtClean="0"/>
              <a:pPr>
                <a:defRPr/>
              </a:pPr>
              <a:t>4</a:t>
            </a:fld>
            <a:endParaRPr lang="de-DE" dirty="0"/>
          </a:p>
        </p:txBody>
      </p:sp>
      <p:pic>
        <p:nvPicPr>
          <p:cNvPr id="5" name="Picture 4" descr="https://upload.wikimedia.org/wikipedia/commons/1/18/Rausing384_147506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528" y="3057213"/>
            <a:ext cx="4536504" cy="30243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descr="A child pouring milk into a glass&#10;&#10;Description automatically generated">
            <a:extLst>
              <a:ext uri="{FF2B5EF4-FFF2-40B4-BE49-F238E27FC236}">
                <a16:creationId xmlns:a16="http://schemas.microsoft.com/office/drawing/2014/main" id="{3C6A51F9-8DBF-8CD3-1DF9-DD79148FCF5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00" t="627" b="1"/>
          <a:stretch/>
        </p:blipFill>
        <p:spPr>
          <a:xfrm>
            <a:off x="7176120" y="1845892"/>
            <a:ext cx="3072220" cy="4072279"/>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CDB4091C-782E-E566-C9B5-9252C210A738}"/>
              </a:ext>
            </a:extLst>
          </p:cNvPr>
          <p:cNvSpPr txBox="1"/>
          <p:nvPr/>
        </p:nvSpPr>
        <p:spPr>
          <a:xfrm>
            <a:off x="7104112" y="5983939"/>
            <a:ext cx="6100996" cy="246221"/>
          </a:xfrm>
          <a:prstGeom prst="rect">
            <a:avLst/>
          </a:prstGeom>
          <a:noFill/>
        </p:spPr>
        <p:txBody>
          <a:bodyPr wrap="square">
            <a:spAutoFit/>
          </a:bodyPr>
          <a:lstStyle/>
          <a:p>
            <a:r>
              <a:rPr lang="de-DE" sz="1000" i="0" dirty="0">
                <a:solidFill>
                  <a:schemeClr val="bg1">
                    <a:lumMod val="50000"/>
                  </a:schemeClr>
                </a:solidFill>
                <a:latin typeface="Calibri" panose="020F0502020204030204" pitchFamily="34" charset="0"/>
                <a:cs typeface="Calibri" panose="020F0502020204030204" pitchFamily="34" charset="0"/>
              </a:rPr>
              <a:t>https://www.flickr.com/photos/tetrapak/6498150149/</a:t>
            </a:r>
          </a:p>
        </p:txBody>
      </p:sp>
      <p:sp>
        <p:nvSpPr>
          <p:cNvPr id="3" name="Textfeld 2">
            <a:extLst>
              <a:ext uri="{FF2B5EF4-FFF2-40B4-BE49-F238E27FC236}">
                <a16:creationId xmlns:a16="http://schemas.microsoft.com/office/drawing/2014/main" id="{979D3401-3AB3-2755-6B52-A109A37E8F06}"/>
              </a:ext>
            </a:extLst>
          </p:cNvPr>
          <p:cNvSpPr txBox="1"/>
          <p:nvPr/>
        </p:nvSpPr>
        <p:spPr>
          <a:xfrm>
            <a:off x="1789583" y="6126439"/>
            <a:ext cx="6601522" cy="246221"/>
          </a:xfrm>
          <a:prstGeom prst="rect">
            <a:avLst/>
          </a:prstGeom>
          <a:noFill/>
        </p:spPr>
        <p:txBody>
          <a:bodyPr wrap="square">
            <a:spAutoFit/>
          </a:bodyPr>
          <a:lstStyle/>
          <a:p>
            <a:r>
              <a:rPr lang="de-AT" sz="1000" i="0" dirty="0">
                <a:solidFill>
                  <a:schemeClr val="bg1">
                    <a:lumMod val="50000"/>
                  </a:schemeClr>
                </a:solidFill>
              </a:rPr>
              <a:t>https://de.wikipedia.org/wiki/Ruben_Rausing</a:t>
            </a:r>
          </a:p>
        </p:txBody>
      </p:sp>
    </p:spTree>
    <p:extLst>
      <p:ext uri="{BB962C8B-B14F-4D97-AF65-F5344CB8AC3E}">
        <p14:creationId xmlns:p14="http://schemas.microsoft.com/office/powerpoint/2010/main" val="2495759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 of a packaging material&#10;&#10;Description automatically generated">
            <a:extLst>
              <a:ext uri="{FF2B5EF4-FFF2-40B4-BE49-F238E27FC236}">
                <a16:creationId xmlns:a16="http://schemas.microsoft.com/office/drawing/2014/main" id="{E38F0F68-42B5-98AE-DF73-6AB91A3913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400" y="959151"/>
            <a:ext cx="5616624" cy="5316708"/>
          </a:xfrm>
          <a:prstGeom prst="rect">
            <a:avLst/>
          </a:prstGeom>
        </p:spPr>
      </p:pic>
      <p:sp>
        <p:nvSpPr>
          <p:cNvPr id="4099" name="Rectangle 3"/>
          <p:cNvSpPr>
            <a:spLocks noGrp="1"/>
          </p:cNvSpPr>
          <p:nvPr>
            <p:ph idx="1"/>
          </p:nvPr>
        </p:nvSpPr>
        <p:spPr/>
        <p:txBody>
          <a:bodyPr/>
          <a:lstStyle/>
          <a:p>
            <a:pPr marL="0" indent="0">
              <a:buNone/>
            </a:pPr>
            <a:endParaRPr lang="de-AT" dirty="0"/>
          </a:p>
          <a:p>
            <a:endParaRPr lang="en-US" dirty="0"/>
          </a:p>
        </p:txBody>
      </p:sp>
      <p:sp>
        <p:nvSpPr>
          <p:cNvPr id="4104" name="Foliennummernplatzhalter 4103"/>
          <p:cNvSpPr>
            <a:spLocks noGrp="1"/>
          </p:cNvSpPr>
          <p:nvPr>
            <p:ph type="sldNum" sz="quarter" idx="4294967295"/>
          </p:nvPr>
        </p:nvSpPr>
        <p:spPr>
          <a:xfrm>
            <a:off x="9768408" y="6093297"/>
            <a:ext cx="558800" cy="365125"/>
          </a:xfrm>
        </p:spPr>
        <p:txBody>
          <a:bodyPr/>
          <a:lstStyle/>
          <a:p>
            <a:pPr>
              <a:defRPr/>
            </a:pPr>
            <a:fld id="{5DAE72E6-BDAE-4CDC-B91C-FC107AA1BFF3}" type="slidenum">
              <a:rPr lang="de-DE" smtClean="0"/>
              <a:pPr>
                <a:defRPr/>
              </a:pPr>
              <a:t>5</a:t>
            </a:fld>
            <a:endParaRPr lang="de-DE" dirty="0"/>
          </a:p>
        </p:txBody>
      </p:sp>
      <p:sp>
        <p:nvSpPr>
          <p:cNvPr id="9" name="Rechteck 8"/>
          <p:cNvSpPr/>
          <p:nvPr/>
        </p:nvSpPr>
        <p:spPr>
          <a:xfrm>
            <a:off x="6909154" y="1657607"/>
            <a:ext cx="4112791" cy="3046988"/>
          </a:xfrm>
          <a:prstGeom prst="rect">
            <a:avLst/>
          </a:prstGeom>
        </p:spPr>
        <p:txBody>
          <a:bodyPr wrap="square">
            <a:spAutoFit/>
          </a:bodyPr>
          <a:lstStyle/>
          <a:p>
            <a:r>
              <a:rPr lang="de-AT" sz="2400" b="1" dirty="0"/>
              <a:t>Aseptische Abfüllung:</a:t>
            </a:r>
          </a:p>
          <a:p>
            <a:endParaRPr lang="de-AT" sz="2400" b="1" dirty="0"/>
          </a:p>
          <a:p>
            <a:r>
              <a:rPr lang="de-AT" sz="2400" dirty="0"/>
              <a:t>Sterilisation </a:t>
            </a:r>
          </a:p>
          <a:p>
            <a:r>
              <a:rPr lang="de-AT" sz="2400" dirty="0"/>
              <a:t>..des Lebensmittels</a:t>
            </a:r>
          </a:p>
          <a:p>
            <a:r>
              <a:rPr lang="de-AT" sz="2400" dirty="0"/>
              <a:t>..der Verpackung</a:t>
            </a:r>
          </a:p>
          <a:p>
            <a:endParaRPr lang="de-AT" sz="2400" dirty="0"/>
          </a:p>
          <a:p>
            <a:r>
              <a:rPr lang="de-AT" sz="2400" dirty="0"/>
              <a:t>Abfüllung unter aseptischen Bedingungen</a:t>
            </a:r>
          </a:p>
        </p:txBody>
      </p:sp>
      <p:sp>
        <p:nvSpPr>
          <p:cNvPr id="6" name="TextBox 5">
            <a:extLst>
              <a:ext uri="{FF2B5EF4-FFF2-40B4-BE49-F238E27FC236}">
                <a16:creationId xmlns:a16="http://schemas.microsoft.com/office/drawing/2014/main" id="{96BCFBC9-432A-7213-99EC-7AB1D9C65A61}"/>
              </a:ext>
            </a:extLst>
          </p:cNvPr>
          <p:cNvSpPr txBox="1"/>
          <p:nvPr/>
        </p:nvSpPr>
        <p:spPr>
          <a:xfrm>
            <a:off x="808158" y="6335311"/>
            <a:ext cx="6100996" cy="246221"/>
          </a:xfrm>
          <a:prstGeom prst="rect">
            <a:avLst/>
          </a:prstGeom>
          <a:noFill/>
        </p:spPr>
        <p:txBody>
          <a:bodyPr wrap="square">
            <a:spAutoFit/>
          </a:bodyPr>
          <a:lstStyle/>
          <a:p>
            <a:r>
              <a:rPr lang="de-DE" sz="1000" i="0" dirty="0">
                <a:solidFill>
                  <a:schemeClr val="bg1">
                    <a:lumMod val="50000"/>
                  </a:schemeClr>
                </a:solidFill>
                <a:latin typeface="Calibri" panose="020F0502020204030204" pitchFamily="34" charset="0"/>
                <a:cs typeface="Calibri" panose="020F0502020204030204" pitchFamily="34" charset="0"/>
              </a:rPr>
              <a:t>https://www.designworldonline.com/uploads/Imagegallery/Schematic-of-a-filling-and-packaging-system.jpg</a:t>
            </a:r>
          </a:p>
        </p:txBody>
      </p:sp>
    </p:spTree>
    <p:extLst>
      <p:ext uri="{BB962C8B-B14F-4D97-AF65-F5344CB8AC3E}">
        <p14:creationId xmlns:p14="http://schemas.microsoft.com/office/powerpoint/2010/main" val="3152530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279576" y="6458422"/>
            <a:ext cx="6912768" cy="200055"/>
          </a:xfrm>
          <a:prstGeom prst="rect">
            <a:avLst/>
          </a:prstGeom>
          <a:noFill/>
        </p:spPr>
        <p:txBody>
          <a:bodyPr wrap="square" rtlCol="0">
            <a:spAutoFit/>
          </a:bodyPr>
          <a:lstStyle/>
          <a:p>
            <a:r>
              <a:rPr lang="de-DE" sz="700" dirty="0">
                <a:latin typeface="Calibri" panose="020F0502020204030204" pitchFamily="34" charset="0"/>
                <a:cs typeface="Calibri" panose="020F0502020204030204" pitchFamily="34" charset="0"/>
              </a:rPr>
              <a:t>https://www.youtube.com/watch?v=Myn7-_DpSDY</a:t>
            </a:r>
          </a:p>
        </p:txBody>
      </p:sp>
      <p:pic>
        <p:nvPicPr>
          <p:cNvPr id="7" name="Tetra Pak A1 TFA Animation by VirtuellDesign.se">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799434" y="180488"/>
            <a:ext cx="11022748" cy="6200840"/>
          </a:xfrm>
        </p:spPr>
      </p:pic>
    </p:spTree>
    <p:extLst>
      <p:ext uri="{BB962C8B-B14F-4D97-AF65-F5344CB8AC3E}">
        <p14:creationId xmlns:p14="http://schemas.microsoft.com/office/powerpoint/2010/main" val="8100974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4545">
                <p:cTn id="7" fill="hold" display="0">
                  <p:stCondLst>
                    <p:cond delay="indefinite"/>
                  </p:st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F4F03FE7-D7F7-2F03-4338-5B927D2877E9}"/>
              </a:ext>
            </a:extLst>
          </p:cNvPr>
          <p:cNvGrpSpPr/>
          <p:nvPr/>
        </p:nvGrpSpPr>
        <p:grpSpPr>
          <a:xfrm>
            <a:off x="6476568" y="1323758"/>
            <a:ext cx="3517232" cy="4678258"/>
            <a:chOff x="6733103" y="1413609"/>
            <a:chExt cx="3484802" cy="4634046"/>
          </a:xfrm>
        </p:grpSpPr>
        <p:pic>
          <p:nvPicPr>
            <p:cNvPr id="12" name="Picture 11" descr="A colorful square with a red border&#10;&#10;Description automatically generated with medium confidence">
              <a:extLst>
                <a:ext uri="{FF2B5EF4-FFF2-40B4-BE49-F238E27FC236}">
                  <a16:creationId xmlns:a16="http://schemas.microsoft.com/office/drawing/2014/main" id="{ED351278-3616-D2B9-EDEA-22D2D84DD0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3103" y="1413609"/>
              <a:ext cx="3484802" cy="4634046"/>
            </a:xfrm>
            <a:prstGeom prst="rect">
              <a:avLst/>
            </a:prstGeom>
          </p:spPr>
        </p:pic>
        <p:sp>
          <p:nvSpPr>
            <p:cNvPr id="26" name="Rectangle: Rounded Corners 25">
              <a:extLst>
                <a:ext uri="{FF2B5EF4-FFF2-40B4-BE49-F238E27FC236}">
                  <a16:creationId xmlns:a16="http://schemas.microsoft.com/office/drawing/2014/main" id="{413F08BA-A9EE-B6AA-B108-530875ABB2D7}"/>
                </a:ext>
              </a:extLst>
            </p:cNvPr>
            <p:cNvSpPr>
              <a:spLocks/>
            </p:cNvSpPr>
            <p:nvPr/>
          </p:nvSpPr>
          <p:spPr bwMode="auto">
            <a:xfrm rot="18941031">
              <a:off x="7560854" y="2654274"/>
              <a:ext cx="1833406" cy="1817744"/>
            </a:xfrm>
            <a:prstGeom prst="round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sp>
          <p:nvSpPr>
            <p:cNvPr id="27" name="Rectangle 26">
              <a:extLst>
                <a:ext uri="{FF2B5EF4-FFF2-40B4-BE49-F238E27FC236}">
                  <a16:creationId xmlns:a16="http://schemas.microsoft.com/office/drawing/2014/main" id="{FEAEF148-639C-3455-92BB-DAEB88364688}"/>
                </a:ext>
              </a:extLst>
            </p:cNvPr>
            <p:cNvSpPr>
              <a:spLocks/>
            </p:cNvSpPr>
            <p:nvPr/>
          </p:nvSpPr>
          <p:spPr bwMode="auto">
            <a:xfrm>
              <a:off x="8245919" y="4601846"/>
              <a:ext cx="460800" cy="339322"/>
            </a:xfrm>
            <a:prstGeom prst="rect">
              <a:avLst/>
            </a:prstGeom>
            <a:solidFill>
              <a:srgbClr val="F5B2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grpSp>
      <p:sp>
        <p:nvSpPr>
          <p:cNvPr id="2" name="Rectangle 1">
            <a:extLst>
              <a:ext uri="{FF2B5EF4-FFF2-40B4-BE49-F238E27FC236}">
                <a16:creationId xmlns:a16="http://schemas.microsoft.com/office/drawing/2014/main" id="{619C1355-0D28-21D8-25A4-2AAB6E33EAFE}"/>
              </a:ext>
            </a:extLst>
          </p:cNvPr>
          <p:cNvSpPr>
            <a:spLocks/>
          </p:cNvSpPr>
          <p:nvPr/>
        </p:nvSpPr>
        <p:spPr bwMode="auto">
          <a:xfrm>
            <a:off x="6888572" y="1143126"/>
            <a:ext cx="465088" cy="34255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sp>
        <p:nvSpPr>
          <p:cNvPr id="4098" name="Rectangle 2"/>
          <p:cNvSpPr>
            <a:spLocks noGrp="1"/>
          </p:cNvSpPr>
          <p:nvPr>
            <p:ph type="title"/>
          </p:nvPr>
        </p:nvSpPr>
        <p:spPr>
          <a:xfrm>
            <a:off x="609600" y="95102"/>
            <a:ext cx="10972800" cy="1143000"/>
          </a:xfrm>
        </p:spPr>
        <p:txBody>
          <a:bodyPr/>
          <a:lstStyle/>
          <a:p>
            <a:r>
              <a:rPr lang="de-AT" dirty="0"/>
              <a:t>Idee der aseptischen Abfüllung</a:t>
            </a:r>
            <a:endParaRPr lang="de-DE" dirty="0"/>
          </a:p>
        </p:txBody>
      </p:sp>
      <p:sp>
        <p:nvSpPr>
          <p:cNvPr id="4099" name="Rectangle 3"/>
          <p:cNvSpPr>
            <a:spLocks noGrp="1"/>
          </p:cNvSpPr>
          <p:nvPr>
            <p:ph idx="1"/>
          </p:nvPr>
        </p:nvSpPr>
        <p:spPr/>
        <p:txBody>
          <a:bodyPr/>
          <a:lstStyle/>
          <a:p>
            <a:pPr marL="0" indent="0">
              <a:buNone/>
            </a:pPr>
            <a:endParaRPr lang="de-AT" dirty="0"/>
          </a:p>
          <a:p>
            <a:endParaRPr lang="en-US" dirty="0"/>
          </a:p>
        </p:txBody>
      </p:sp>
      <p:sp>
        <p:nvSpPr>
          <p:cNvPr id="4104" name="Foliennummernplatzhalter 4103"/>
          <p:cNvSpPr>
            <a:spLocks noGrp="1"/>
          </p:cNvSpPr>
          <p:nvPr>
            <p:ph type="sldNum" sz="quarter" idx="4294967295"/>
          </p:nvPr>
        </p:nvSpPr>
        <p:spPr>
          <a:xfrm>
            <a:off x="9768408" y="6093297"/>
            <a:ext cx="558800" cy="365125"/>
          </a:xfrm>
        </p:spPr>
        <p:txBody>
          <a:bodyPr/>
          <a:lstStyle/>
          <a:p>
            <a:pPr>
              <a:defRPr/>
            </a:pPr>
            <a:fld id="{5DAE72E6-BDAE-4CDC-B91C-FC107AA1BFF3}" type="slidenum">
              <a:rPr lang="de-DE" smtClean="0"/>
              <a:pPr>
                <a:defRPr/>
              </a:pPr>
              <a:t>7</a:t>
            </a:fld>
            <a:endParaRPr lang="de-DE" dirty="0"/>
          </a:p>
        </p:txBody>
      </p:sp>
      <p:pic>
        <p:nvPicPr>
          <p:cNvPr id="14" name="Picture 13" descr="A colorful object with a red square&#10;&#10;Description automatically generated">
            <a:extLst>
              <a:ext uri="{FF2B5EF4-FFF2-40B4-BE49-F238E27FC236}">
                <a16:creationId xmlns:a16="http://schemas.microsoft.com/office/drawing/2014/main" id="{886E9784-7744-85E4-B264-62A3421FBA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9729" y="1285014"/>
            <a:ext cx="3484802" cy="4634046"/>
          </a:xfrm>
          <a:prstGeom prst="rect">
            <a:avLst/>
          </a:prstGeom>
        </p:spPr>
      </p:pic>
      <p:sp>
        <p:nvSpPr>
          <p:cNvPr id="15" name="TextBox 14">
            <a:extLst>
              <a:ext uri="{FF2B5EF4-FFF2-40B4-BE49-F238E27FC236}">
                <a16:creationId xmlns:a16="http://schemas.microsoft.com/office/drawing/2014/main" id="{503BF177-88A3-36FB-7F60-806C2542AE51}"/>
              </a:ext>
            </a:extLst>
          </p:cNvPr>
          <p:cNvSpPr txBox="1"/>
          <p:nvPr/>
        </p:nvSpPr>
        <p:spPr>
          <a:xfrm>
            <a:off x="962046" y="1399101"/>
            <a:ext cx="1512168" cy="369332"/>
          </a:xfrm>
          <a:prstGeom prst="rect">
            <a:avLst/>
          </a:prstGeom>
          <a:noFill/>
        </p:spPr>
        <p:txBody>
          <a:bodyPr wrap="square" rtlCol="0">
            <a:spAutoFit/>
          </a:bodyPr>
          <a:lstStyle/>
          <a:p>
            <a:r>
              <a:rPr lang="de-DE" b="1" i="0" dirty="0">
                <a:latin typeface="Calibri" panose="020F0502020204030204" pitchFamily="34" charset="0"/>
                <a:cs typeface="Calibri" panose="020F0502020204030204" pitchFamily="34" charset="0"/>
              </a:rPr>
              <a:t>Produkt</a:t>
            </a:r>
          </a:p>
        </p:txBody>
      </p:sp>
      <p:sp>
        <p:nvSpPr>
          <p:cNvPr id="16" name="TextBox 15">
            <a:extLst>
              <a:ext uri="{FF2B5EF4-FFF2-40B4-BE49-F238E27FC236}">
                <a16:creationId xmlns:a16="http://schemas.microsoft.com/office/drawing/2014/main" id="{2CC9B0E1-CE02-CA63-FDDC-806EA8CDE02A}"/>
              </a:ext>
            </a:extLst>
          </p:cNvPr>
          <p:cNvSpPr txBox="1"/>
          <p:nvPr/>
        </p:nvSpPr>
        <p:spPr>
          <a:xfrm>
            <a:off x="4500799" y="1263803"/>
            <a:ext cx="1512168" cy="369332"/>
          </a:xfrm>
          <a:prstGeom prst="rect">
            <a:avLst/>
          </a:prstGeom>
          <a:noFill/>
        </p:spPr>
        <p:txBody>
          <a:bodyPr wrap="square" rtlCol="0">
            <a:spAutoFit/>
          </a:bodyPr>
          <a:lstStyle/>
          <a:p>
            <a:r>
              <a:rPr lang="de-DE" b="1" i="0" dirty="0">
                <a:latin typeface="Calibri" panose="020F0502020204030204" pitchFamily="34" charset="0"/>
                <a:cs typeface="Calibri" panose="020F0502020204030204" pitchFamily="34" charset="0"/>
              </a:rPr>
              <a:t>Verpackung</a:t>
            </a:r>
          </a:p>
        </p:txBody>
      </p:sp>
      <p:sp>
        <p:nvSpPr>
          <p:cNvPr id="17" name="TextBox 16">
            <a:extLst>
              <a:ext uri="{FF2B5EF4-FFF2-40B4-BE49-F238E27FC236}">
                <a16:creationId xmlns:a16="http://schemas.microsoft.com/office/drawing/2014/main" id="{80513320-B1AF-1904-C446-294BCCF154D4}"/>
              </a:ext>
            </a:extLst>
          </p:cNvPr>
          <p:cNvSpPr txBox="1"/>
          <p:nvPr/>
        </p:nvSpPr>
        <p:spPr>
          <a:xfrm>
            <a:off x="4781854" y="3429000"/>
            <a:ext cx="1512168" cy="646331"/>
          </a:xfrm>
          <a:prstGeom prst="rect">
            <a:avLst/>
          </a:prstGeom>
          <a:noFill/>
        </p:spPr>
        <p:txBody>
          <a:bodyPr wrap="square" rtlCol="0">
            <a:spAutoFit/>
          </a:bodyPr>
          <a:lstStyle/>
          <a:p>
            <a:r>
              <a:rPr lang="de-DE" b="1" i="0" dirty="0">
                <a:latin typeface="Calibri" panose="020F0502020204030204" pitchFamily="34" charset="0"/>
                <a:cs typeface="Calibri" panose="020F0502020204030204" pitchFamily="34" charset="0"/>
              </a:rPr>
              <a:t>Füllen und verschließen</a:t>
            </a:r>
          </a:p>
        </p:txBody>
      </p:sp>
      <p:sp>
        <p:nvSpPr>
          <p:cNvPr id="18" name="TextBox 17">
            <a:extLst>
              <a:ext uri="{FF2B5EF4-FFF2-40B4-BE49-F238E27FC236}">
                <a16:creationId xmlns:a16="http://schemas.microsoft.com/office/drawing/2014/main" id="{C32FDC38-9FA9-8718-6904-B605520E4FD6}"/>
              </a:ext>
            </a:extLst>
          </p:cNvPr>
          <p:cNvSpPr txBox="1"/>
          <p:nvPr/>
        </p:nvSpPr>
        <p:spPr>
          <a:xfrm>
            <a:off x="4308283" y="4844970"/>
            <a:ext cx="2950257" cy="923330"/>
          </a:xfrm>
          <a:prstGeom prst="rect">
            <a:avLst/>
          </a:prstGeom>
          <a:noFill/>
        </p:spPr>
        <p:txBody>
          <a:bodyPr wrap="square" rtlCol="0">
            <a:spAutoFit/>
          </a:bodyPr>
          <a:lstStyle/>
          <a:p>
            <a:r>
              <a:rPr lang="de-DE" b="1" i="0" dirty="0">
                <a:latin typeface="Calibri" panose="020F0502020204030204" pitchFamily="34" charset="0"/>
                <a:cs typeface="Calibri" panose="020F0502020204030204" pitchFamily="34" charset="0"/>
              </a:rPr>
              <a:t>Sterilisation/Pasteurisation</a:t>
            </a:r>
            <a:br>
              <a:rPr lang="de-DE" b="1" i="0" dirty="0">
                <a:latin typeface="Calibri" panose="020F0502020204030204" pitchFamily="34" charset="0"/>
                <a:cs typeface="Calibri" panose="020F0502020204030204" pitchFamily="34" charset="0"/>
              </a:rPr>
            </a:br>
            <a:r>
              <a:rPr lang="de-DE" b="1" i="0" dirty="0">
                <a:latin typeface="Calibri" panose="020F0502020204030204" pitchFamily="34" charset="0"/>
                <a:cs typeface="Calibri" panose="020F0502020204030204" pitchFamily="34" charset="0"/>
              </a:rPr>
              <a:t>von verpacktem Produkt</a:t>
            </a:r>
            <a:endParaRPr lang="de-DE" dirty="0"/>
          </a:p>
          <a:p>
            <a:endParaRPr lang="de-DE" b="1" i="0" dirty="0">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0214AEF3-D361-B0B3-6810-137C8B0BA594}"/>
              </a:ext>
            </a:extLst>
          </p:cNvPr>
          <p:cNvSpPr txBox="1"/>
          <p:nvPr/>
        </p:nvSpPr>
        <p:spPr>
          <a:xfrm>
            <a:off x="9742680" y="1457032"/>
            <a:ext cx="1512168" cy="369332"/>
          </a:xfrm>
          <a:prstGeom prst="rect">
            <a:avLst/>
          </a:prstGeom>
          <a:noFill/>
        </p:spPr>
        <p:txBody>
          <a:bodyPr wrap="square" rtlCol="0">
            <a:spAutoFit/>
          </a:bodyPr>
          <a:lstStyle/>
          <a:p>
            <a:r>
              <a:rPr lang="de-DE" b="1" i="0" dirty="0">
                <a:latin typeface="Calibri" panose="020F0502020204030204" pitchFamily="34" charset="0"/>
                <a:cs typeface="Calibri" panose="020F0502020204030204" pitchFamily="34" charset="0"/>
              </a:rPr>
              <a:t>Verpackung</a:t>
            </a:r>
          </a:p>
        </p:txBody>
      </p:sp>
      <p:sp>
        <p:nvSpPr>
          <p:cNvPr id="20" name="TextBox 19">
            <a:extLst>
              <a:ext uri="{FF2B5EF4-FFF2-40B4-BE49-F238E27FC236}">
                <a16:creationId xmlns:a16="http://schemas.microsoft.com/office/drawing/2014/main" id="{67976AC8-026D-751C-013F-A804DC2900ED}"/>
              </a:ext>
            </a:extLst>
          </p:cNvPr>
          <p:cNvSpPr txBox="1"/>
          <p:nvPr/>
        </p:nvSpPr>
        <p:spPr>
          <a:xfrm>
            <a:off x="6094660" y="1317523"/>
            <a:ext cx="1512168" cy="369332"/>
          </a:xfrm>
          <a:prstGeom prst="rect">
            <a:avLst/>
          </a:prstGeom>
          <a:noFill/>
        </p:spPr>
        <p:txBody>
          <a:bodyPr wrap="square" rtlCol="0">
            <a:spAutoFit/>
          </a:bodyPr>
          <a:lstStyle/>
          <a:p>
            <a:r>
              <a:rPr lang="de-DE" b="1" i="0" dirty="0">
                <a:latin typeface="Calibri" panose="020F0502020204030204" pitchFamily="34" charset="0"/>
                <a:cs typeface="Calibri" panose="020F0502020204030204" pitchFamily="34" charset="0"/>
              </a:rPr>
              <a:t>Produkt</a:t>
            </a:r>
          </a:p>
        </p:txBody>
      </p:sp>
      <p:sp>
        <p:nvSpPr>
          <p:cNvPr id="21" name="TextBox 20">
            <a:extLst>
              <a:ext uri="{FF2B5EF4-FFF2-40B4-BE49-F238E27FC236}">
                <a16:creationId xmlns:a16="http://schemas.microsoft.com/office/drawing/2014/main" id="{CAF9E219-6990-A8B1-DD79-547848A6C67D}"/>
              </a:ext>
            </a:extLst>
          </p:cNvPr>
          <p:cNvSpPr txBox="1"/>
          <p:nvPr/>
        </p:nvSpPr>
        <p:spPr>
          <a:xfrm>
            <a:off x="9469920" y="2636912"/>
            <a:ext cx="2950257" cy="646331"/>
          </a:xfrm>
          <a:prstGeom prst="rect">
            <a:avLst/>
          </a:prstGeom>
          <a:noFill/>
        </p:spPr>
        <p:txBody>
          <a:bodyPr wrap="square" rtlCol="0">
            <a:spAutoFit/>
          </a:bodyPr>
          <a:lstStyle/>
          <a:p>
            <a:r>
              <a:rPr lang="de-DE" b="1" i="0" dirty="0">
                <a:latin typeface="Calibri" panose="020F0502020204030204" pitchFamily="34" charset="0"/>
                <a:cs typeface="Calibri" panose="020F0502020204030204" pitchFamily="34" charset="0"/>
              </a:rPr>
              <a:t>Sterilisation/Pasteurisation von Verpackung  + Produkt</a:t>
            </a:r>
          </a:p>
        </p:txBody>
      </p:sp>
      <p:sp>
        <p:nvSpPr>
          <p:cNvPr id="22" name="TextBox 21">
            <a:extLst>
              <a:ext uri="{FF2B5EF4-FFF2-40B4-BE49-F238E27FC236}">
                <a16:creationId xmlns:a16="http://schemas.microsoft.com/office/drawing/2014/main" id="{1BE4971A-1BC3-ACBF-AA5A-EC058C1B131F}"/>
              </a:ext>
            </a:extLst>
          </p:cNvPr>
          <p:cNvSpPr txBox="1"/>
          <p:nvPr/>
        </p:nvSpPr>
        <p:spPr>
          <a:xfrm>
            <a:off x="9340359" y="3863182"/>
            <a:ext cx="2950257" cy="738664"/>
          </a:xfrm>
          <a:prstGeom prst="rect">
            <a:avLst/>
          </a:prstGeom>
          <a:noFill/>
        </p:spPr>
        <p:txBody>
          <a:bodyPr wrap="square" rtlCol="0">
            <a:spAutoFit/>
          </a:bodyPr>
          <a:lstStyle/>
          <a:p>
            <a:r>
              <a:rPr lang="de-DE" b="1" i="0" dirty="0">
                <a:latin typeface="Calibri" panose="020F0502020204030204" pitchFamily="34" charset="0"/>
                <a:cs typeface="Calibri" panose="020F0502020204030204" pitchFamily="34" charset="0"/>
              </a:rPr>
              <a:t>Rote </a:t>
            </a:r>
            <a:r>
              <a:rPr lang="de-DE" b="1" i="0" dirty="0" err="1">
                <a:latin typeface="Calibri" panose="020F0502020204030204" pitchFamily="34" charset="0"/>
                <a:cs typeface="Calibri" panose="020F0502020204030204" pitchFamily="34" charset="0"/>
              </a:rPr>
              <a:t>Aseptikzone</a:t>
            </a:r>
            <a:br>
              <a:rPr lang="de-DE" b="1" i="0" dirty="0">
                <a:latin typeface="Calibri" panose="020F0502020204030204" pitchFamily="34" charset="0"/>
                <a:cs typeface="Calibri" panose="020F0502020204030204" pitchFamily="34" charset="0"/>
              </a:rPr>
            </a:br>
            <a:r>
              <a:rPr lang="de-DE" sz="1200" i="0" dirty="0">
                <a:latin typeface="Calibri" panose="020F0502020204030204" pitchFamily="34" charset="0"/>
                <a:cs typeface="Calibri" panose="020F0502020204030204" pitchFamily="34" charset="0"/>
              </a:rPr>
              <a:t>Aufrechterhaltung durch kontinuierliches Einblasen von steriler Luft</a:t>
            </a:r>
            <a:endParaRPr lang="de-DE" i="0" dirty="0">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C9F250EC-7F7E-B3D9-27B9-78608AB236AA}"/>
              </a:ext>
            </a:extLst>
          </p:cNvPr>
          <p:cNvSpPr txBox="1"/>
          <p:nvPr/>
        </p:nvSpPr>
        <p:spPr>
          <a:xfrm>
            <a:off x="850904" y="5734543"/>
            <a:ext cx="2244731" cy="923330"/>
          </a:xfrm>
          <a:prstGeom prst="rect">
            <a:avLst/>
          </a:prstGeom>
          <a:noFill/>
        </p:spPr>
        <p:txBody>
          <a:bodyPr wrap="square" rtlCol="0">
            <a:spAutoFit/>
          </a:bodyPr>
          <a:lstStyle/>
          <a:p>
            <a:r>
              <a:rPr lang="de-DE" b="1" i="0" dirty="0">
                <a:latin typeface="Calibri" panose="020F0502020204030204" pitchFamily="34" charset="0"/>
                <a:cs typeface="Calibri" panose="020F0502020204030204" pitchFamily="34" charset="0"/>
              </a:rPr>
              <a:t>Verpacktes, steriles / pasteurisiertes Produkt</a:t>
            </a:r>
          </a:p>
        </p:txBody>
      </p:sp>
      <p:sp>
        <p:nvSpPr>
          <p:cNvPr id="24" name="TextBox 23">
            <a:extLst>
              <a:ext uri="{FF2B5EF4-FFF2-40B4-BE49-F238E27FC236}">
                <a16:creationId xmlns:a16="http://schemas.microsoft.com/office/drawing/2014/main" id="{DAD398E5-EB8F-8B24-58CB-E710B4FCE8E6}"/>
              </a:ext>
            </a:extLst>
          </p:cNvPr>
          <p:cNvSpPr txBox="1"/>
          <p:nvPr/>
        </p:nvSpPr>
        <p:spPr>
          <a:xfrm>
            <a:off x="5663952" y="6048603"/>
            <a:ext cx="2950257" cy="923330"/>
          </a:xfrm>
          <a:prstGeom prst="rect">
            <a:avLst/>
          </a:prstGeom>
          <a:noFill/>
        </p:spPr>
        <p:txBody>
          <a:bodyPr wrap="square" rtlCol="0">
            <a:spAutoFit/>
          </a:bodyPr>
          <a:lstStyle/>
          <a:p>
            <a:r>
              <a:rPr lang="de-DE" b="1" i="0" dirty="0">
                <a:latin typeface="Calibri" panose="020F0502020204030204" pitchFamily="34" charset="0"/>
                <a:cs typeface="Calibri" panose="020F0502020204030204" pitchFamily="34" charset="0"/>
              </a:rPr>
              <a:t>Aseptisch verpacktes, steriles Produkt</a:t>
            </a:r>
          </a:p>
          <a:p>
            <a:endParaRPr lang="de-DE" b="1" i="0" dirty="0">
              <a:latin typeface="Calibri" panose="020F0502020204030204" pitchFamily="34" charset="0"/>
              <a:cs typeface="Calibri" panose="020F0502020204030204" pitchFamily="34" charset="0"/>
            </a:endParaRPr>
          </a:p>
        </p:txBody>
      </p:sp>
      <p:pic>
        <p:nvPicPr>
          <p:cNvPr id="30" name="Picture 29" descr="A triangular package on a gray and white surface&#10;&#10;Description automatically generated">
            <a:extLst>
              <a:ext uri="{FF2B5EF4-FFF2-40B4-BE49-F238E27FC236}">
                <a16:creationId xmlns:a16="http://schemas.microsoft.com/office/drawing/2014/main" id="{17C05CFB-82D4-FC6A-572A-9C8E4BA3F4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2771" y="6000320"/>
            <a:ext cx="684826" cy="6970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1" name="TextBox 30">
            <a:extLst>
              <a:ext uri="{FF2B5EF4-FFF2-40B4-BE49-F238E27FC236}">
                <a16:creationId xmlns:a16="http://schemas.microsoft.com/office/drawing/2014/main" id="{37DB82C5-F0BC-64CA-121E-CA65D63B9E1B}"/>
              </a:ext>
            </a:extLst>
          </p:cNvPr>
          <p:cNvSpPr txBox="1"/>
          <p:nvPr/>
        </p:nvSpPr>
        <p:spPr>
          <a:xfrm>
            <a:off x="8558064" y="6624550"/>
            <a:ext cx="3024336" cy="184666"/>
          </a:xfrm>
          <a:prstGeom prst="rect">
            <a:avLst/>
          </a:prstGeom>
          <a:noFill/>
        </p:spPr>
        <p:txBody>
          <a:bodyPr wrap="square" rtlCol="0">
            <a:spAutoFit/>
          </a:bodyPr>
          <a:lstStyle/>
          <a:p>
            <a:r>
              <a:rPr lang="de-DE" sz="600" i="0" dirty="0">
                <a:latin typeface="Calibri" panose="020F0502020204030204" pitchFamily="34" charset="0"/>
                <a:cs typeface="Calibri" panose="020F0502020204030204" pitchFamily="34" charset="0"/>
              </a:rPr>
              <a:t>Tetra Pak via Wikipedia</a:t>
            </a:r>
          </a:p>
        </p:txBody>
      </p:sp>
      <p:pic>
        <p:nvPicPr>
          <p:cNvPr id="33" name="Picture 32" descr="A close-up of a tin can&#10;&#10;Description automatically generated">
            <a:extLst>
              <a:ext uri="{FF2B5EF4-FFF2-40B4-BE49-F238E27FC236}">
                <a16:creationId xmlns:a16="http://schemas.microsoft.com/office/drawing/2014/main" id="{EA8A17CB-051A-4CAF-0B6C-9D9A3D8686E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03182" y="5919060"/>
            <a:ext cx="729401" cy="7892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4" name="TextBox 33">
            <a:extLst>
              <a:ext uri="{FF2B5EF4-FFF2-40B4-BE49-F238E27FC236}">
                <a16:creationId xmlns:a16="http://schemas.microsoft.com/office/drawing/2014/main" id="{C6196B0D-2559-E322-3FE2-8C839A23520E}"/>
              </a:ext>
            </a:extLst>
          </p:cNvPr>
          <p:cNvSpPr txBox="1"/>
          <p:nvPr/>
        </p:nvSpPr>
        <p:spPr>
          <a:xfrm>
            <a:off x="3682124" y="6657873"/>
            <a:ext cx="3024336" cy="184666"/>
          </a:xfrm>
          <a:prstGeom prst="rect">
            <a:avLst/>
          </a:prstGeom>
          <a:noFill/>
        </p:spPr>
        <p:txBody>
          <a:bodyPr wrap="square" rtlCol="0">
            <a:spAutoFit/>
          </a:bodyPr>
          <a:lstStyle/>
          <a:p>
            <a:r>
              <a:rPr lang="de-DE" sz="600" i="0" dirty="0">
                <a:latin typeface="Calibri" panose="020F0502020204030204" pitchFamily="34" charset="0"/>
                <a:cs typeface="Calibri" panose="020F0502020204030204" pitchFamily="34" charset="0"/>
              </a:rPr>
              <a:t>Rainer Zenz via Wikipedia</a:t>
            </a:r>
          </a:p>
        </p:txBody>
      </p:sp>
    </p:spTree>
    <p:extLst>
      <p:ext uri="{BB962C8B-B14F-4D97-AF65-F5344CB8AC3E}">
        <p14:creationId xmlns:p14="http://schemas.microsoft.com/office/powerpoint/2010/main" val="886562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Aseptische Abfüllung heute</a:t>
            </a:r>
          </a:p>
        </p:txBody>
      </p:sp>
      <p:sp>
        <p:nvSpPr>
          <p:cNvPr id="3" name="Inhaltsplatzhalter 2"/>
          <p:cNvSpPr>
            <a:spLocks noGrp="1"/>
          </p:cNvSpPr>
          <p:nvPr>
            <p:ph idx="1"/>
          </p:nvPr>
        </p:nvSpPr>
        <p:spPr>
          <a:xfrm>
            <a:off x="695400" y="1600201"/>
            <a:ext cx="7992888" cy="2899741"/>
          </a:xfrm>
        </p:spPr>
        <p:txBody>
          <a:bodyPr/>
          <a:lstStyle/>
          <a:p>
            <a:pPr>
              <a:buFont typeface="Wingdings" panose="05000000000000000000" pitchFamily="2" charset="2"/>
              <a:buChar char="Ø"/>
            </a:pPr>
            <a:r>
              <a:rPr lang="de-AT" dirty="0"/>
              <a:t>Für flüssige LM aller Art (incl. Festpartikel)</a:t>
            </a:r>
          </a:p>
          <a:p>
            <a:pPr>
              <a:buFont typeface="Wingdings" panose="05000000000000000000" pitchFamily="2" charset="2"/>
              <a:buChar char="Ø"/>
            </a:pPr>
            <a:r>
              <a:rPr lang="de-AT" dirty="0"/>
              <a:t>UHT-Milch, UHT-Kakao, pasteurisierte Obst und Gemüsesäfte,  Pudding, Milchreis, Apfelmus, Fertigsuppen…</a:t>
            </a:r>
          </a:p>
          <a:p>
            <a:pPr>
              <a:buFont typeface="Wingdings" panose="05000000000000000000" pitchFamily="2" charset="2"/>
              <a:buChar char="Ø"/>
            </a:pPr>
            <a:r>
              <a:rPr lang="de-AT" dirty="0"/>
              <a:t>Für Glas, Metallcontainer, Fässer…</a:t>
            </a:r>
          </a:p>
          <a:p>
            <a:pPr marL="0" indent="0">
              <a:buNone/>
            </a:pPr>
            <a:endParaRPr lang="de-AT" sz="2400" dirty="0">
              <a:solidFill>
                <a:srgbClr val="FF0000"/>
              </a:solidFill>
            </a:endParaRPr>
          </a:p>
          <a:p>
            <a:pPr marL="0" indent="0">
              <a:buNone/>
            </a:pPr>
            <a:r>
              <a:rPr lang="de-AT" sz="2000" b="1" u="sng" dirty="0"/>
              <a:t>Vorteile: </a:t>
            </a:r>
          </a:p>
          <a:p>
            <a:pPr>
              <a:buFont typeface="Wingdings" panose="05000000000000000000" pitchFamily="2" charset="2"/>
              <a:buChar char="Ø"/>
            </a:pPr>
            <a:r>
              <a:rPr lang="de-AT" sz="2000" b="1" dirty="0"/>
              <a:t>Kontinuierliche Produktion</a:t>
            </a:r>
          </a:p>
          <a:p>
            <a:pPr>
              <a:buFont typeface="Wingdings" panose="05000000000000000000" pitchFamily="2" charset="2"/>
              <a:buChar char="Ø"/>
            </a:pPr>
            <a:r>
              <a:rPr lang="de-AT" sz="2000" b="1" dirty="0"/>
              <a:t>Preiswerte Verpackung</a:t>
            </a:r>
          </a:p>
          <a:p>
            <a:pPr>
              <a:buFont typeface="Wingdings" panose="05000000000000000000" pitchFamily="2" charset="2"/>
              <a:buChar char="Ø"/>
            </a:pPr>
            <a:r>
              <a:rPr lang="de-AT" sz="2000" b="1" dirty="0"/>
              <a:t>Schonende Erhitzungsverfahren</a:t>
            </a:r>
          </a:p>
          <a:p>
            <a:endParaRPr lang="de-AT" sz="2400" dirty="0">
              <a:solidFill>
                <a:srgbClr val="FF0000"/>
              </a:solidFill>
            </a:endParaRPr>
          </a:p>
        </p:txBody>
      </p:sp>
      <p:sp>
        <p:nvSpPr>
          <p:cNvPr id="4" name="Foliennummernplatzhalter 3"/>
          <p:cNvSpPr>
            <a:spLocks noGrp="1"/>
          </p:cNvSpPr>
          <p:nvPr>
            <p:ph type="sldNum" sz="quarter" idx="4294967295"/>
          </p:nvPr>
        </p:nvSpPr>
        <p:spPr/>
        <p:txBody>
          <a:bodyPr/>
          <a:lstStyle/>
          <a:p>
            <a:pPr>
              <a:defRPr/>
            </a:pPr>
            <a:fld id="{2B0A567E-FCDE-4AFD-92E3-F237F2E6A290}" type="slidenum">
              <a:rPr lang="de-DE" smtClean="0"/>
              <a:pPr>
                <a:defRPr/>
              </a:pPr>
              <a:t>8</a:t>
            </a:fld>
            <a:endParaRPr lang="de-DE" dirty="0"/>
          </a:p>
        </p:txBody>
      </p:sp>
      <p:sp>
        <p:nvSpPr>
          <p:cNvPr id="8" name="TextBox 7">
            <a:extLst>
              <a:ext uri="{FF2B5EF4-FFF2-40B4-BE49-F238E27FC236}">
                <a16:creationId xmlns:a16="http://schemas.microsoft.com/office/drawing/2014/main" id="{B07F227A-E2EF-42A9-F504-1A355B0CA463}"/>
              </a:ext>
            </a:extLst>
          </p:cNvPr>
          <p:cNvSpPr txBox="1"/>
          <p:nvPr/>
        </p:nvSpPr>
        <p:spPr>
          <a:xfrm>
            <a:off x="7705919" y="6116901"/>
            <a:ext cx="6100762" cy="246221"/>
          </a:xfrm>
          <a:prstGeom prst="rect">
            <a:avLst/>
          </a:prstGeom>
          <a:noFill/>
        </p:spPr>
        <p:txBody>
          <a:bodyPr wrap="square">
            <a:spAutoFit/>
          </a:bodyPr>
          <a:lstStyle/>
          <a:p>
            <a:pPr marL="0" indent="0">
              <a:buNone/>
            </a:pPr>
            <a:r>
              <a:rPr lang="de-DE" sz="1000" i="0" dirty="0">
                <a:solidFill>
                  <a:schemeClr val="bg1">
                    <a:lumMod val="50000"/>
                  </a:schemeClr>
                </a:solidFill>
                <a:latin typeface="Calibri" panose="020F0502020204030204" pitchFamily="34" charset="0"/>
                <a:cs typeface="Calibri" panose="020F0502020204030204" pitchFamily="34" charset="0"/>
              </a:rPr>
              <a:t>Bild von Pete auf </a:t>
            </a:r>
            <a:r>
              <a:rPr lang="de-DE" sz="1000" i="0" dirty="0" err="1">
                <a:solidFill>
                  <a:schemeClr val="bg1">
                    <a:lumMod val="50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Pixabay</a:t>
            </a:r>
            <a:endParaRPr lang="de-AT" sz="1000" i="0" dirty="0">
              <a:solidFill>
                <a:schemeClr val="bg1">
                  <a:lumMod val="50000"/>
                </a:schemeClr>
              </a:solidFill>
              <a:latin typeface="Calibri" panose="020F0502020204030204" pitchFamily="34" charset="0"/>
              <a:cs typeface="Calibri" panose="020F0502020204030204" pitchFamily="34" charset="0"/>
            </a:endParaRPr>
          </a:p>
        </p:txBody>
      </p:sp>
      <p:pic>
        <p:nvPicPr>
          <p:cNvPr id="10" name="Picture 9" descr="A row of kegs in a row&#10;&#10;Description automatically generated">
            <a:extLst>
              <a:ext uri="{FF2B5EF4-FFF2-40B4-BE49-F238E27FC236}">
                <a16:creationId xmlns:a16="http://schemas.microsoft.com/office/drawing/2014/main" id="{2A53E257-1895-169E-9075-3FF8392302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8168" y="3280818"/>
            <a:ext cx="4134248" cy="27809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99707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Aseptisches Verpacken</a:t>
            </a:r>
          </a:p>
        </p:txBody>
      </p:sp>
      <p:sp>
        <p:nvSpPr>
          <p:cNvPr id="4" name="Foliennummernplatzhalter 3"/>
          <p:cNvSpPr>
            <a:spLocks noGrp="1"/>
          </p:cNvSpPr>
          <p:nvPr>
            <p:ph type="sldNum" sz="quarter" idx="4294967295"/>
          </p:nvPr>
        </p:nvSpPr>
        <p:spPr/>
        <p:txBody>
          <a:bodyPr/>
          <a:lstStyle/>
          <a:p>
            <a:pPr>
              <a:defRPr/>
            </a:pPr>
            <a:fld id="{2B0A567E-FCDE-4AFD-92E3-F237F2E6A290}" type="slidenum">
              <a:rPr lang="de-DE" smtClean="0"/>
              <a:pPr>
                <a:defRPr/>
              </a:pPr>
              <a:t>9</a:t>
            </a:fld>
            <a:endParaRPr lang="de-DE" dirty="0"/>
          </a:p>
        </p:txBody>
      </p:sp>
      <p:sp>
        <p:nvSpPr>
          <p:cNvPr id="9" name="Textfeld 8"/>
          <p:cNvSpPr txBox="1"/>
          <p:nvPr/>
        </p:nvSpPr>
        <p:spPr>
          <a:xfrm>
            <a:off x="8221035" y="3903657"/>
            <a:ext cx="3758208" cy="246221"/>
          </a:xfrm>
          <a:prstGeom prst="rect">
            <a:avLst/>
          </a:prstGeom>
          <a:noFill/>
        </p:spPr>
        <p:txBody>
          <a:bodyPr wrap="square" rtlCol="0">
            <a:spAutoFit/>
          </a:bodyPr>
          <a:lstStyle/>
          <a:p>
            <a:r>
              <a:rPr lang="de-DE" sz="1000" i="0" dirty="0" err="1">
                <a:solidFill>
                  <a:schemeClr val="bg1">
                    <a:lumMod val="50000"/>
                  </a:schemeClr>
                </a:solidFill>
                <a:latin typeface="Calibri" panose="020F0502020204030204" pitchFamily="34" charset="0"/>
                <a:cs typeface="Calibri" panose="020F0502020204030204" pitchFamily="34" charset="0"/>
              </a:rPr>
              <a:t>Brasseler</a:t>
            </a:r>
            <a:r>
              <a:rPr lang="de-DE" sz="1000" i="0" dirty="0">
                <a:solidFill>
                  <a:schemeClr val="bg1">
                    <a:lumMod val="50000"/>
                  </a:schemeClr>
                </a:solidFill>
                <a:latin typeface="Calibri" panose="020F0502020204030204" pitchFamily="34" charset="0"/>
                <a:cs typeface="Calibri" panose="020F0502020204030204" pitchFamily="34" charset="0"/>
              </a:rPr>
              <a:t> PE via Wikipedia</a:t>
            </a:r>
          </a:p>
        </p:txBody>
      </p:sp>
      <p:pic>
        <p:nvPicPr>
          <p:cNvPr id="11" name="Inhaltsplatzhalter 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93961" y="1419731"/>
            <a:ext cx="4206695" cy="2392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Inhaltsplatzhalter 2"/>
          <p:cNvSpPr txBox="1">
            <a:spLocks/>
          </p:cNvSpPr>
          <p:nvPr/>
        </p:nvSpPr>
        <p:spPr bwMode="auto">
          <a:xfrm>
            <a:off x="609600" y="1600201"/>
            <a:ext cx="7142584" cy="4853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aseline="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baseline="0">
                <a:solidFill>
                  <a:schemeClr val="tx1"/>
                </a:solidFill>
                <a:latin typeface="Calibri" panose="020F050202020403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400" baseline="0">
                <a:solidFill>
                  <a:schemeClr val="tx1"/>
                </a:solidFill>
                <a:latin typeface="Calibri" panose="020F050202020403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000" baseline="0">
                <a:solidFill>
                  <a:schemeClr val="tx1"/>
                </a:solidFill>
                <a:latin typeface="Calibri" panose="020F050202020403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000" baseline="0">
                <a:solidFill>
                  <a:schemeClr val="tx1"/>
                </a:solidFill>
                <a:latin typeface="Calibri" panose="020F0502020204030204" pitchFamily="34" charset="0"/>
                <a:cs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Ø"/>
            </a:pPr>
            <a:r>
              <a:rPr lang="de-AT" sz="2800" b="1" i="0" u="sng" kern="0" dirty="0"/>
              <a:t>Reinraum</a:t>
            </a:r>
            <a:r>
              <a:rPr lang="de-AT" sz="2800" i="0" kern="0" dirty="0"/>
              <a:t>: „Umgebung mit geringem Level an Verschmutzung (Partikel, MO, Dämpfe) unter kontrollierten Parametern </a:t>
            </a:r>
            <a:br>
              <a:rPr lang="de-AT" sz="2800" i="0" kern="0" dirty="0"/>
            </a:br>
            <a:r>
              <a:rPr lang="de-AT" sz="2800" i="0" kern="0" dirty="0"/>
              <a:t>(Temperatur + Luftfeuchtigkeit) </a:t>
            </a:r>
          </a:p>
          <a:p>
            <a:pPr lvl="1">
              <a:buFont typeface="Wingdings" panose="05000000000000000000" pitchFamily="2" charset="2"/>
              <a:buChar char="Ø"/>
            </a:pPr>
            <a:r>
              <a:rPr lang="de-AT" sz="2400" i="0" kern="0" dirty="0" err="1"/>
              <a:t>Reinluft</a:t>
            </a:r>
            <a:r>
              <a:rPr lang="de-AT" sz="2400" i="0" kern="0" dirty="0"/>
              <a:t> schützt Produkte (Überdruck)</a:t>
            </a:r>
          </a:p>
          <a:p>
            <a:pPr lvl="1">
              <a:buFont typeface="Wingdings" panose="05000000000000000000" pitchFamily="2" charset="2"/>
              <a:buChar char="Ø"/>
            </a:pPr>
            <a:r>
              <a:rPr lang="de-AT" sz="2400" i="0" kern="0" dirty="0"/>
              <a:t>Ausbildung für Personal nötig</a:t>
            </a:r>
          </a:p>
          <a:p>
            <a:pPr lvl="1">
              <a:buFont typeface="Wingdings" panose="05000000000000000000" pitchFamily="2" charset="2"/>
              <a:buChar char="Ø"/>
            </a:pPr>
            <a:r>
              <a:rPr lang="de-AT" sz="2400" i="0" kern="0" dirty="0"/>
              <a:t>Reinraum-Uniform</a:t>
            </a:r>
          </a:p>
          <a:p>
            <a:pPr>
              <a:buFont typeface="Wingdings" panose="05000000000000000000" pitchFamily="2" charset="2"/>
              <a:buChar char="Ø"/>
            </a:pPr>
            <a:r>
              <a:rPr lang="de-AT" i="0" kern="0" dirty="0"/>
              <a:t>Anwendung für anfällige Lebensmittel</a:t>
            </a:r>
          </a:p>
          <a:p>
            <a:pPr lvl="1">
              <a:buFont typeface="Wingdings" panose="05000000000000000000" pitchFamily="2" charset="2"/>
              <a:buChar char="Ø"/>
            </a:pPr>
            <a:r>
              <a:rPr lang="de-AT" i="0" kern="0" dirty="0"/>
              <a:t>Vorgeschnittenes Brot/Wurst/Käse</a:t>
            </a:r>
          </a:p>
          <a:p>
            <a:pPr lvl="1">
              <a:buFont typeface="Wingdings" panose="05000000000000000000" pitchFamily="2" charset="2"/>
              <a:buChar char="Ø"/>
            </a:pPr>
            <a:r>
              <a:rPr lang="de-AT" i="0" kern="0" dirty="0"/>
              <a:t>Verpackung mehrteiliger Fertigprodukte</a:t>
            </a:r>
          </a:p>
        </p:txBody>
      </p:sp>
    </p:spTree>
    <p:extLst>
      <p:ext uri="{BB962C8B-B14F-4D97-AF65-F5344CB8AC3E}">
        <p14:creationId xmlns:p14="http://schemas.microsoft.com/office/powerpoint/2010/main" val="238758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Sterilisation der Lebensmittel </a:t>
            </a:r>
          </a:p>
        </p:txBody>
      </p:sp>
      <p:sp>
        <p:nvSpPr>
          <p:cNvPr id="3" name="Inhaltsplatzhalter 2"/>
          <p:cNvSpPr>
            <a:spLocks noGrp="1"/>
          </p:cNvSpPr>
          <p:nvPr>
            <p:ph idx="1"/>
          </p:nvPr>
        </p:nvSpPr>
        <p:spPr/>
        <p:txBody>
          <a:bodyPr/>
          <a:lstStyle/>
          <a:p>
            <a:pPr>
              <a:buFont typeface="Wingdings" panose="05000000000000000000" pitchFamily="2" charset="2"/>
              <a:buChar char="Ø"/>
            </a:pPr>
            <a:r>
              <a:rPr lang="de-AT" dirty="0"/>
              <a:t>Indirekte Erhitzung</a:t>
            </a:r>
          </a:p>
          <a:p>
            <a:pPr lvl="1"/>
            <a:r>
              <a:rPr lang="de-AT" dirty="0"/>
              <a:t>Plattenwärmeaustauscher</a:t>
            </a:r>
          </a:p>
          <a:p>
            <a:pPr lvl="1"/>
            <a:r>
              <a:rPr lang="de-AT" dirty="0"/>
              <a:t>Röhrenwärmeaustauscher</a:t>
            </a:r>
          </a:p>
          <a:p>
            <a:pPr lvl="1"/>
            <a:r>
              <a:rPr lang="de-AT" dirty="0"/>
              <a:t>Schabewärmeaustauscher</a:t>
            </a:r>
          </a:p>
          <a:p>
            <a:pPr marL="457200" lvl="1" indent="0">
              <a:buNone/>
            </a:pPr>
            <a:endParaRPr lang="de-AT" dirty="0"/>
          </a:p>
          <a:p>
            <a:pPr>
              <a:buFont typeface="Wingdings" panose="05000000000000000000" pitchFamily="2" charset="2"/>
              <a:buChar char="Ø"/>
            </a:pPr>
            <a:r>
              <a:rPr lang="de-AT" dirty="0"/>
              <a:t>Direkte Erhitzung</a:t>
            </a:r>
          </a:p>
          <a:p>
            <a:pPr lvl="1"/>
            <a:r>
              <a:rPr lang="de-AT" dirty="0"/>
              <a:t>Dampfinjektion</a:t>
            </a:r>
          </a:p>
          <a:p>
            <a:pPr lvl="1"/>
            <a:r>
              <a:rPr lang="de-AT" dirty="0"/>
              <a:t>Dampfinfusion</a:t>
            </a:r>
          </a:p>
          <a:p>
            <a:endParaRPr lang="de-AT" dirty="0"/>
          </a:p>
        </p:txBody>
      </p:sp>
      <p:sp>
        <p:nvSpPr>
          <p:cNvPr id="4" name="Foliennummernplatzhalter 3"/>
          <p:cNvSpPr>
            <a:spLocks noGrp="1"/>
          </p:cNvSpPr>
          <p:nvPr>
            <p:ph type="sldNum" sz="quarter" idx="4294967295"/>
          </p:nvPr>
        </p:nvSpPr>
        <p:spPr/>
        <p:txBody>
          <a:bodyPr/>
          <a:lstStyle/>
          <a:p>
            <a:pPr>
              <a:defRPr/>
            </a:pPr>
            <a:fld id="{2B0A567E-FCDE-4AFD-92E3-F237F2E6A290}" type="slidenum">
              <a:rPr lang="de-DE" smtClean="0"/>
              <a:pPr>
                <a:defRPr/>
              </a:pPr>
              <a:t>10</a:t>
            </a:fld>
            <a:endParaRPr lang="de-DE" dirty="0"/>
          </a:p>
        </p:txBody>
      </p:sp>
      <p:pic>
        <p:nvPicPr>
          <p:cNvPr id="6" name="Picture 5" descr="A diagram of different colors of flow&#10;&#10;Description automatically generated with medium confidence">
            <a:extLst>
              <a:ext uri="{FF2B5EF4-FFF2-40B4-BE49-F238E27FC236}">
                <a16:creationId xmlns:a16="http://schemas.microsoft.com/office/drawing/2014/main" id="{B85D6565-F895-FA1E-1448-F1A02ADE65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024" y="1340768"/>
            <a:ext cx="5032083" cy="4009628"/>
          </a:xfrm>
          <a:prstGeom prst="rect">
            <a:avLst/>
          </a:prstGeom>
        </p:spPr>
      </p:pic>
      <p:sp>
        <p:nvSpPr>
          <p:cNvPr id="7" name="TextBox 6">
            <a:extLst>
              <a:ext uri="{FF2B5EF4-FFF2-40B4-BE49-F238E27FC236}">
                <a16:creationId xmlns:a16="http://schemas.microsoft.com/office/drawing/2014/main" id="{D1FB18A1-EC0C-80F4-697E-2DDA326D46DD}"/>
              </a:ext>
            </a:extLst>
          </p:cNvPr>
          <p:cNvSpPr txBox="1"/>
          <p:nvPr/>
        </p:nvSpPr>
        <p:spPr>
          <a:xfrm>
            <a:off x="8040216" y="5386427"/>
            <a:ext cx="3024336" cy="184666"/>
          </a:xfrm>
          <a:prstGeom prst="rect">
            <a:avLst/>
          </a:prstGeom>
          <a:noFill/>
        </p:spPr>
        <p:txBody>
          <a:bodyPr wrap="square" rtlCol="0">
            <a:spAutoFit/>
          </a:bodyPr>
          <a:lstStyle/>
          <a:p>
            <a:r>
              <a:rPr lang="de-DE" sz="600" i="0" dirty="0">
                <a:latin typeface="Calibri" panose="020F0502020204030204" pitchFamily="34" charset="0"/>
                <a:cs typeface="Calibri" panose="020F0502020204030204" pitchFamily="34" charset="0"/>
              </a:rPr>
              <a:t>Cruithne9 via Wikipedia</a:t>
            </a:r>
          </a:p>
        </p:txBody>
      </p:sp>
    </p:spTree>
    <p:extLst>
      <p:ext uri="{BB962C8B-B14F-4D97-AF65-F5344CB8AC3E}">
        <p14:creationId xmlns:p14="http://schemas.microsoft.com/office/powerpoint/2010/main" val="313972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95400" y="70416"/>
            <a:ext cx="10972800" cy="1143000"/>
          </a:xfrm>
        </p:spPr>
        <p:txBody>
          <a:bodyPr/>
          <a:lstStyle/>
          <a:p>
            <a:r>
              <a:rPr lang="de-AT" dirty="0"/>
              <a:t>Indirekte Erhitzung</a:t>
            </a:r>
          </a:p>
        </p:txBody>
      </p:sp>
      <p:sp>
        <p:nvSpPr>
          <p:cNvPr id="4" name="Foliennummernplatzhalter 3"/>
          <p:cNvSpPr>
            <a:spLocks noGrp="1"/>
          </p:cNvSpPr>
          <p:nvPr>
            <p:ph type="sldNum" sz="quarter" idx="4294967295"/>
          </p:nvPr>
        </p:nvSpPr>
        <p:spPr/>
        <p:txBody>
          <a:bodyPr/>
          <a:lstStyle/>
          <a:p>
            <a:pPr>
              <a:defRPr/>
            </a:pPr>
            <a:fld id="{2B0A567E-FCDE-4AFD-92E3-F237F2E6A290}" type="slidenum">
              <a:rPr lang="de-DE" smtClean="0"/>
              <a:pPr>
                <a:defRPr/>
              </a:pPr>
              <a:t>11</a:t>
            </a:fld>
            <a:endParaRPr lang="de-DE" dirty="0"/>
          </a:p>
        </p:txBody>
      </p:sp>
      <p:sp>
        <p:nvSpPr>
          <p:cNvPr id="13" name="TextBox 12">
            <a:extLst>
              <a:ext uri="{FF2B5EF4-FFF2-40B4-BE49-F238E27FC236}">
                <a16:creationId xmlns:a16="http://schemas.microsoft.com/office/drawing/2014/main" id="{825F3D99-A33C-2270-28A7-5B42E25F6829}"/>
              </a:ext>
            </a:extLst>
          </p:cNvPr>
          <p:cNvSpPr txBox="1"/>
          <p:nvPr/>
        </p:nvSpPr>
        <p:spPr>
          <a:xfrm>
            <a:off x="1343472" y="5596504"/>
            <a:ext cx="3024336" cy="246221"/>
          </a:xfrm>
          <a:prstGeom prst="rect">
            <a:avLst/>
          </a:prstGeom>
          <a:noFill/>
        </p:spPr>
        <p:txBody>
          <a:bodyPr wrap="square" rtlCol="0">
            <a:spAutoFit/>
          </a:bodyPr>
          <a:lstStyle/>
          <a:p>
            <a:r>
              <a:rPr lang="de-DE" sz="1000" i="0" dirty="0">
                <a:solidFill>
                  <a:schemeClr val="bg1">
                    <a:lumMod val="50000"/>
                  </a:schemeClr>
                </a:solidFill>
                <a:latin typeface="Calibri" panose="020F0502020204030204" pitchFamily="34" charset="0"/>
                <a:cs typeface="Calibri" panose="020F0502020204030204" pitchFamily="34" charset="0"/>
              </a:rPr>
              <a:t>RomanM82 via Wikipedia</a:t>
            </a:r>
          </a:p>
        </p:txBody>
      </p:sp>
      <p:pic>
        <p:nvPicPr>
          <p:cNvPr id="15" name="Picture 14" descr="A large metal container in a factory&#10;&#10;Description automatically generated">
            <a:extLst>
              <a:ext uri="{FF2B5EF4-FFF2-40B4-BE49-F238E27FC236}">
                <a16:creationId xmlns:a16="http://schemas.microsoft.com/office/drawing/2014/main" id="{1E7443A1-AB2D-B0C9-11BF-76AE9C91EC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344" y="548680"/>
            <a:ext cx="3600400" cy="4989226"/>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1BD3C8E5-E9D4-7818-895F-904BB84EA62C}"/>
              </a:ext>
            </a:extLst>
          </p:cNvPr>
          <p:cNvPicPr>
            <a:picLocks noChangeAspect="1"/>
          </p:cNvPicPr>
          <p:nvPr/>
        </p:nvPicPr>
        <p:blipFill>
          <a:blip r:embed="rId4"/>
          <a:stretch>
            <a:fillRect/>
          </a:stretch>
        </p:blipFill>
        <p:spPr>
          <a:xfrm>
            <a:off x="4786064" y="1196752"/>
            <a:ext cx="6395738" cy="5112568"/>
          </a:xfrm>
          <a:prstGeom prst="rect">
            <a:avLst/>
          </a:prstGeom>
        </p:spPr>
      </p:pic>
      <p:sp>
        <p:nvSpPr>
          <p:cNvPr id="20" name="TextBox 19">
            <a:extLst>
              <a:ext uri="{FF2B5EF4-FFF2-40B4-BE49-F238E27FC236}">
                <a16:creationId xmlns:a16="http://schemas.microsoft.com/office/drawing/2014/main" id="{A361C3D5-51E6-1A02-84C6-368DAD29E3FE}"/>
              </a:ext>
            </a:extLst>
          </p:cNvPr>
          <p:cNvSpPr txBox="1"/>
          <p:nvPr/>
        </p:nvSpPr>
        <p:spPr>
          <a:xfrm>
            <a:off x="5375920" y="6322728"/>
            <a:ext cx="3024336" cy="246221"/>
          </a:xfrm>
          <a:prstGeom prst="rect">
            <a:avLst/>
          </a:prstGeom>
          <a:noFill/>
        </p:spPr>
        <p:txBody>
          <a:bodyPr wrap="square" rtlCol="0">
            <a:spAutoFit/>
          </a:bodyPr>
          <a:lstStyle/>
          <a:p>
            <a:r>
              <a:rPr lang="de-DE" sz="1000" i="0" dirty="0" err="1">
                <a:solidFill>
                  <a:schemeClr val="bg1">
                    <a:lumMod val="50000"/>
                  </a:schemeClr>
                </a:solidFill>
                <a:latin typeface="Calibri" panose="020F0502020204030204" pitchFamily="34" charset="0"/>
                <a:cs typeface="Calibri" panose="020F0502020204030204" pitchFamily="34" charset="0"/>
              </a:rPr>
              <a:t>Sandstorm</a:t>
            </a:r>
            <a:r>
              <a:rPr lang="de-DE" sz="1000" i="0" dirty="0">
                <a:solidFill>
                  <a:schemeClr val="bg1">
                    <a:lumMod val="50000"/>
                  </a:schemeClr>
                </a:solidFill>
                <a:latin typeface="Calibri" panose="020F0502020204030204" pitchFamily="34" charset="0"/>
                <a:cs typeface="Calibri" panose="020F0502020204030204" pitchFamily="34" charset="0"/>
              </a:rPr>
              <a:t> de via Wikipedia</a:t>
            </a:r>
          </a:p>
        </p:txBody>
      </p:sp>
    </p:spTree>
    <p:extLst>
      <p:ext uri="{BB962C8B-B14F-4D97-AF65-F5344CB8AC3E}">
        <p14:creationId xmlns:p14="http://schemas.microsoft.com/office/powerpoint/2010/main" val="213437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Direkte Erhitzung - Dampfinjektion</a:t>
            </a:r>
          </a:p>
        </p:txBody>
      </p:sp>
      <p:sp>
        <p:nvSpPr>
          <p:cNvPr id="3" name="Inhaltsplatzhalter 2"/>
          <p:cNvSpPr>
            <a:spLocks noGrp="1"/>
          </p:cNvSpPr>
          <p:nvPr>
            <p:ph idx="1"/>
          </p:nvPr>
        </p:nvSpPr>
        <p:spPr/>
        <p:txBody>
          <a:bodyPr/>
          <a:lstStyle/>
          <a:p>
            <a:pPr>
              <a:buFont typeface="Wingdings" panose="05000000000000000000" pitchFamily="2" charset="2"/>
              <a:buChar char="Ø"/>
            </a:pPr>
            <a:r>
              <a:rPr lang="de-AT" dirty="0"/>
              <a:t>Gespannter Wasserdampf in 80°C Milch</a:t>
            </a:r>
          </a:p>
          <a:p>
            <a:pPr>
              <a:buFont typeface="Wingdings" panose="05000000000000000000" pitchFamily="2" charset="2"/>
              <a:buChar char="Ø"/>
            </a:pPr>
            <a:r>
              <a:rPr lang="de-AT" dirty="0"/>
              <a:t>Erhitzung auf ca. 150°C (2 sec Heißhalterohr)</a:t>
            </a:r>
          </a:p>
          <a:p>
            <a:pPr>
              <a:buFont typeface="Wingdings" panose="05000000000000000000" pitchFamily="2" charset="2"/>
              <a:buChar char="Ø"/>
            </a:pPr>
            <a:r>
              <a:rPr lang="de-AT" dirty="0"/>
              <a:t>Entspannung im Vakuumgefäß </a:t>
            </a:r>
          </a:p>
          <a:p>
            <a:pPr marL="0" indent="0">
              <a:buNone/>
            </a:pPr>
            <a:endParaRPr lang="de-AT" dirty="0"/>
          </a:p>
          <a:p>
            <a:pPr marL="0" indent="0">
              <a:buNone/>
            </a:pPr>
            <a:r>
              <a:rPr lang="de-AT" sz="2000" b="1" dirty="0"/>
              <a:t>Kurze Erhitzung bei  hoher Temperatur </a:t>
            </a:r>
            <a:br>
              <a:rPr lang="de-AT" sz="2000" b="1" dirty="0"/>
            </a:br>
            <a:r>
              <a:rPr lang="de-AT" sz="2000" b="1" dirty="0"/>
              <a:t>= bessere Qualität </a:t>
            </a:r>
            <a:br>
              <a:rPr lang="de-AT" sz="2000" b="1" dirty="0"/>
            </a:br>
            <a:r>
              <a:rPr lang="de-AT" sz="2000" dirty="0"/>
              <a:t>als lange Erhitzung </a:t>
            </a:r>
            <a:br>
              <a:rPr lang="de-AT" sz="2000" dirty="0"/>
            </a:br>
            <a:r>
              <a:rPr lang="de-AT" sz="2000" dirty="0"/>
              <a:t>bei niedriger Temperatur</a:t>
            </a:r>
          </a:p>
        </p:txBody>
      </p:sp>
      <p:sp>
        <p:nvSpPr>
          <p:cNvPr id="4" name="Foliennummernplatzhalter 3"/>
          <p:cNvSpPr>
            <a:spLocks noGrp="1"/>
          </p:cNvSpPr>
          <p:nvPr>
            <p:ph type="sldNum" sz="quarter" idx="4294967295"/>
          </p:nvPr>
        </p:nvSpPr>
        <p:spPr/>
        <p:txBody>
          <a:bodyPr/>
          <a:lstStyle/>
          <a:p>
            <a:pPr>
              <a:defRPr/>
            </a:pPr>
            <a:fld id="{2B0A567E-FCDE-4AFD-92E3-F237F2E6A290}" type="slidenum">
              <a:rPr lang="de-DE" smtClean="0"/>
              <a:pPr>
                <a:defRPr/>
              </a:pPr>
              <a:t>12</a:t>
            </a:fld>
            <a:endParaRPr lang="de-DE" dirty="0"/>
          </a:p>
        </p:txBody>
      </p:sp>
      <p:pic>
        <p:nvPicPr>
          <p:cNvPr id="5" name="vtis-steam_injection__mp4_1436269803-1">
            <a:hlinkClick r:id="" action="ppaction://media"/>
            <a:extLst>
              <a:ext uri="{FF2B5EF4-FFF2-40B4-BE49-F238E27FC236}">
                <a16:creationId xmlns:a16="http://schemas.microsoft.com/office/drawing/2014/main" id="{8AFAEEDD-96D9-C429-AF0F-7612FEC9AFE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793862" y="2996952"/>
            <a:ext cx="5080076" cy="2777108"/>
          </a:xfrm>
          <a:prstGeom prst="rect">
            <a:avLst/>
          </a:prstGeom>
        </p:spPr>
      </p:pic>
      <p:sp>
        <p:nvSpPr>
          <p:cNvPr id="6" name="TextBox 5">
            <a:extLst>
              <a:ext uri="{FF2B5EF4-FFF2-40B4-BE49-F238E27FC236}">
                <a16:creationId xmlns:a16="http://schemas.microsoft.com/office/drawing/2014/main" id="{827CCF26-9D23-DBA4-C4FC-77A77B0D8613}"/>
              </a:ext>
            </a:extLst>
          </p:cNvPr>
          <p:cNvSpPr txBox="1"/>
          <p:nvPr/>
        </p:nvSpPr>
        <p:spPr>
          <a:xfrm>
            <a:off x="7896200" y="5810181"/>
            <a:ext cx="3024336" cy="246221"/>
          </a:xfrm>
          <a:prstGeom prst="rect">
            <a:avLst/>
          </a:prstGeom>
          <a:noFill/>
        </p:spPr>
        <p:txBody>
          <a:bodyPr wrap="square" rtlCol="0">
            <a:spAutoFit/>
          </a:bodyPr>
          <a:lstStyle/>
          <a:p>
            <a:r>
              <a:rPr lang="de-DE" sz="1000" i="0" dirty="0">
                <a:latin typeface="Calibri" panose="020F0502020204030204" pitchFamily="34" charset="0"/>
                <a:cs typeface="Calibri" panose="020F0502020204030204" pitchFamily="34" charset="0"/>
              </a:rPr>
              <a:t>Tetra Pak</a:t>
            </a:r>
          </a:p>
        </p:txBody>
      </p:sp>
    </p:spTree>
    <p:extLst>
      <p:ext uri="{BB962C8B-B14F-4D97-AF65-F5344CB8AC3E}">
        <p14:creationId xmlns:p14="http://schemas.microsoft.com/office/powerpoint/2010/main" val="352629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6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Direkte Erhitzung - Dampfinfusion</a:t>
            </a:r>
          </a:p>
        </p:txBody>
      </p:sp>
      <p:sp>
        <p:nvSpPr>
          <p:cNvPr id="4" name="Foliennummernplatzhalter 3"/>
          <p:cNvSpPr>
            <a:spLocks noGrp="1"/>
          </p:cNvSpPr>
          <p:nvPr>
            <p:ph type="sldNum" sz="quarter" idx="4294967295"/>
          </p:nvPr>
        </p:nvSpPr>
        <p:spPr/>
        <p:txBody>
          <a:bodyPr/>
          <a:lstStyle/>
          <a:p>
            <a:pPr>
              <a:defRPr/>
            </a:pPr>
            <a:fld id="{2B0A567E-FCDE-4AFD-92E3-F237F2E6A290}" type="slidenum">
              <a:rPr lang="de-DE" smtClean="0"/>
              <a:pPr>
                <a:defRPr/>
              </a:pPr>
              <a:t>13</a:t>
            </a:fld>
            <a:endParaRPr lang="de-DE" dirty="0"/>
          </a:p>
        </p:txBody>
      </p:sp>
      <p:sp>
        <p:nvSpPr>
          <p:cNvPr id="5" name="Inhaltsplatzhalter 2"/>
          <p:cNvSpPr txBox="1">
            <a:spLocks/>
          </p:cNvSpPr>
          <p:nvPr/>
        </p:nvSpPr>
        <p:spPr bwMode="auto">
          <a:xfrm>
            <a:off x="5159896" y="2708920"/>
            <a:ext cx="500404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Clr>
                <a:srgbClr val="960032"/>
              </a:buClr>
              <a:buSzPct val="100000"/>
              <a:buFont typeface="Wingdings" pitchFamily="2" charset="2"/>
              <a:buChar char=""/>
              <a:defRPr lang="de-DE" sz="2800">
                <a:solidFill>
                  <a:srgbClr val="333333"/>
                </a:solidFill>
                <a:latin typeface="+mn-lt"/>
                <a:ea typeface="+mn-ea"/>
                <a:cs typeface="+mn-cs"/>
              </a:defRPr>
            </a:lvl1pPr>
            <a:lvl2pPr marL="742950" indent="-285750" algn="l" defTabSz="457200" rtl="0" eaLnBrk="1" fontAlgn="base" hangingPunct="1">
              <a:spcBef>
                <a:spcPct val="20000"/>
              </a:spcBef>
              <a:spcAft>
                <a:spcPct val="0"/>
              </a:spcAft>
              <a:buClr>
                <a:srgbClr val="919BA0"/>
              </a:buClr>
              <a:buFont typeface="Wingdings" pitchFamily="2" charset="2"/>
              <a:buChar char="n"/>
              <a:defRPr lang="de-DE" sz="2000">
                <a:solidFill>
                  <a:srgbClr val="333333"/>
                </a:solidFill>
                <a:latin typeface="+mn-lt"/>
                <a:cs typeface="+mn-cs"/>
              </a:defRPr>
            </a:lvl2pPr>
            <a:lvl3pPr marL="1143000" indent="-228600" algn="l" defTabSz="457200" rtl="0" eaLnBrk="1" fontAlgn="base" hangingPunct="1">
              <a:spcBef>
                <a:spcPct val="20000"/>
              </a:spcBef>
              <a:spcAft>
                <a:spcPct val="0"/>
              </a:spcAft>
              <a:buClr>
                <a:srgbClr val="919BA0"/>
              </a:buClr>
              <a:buSzPct val="80000"/>
              <a:buFont typeface="Wingdings" pitchFamily="2" charset="2"/>
              <a:buChar char=""/>
              <a:defRPr lang="de-DE" sz="1800">
                <a:solidFill>
                  <a:srgbClr val="333333"/>
                </a:solidFill>
                <a:latin typeface="+mn-lt"/>
                <a:cs typeface="+mn-cs"/>
              </a:defRPr>
            </a:lvl3pPr>
            <a:lvl4pPr marL="1600200" indent="-228600" algn="l" defTabSz="457200" rtl="0" eaLnBrk="1" fontAlgn="base" hangingPunct="1">
              <a:spcBef>
                <a:spcPct val="20000"/>
              </a:spcBef>
              <a:spcAft>
                <a:spcPct val="0"/>
              </a:spcAft>
              <a:buClr>
                <a:srgbClr val="960032"/>
              </a:buClr>
              <a:buSzPct val="80000"/>
              <a:buFont typeface="Wingdings" pitchFamily="2" charset="2"/>
              <a:buChar char=""/>
              <a:defRPr lang="de-DE" sz="1600">
                <a:solidFill>
                  <a:srgbClr val="333333"/>
                </a:solidFill>
                <a:latin typeface="+mn-lt"/>
                <a:cs typeface="+mn-cs"/>
              </a:defRPr>
            </a:lvl4pPr>
            <a:lvl5pPr marL="2057400" indent="-228600" algn="l" defTabSz="457200" rtl="0" eaLnBrk="1" fontAlgn="base" hangingPunct="1">
              <a:spcBef>
                <a:spcPct val="20000"/>
              </a:spcBef>
              <a:spcAft>
                <a:spcPct val="0"/>
              </a:spcAft>
              <a:buClr>
                <a:schemeClr val="bg2"/>
              </a:buClr>
              <a:buSzPct val="80000"/>
              <a:buFont typeface="Wingdings" pitchFamily="2" charset="2"/>
              <a:buChar char=""/>
              <a:defRPr lang="de-DE" sz="1400">
                <a:solidFill>
                  <a:srgbClr val="333333"/>
                </a:solidFill>
                <a:latin typeface="+mn-lt"/>
                <a:cs typeface="+mn-cs"/>
              </a:defRPr>
            </a:lvl5pPr>
            <a:lvl6pPr marL="2514600" indent="-228600" algn="l" defTabSz="457200" rtl="0" eaLnBrk="1" fontAlgn="base" hangingPunct="1">
              <a:spcBef>
                <a:spcPct val="20000"/>
              </a:spcBef>
              <a:spcAft>
                <a:spcPct val="0"/>
              </a:spcAft>
              <a:buClr>
                <a:srgbClr val="9B1235"/>
              </a:buClr>
              <a:buFont typeface="Arial" pitchFamily="34" charset="0"/>
              <a:buChar char="□"/>
              <a:defRPr sz="2000">
                <a:solidFill>
                  <a:srgbClr val="7F7F7F"/>
                </a:solidFill>
                <a:latin typeface="+mn-lt"/>
                <a:cs typeface="+mn-cs"/>
              </a:defRPr>
            </a:lvl6pPr>
            <a:lvl7pPr marL="2971800" indent="-228600" algn="l" defTabSz="457200" rtl="0" eaLnBrk="1" fontAlgn="base" hangingPunct="1">
              <a:spcBef>
                <a:spcPct val="20000"/>
              </a:spcBef>
              <a:spcAft>
                <a:spcPct val="0"/>
              </a:spcAft>
              <a:buClr>
                <a:srgbClr val="9B1235"/>
              </a:buClr>
              <a:buFont typeface="Arial" pitchFamily="34" charset="0"/>
              <a:buChar char="□"/>
              <a:defRPr sz="2000">
                <a:solidFill>
                  <a:srgbClr val="7F7F7F"/>
                </a:solidFill>
                <a:latin typeface="+mn-lt"/>
                <a:cs typeface="+mn-cs"/>
              </a:defRPr>
            </a:lvl7pPr>
            <a:lvl8pPr marL="3429000" indent="-228600" algn="l" defTabSz="457200" rtl="0" eaLnBrk="1" fontAlgn="base" hangingPunct="1">
              <a:spcBef>
                <a:spcPct val="20000"/>
              </a:spcBef>
              <a:spcAft>
                <a:spcPct val="0"/>
              </a:spcAft>
              <a:buClr>
                <a:srgbClr val="9B1235"/>
              </a:buClr>
              <a:buFont typeface="Arial" pitchFamily="34" charset="0"/>
              <a:buChar char="□"/>
              <a:defRPr sz="2000">
                <a:solidFill>
                  <a:srgbClr val="7F7F7F"/>
                </a:solidFill>
                <a:latin typeface="+mn-lt"/>
                <a:cs typeface="+mn-cs"/>
              </a:defRPr>
            </a:lvl8pPr>
            <a:lvl9pPr marL="3886200" indent="-228600" algn="l" defTabSz="457200" rtl="0" eaLnBrk="1" fontAlgn="base" hangingPunct="1">
              <a:spcBef>
                <a:spcPct val="20000"/>
              </a:spcBef>
              <a:spcAft>
                <a:spcPct val="0"/>
              </a:spcAft>
              <a:buClr>
                <a:srgbClr val="9B1235"/>
              </a:buClr>
              <a:buFont typeface="Arial" pitchFamily="34" charset="0"/>
              <a:buChar char="□"/>
              <a:defRPr sz="2000">
                <a:solidFill>
                  <a:srgbClr val="7F7F7F"/>
                </a:solidFill>
                <a:latin typeface="+mn-lt"/>
                <a:cs typeface="+mn-cs"/>
              </a:defRPr>
            </a:lvl9pPr>
          </a:lstStyle>
          <a:p>
            <a:pPr marL="0" indent="0">
              <a:buNone/>
            </a:pPr>
            <a:r>
              <a:rPr lang="de-AT" i="0" dirty="0">
                <a:latin typeface="Calibri" panose="020F0502020204030204" pitchFamily="34" charset="0"/>
                <a:cs typeface="Calibri" panose="020F0502020204030204" pitchFamily="34" charset="0"/>
              </a:rPr>
              <a:t>Herstellung von ESL-Milch</a:t>
            </a:r>
          </a:p>
          <a:p>
            <a:endParaRPr lang="de-AT" kern="0" dirty="0">
              <a:latin typeface="Calibri" panose="020F0502020204030204" pitchFamily="34" charset="0"/>
              <a:cs typeface="Calibri" panose="020F0502020204030204" pitchFamily="34" charset="0"/>
            </a:endParaRPr>
          </a:p>
          <a:p>
            <a:pPr marL="0" indent="0">
              <a:buNone/>
            </a:pPr>
            <a:r>
              <a:rPr lang="de-AT" sz="2000" kern="0" dirty="0">
                <a:latin typeface="Calibri" panose="020F0502020204030204" pitchFamily="34" charset="0"/>
                <a:cs typeface="Calibri" panose="020F0502020204030204" pitchFamily="34" charset="0"/>
              </a:rPr>
              <a:t>Der Dampf kondensiert und gibt seine Kondensationswärme an das Produkt ab. </a:t>
            </a:r>
          </a:p>
          <a:p>
            <a:pPr marL="0" indent="0">
              <a:buNone/>
            </a:pPr>
            <a:endParaRPr lang="de-AT" kern="0" dirty="0"/>
          </a:p>
          <a:p>
            <a:endParaRPr lang="de-AT" kern="0" dirty="0"/>
          </a:p>
        </p:txBody>
      </p:sp>
      <p:pic>
        <p:nvPicPr>
          <p:cNvPr id="11" name="Picture 10" descr="Diagram of a steam distillation machine&#10;&#10;Description automatically generated">
            <a:extLst>
              <a:ext uri="{FF2B5EF4-FFF2-40B4-BE49-F238E27FC236}">
                <a16:creationId xmlns:a16="http://schemas.microsoft.com/office/drawing/2014/main" id="{5205C79C-0A37-F798-1BD1-C0BC1301AF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7568" y="1601789"/>
            <a:ext cx="2085975" cy="4524375"/>
          </a:xfrm>
          <a:prstGeom prst="rect">
            <a:avLst/>
          </a:prstGeom>
        </p:spPr>
      </p:pic>
      <p:sp>
        <p:nvSpPr>
          <p:cNvPr id="12" name="TextBox 11">
            <a:extLst>
              <a:ext uri="{FF2B5EF4-FFF2-40B4-BE49-F238E27FC236}">
                <a16:creationId xmlns:a16="http://schemas.microsoft.com/office/drawing/2014/main" id="{DDD1FCDC-F8F6-5BE3-D223-1058F6D28EDE}"/>
              </a:ext>
            </a:extLst>
          </p:cNvPr>
          <p:cNvSpPr txBox="1"/>
          <p:nvPr/>
        </p:nvSpPr>
        <p:spPr>
          <a:xfrm>
            <a:off x="2423592" y="6202593"/>
            <a:ext cx="3024336" cy="184666"/>
          </a:xfrm>
          <a:prstGeom prst="rect">
            <a:avLst/>
          </a:prstGeom>
          <a:noFill/>
        </p:spPr>
        <p:txBody>
          <a:bodyPr wrap="square" rtlCol="0">
            <a:spAutoFit/>
          </a:bodyPr>
          <a:lstStyle/>
          <a:p>
            <a:r>
              <a:rPr lang="de-DE" sz="600" dirty="0">
                <a:latin typeface="Calibri" panose="020F0502020204030204" pitchFamily="34" charset="0"/>
                <a:cs typeface="Calibri" panose="020F0502020204030204" pitchFamily="34" charset="0"/>
              </a:rPr>
              <a:t>User1108 via Wikipedia</a:t>
            </a:r>
          </a:p>
        </p:txBody>
      </p:sp>
    </p:spTree>
    <p:extLst>
      <p:ext uri="{BB962C8B-B14F-4D97-AF65-F5344CB8AC3E}">
        <p14:creationId xmlns:p14="http://schemas.microsoft.com/office/powerpoint/2010/main" val="478773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z="5400" dirty="0"/>
              <a:t>Die Verpackung</a:t>
            </a:r>
          </a:p>
        </p:txBody>
      </p:sp>
      <p:sp>
        <p:nvSpPr>
          <p:cNvPr id="3" name="Inhaltsplatzhalter 2"/>
          <p:cNvSpPr>
            <a:spLocks noGrp="1"/>
          </p:cNvSpPr>
          <p:nvPr>
            <p:ph idx="1"/>
          </p:nvPr>
        </p:nvSpPr>
        <p:spPr/>
        <p:txBody>
          <a:bodyPr/>
          <a:lstStyle/>
          <a:p>
            <a:pPr>
              <a:buFont typeface="Wingdings" panose="05000000000000000000" pitchFamily="2" charset="2"/>
              <a:buChar char="Ø"/>
            </a:pPr>
            <a:r>
              <a:rPr lang="de-AT" dirty="0"/>
              <a:t>Becher</a:t>
            </a:r>
          </a:p>
          <a:p>
            <a:pPr>
              <a:buFont typeface="Wingdings" panose="05000000000000000000" pitchFamily="2" charset="2"/>
              <a:buChar char="Ø"/>
            </a:pPr>
            <a:r>
              <a:rPr lang="de-AT" dirty="0"/>
              <a:t>PET-Flaschen</a:t>
            </a:r>
          </a:p>
          <a:p>
            <a:pPr>
              <a:buFont typeface="Wingdings" panose="05000000000000000000" pitchFamily="2" charset="2"/>
              <a:buChar char="Ø"/>
            </a:pPr>
            <a:r>
              <a:rPr lang="de-AT" dirty="0"/>
              <a:t>„Karton“: Mehrschichtfolien mit Aluminium</a:t>
            </a:r>
          </a:p>
          <a:p>
            <a:pPr>
              <a:buFont typeface="Wingdings" panose="05000000000000000000" pitchFamily="2" charset="2"/>
              <a:buChar char="Ø"/>
            </a:pPr>
            <a:endParaRPr lang="de-AT" dirty="0"/>
          </a:p>
          <a:p>
            <a:pPr>
              <a:buFont typeface="Wingdings" panose="05000000000000000000" pitchFamily="2" charset="2"/>
              <a:buChar char="Ø"/>
            </a:pPr>
            <a:endParaRPr lang="de-AT" dirty="0"/>
          </a:p>
          <a:p>
            <a:pPr>
              <a:buFont typeface="Wingdings" panose="05000000000000000000" pitchFamily="2" charset="2"/>
              <a:buChar char="Ø"/>
            </a:pPr>
            <a:r>
              <a:rPr lang="de-AT" dirty="0"/>
              <a:t>Packmaterial von der Rolle</a:t>
            </a:r>
          </a:p>
          <a:p>
            <a:pPr>
              <a:buFont typeface="Wingdings" panose="05000000000000000000" pitchFamily="2" charset="2"/>
              <a:buChar char="Ø"/>
            </a:pPr>
            <a:r>
              <a:rPr lang="de-AT" dirty="0"/>
              <a:t>Vorgefertigte Verpackungen </a:t>
            </a:r>
            <a:br>
              <a:rPr lang="de-AT" dirty="0"/>
            </a:br>
            <a:r>
              <a:rPr lang="de-AT" dirty="0"/>
              <a:t>(</a:t>
            </a:r>
            <a:r>
              <a:rPr lang="de-AT" dirty="0" err="1"/>
              <a:t>Combibloc</a:t>
            </a:r>
            <a:r>
              <a:rPr lang="de-AT" dirty="0"/>
              <a:t>)</a:t>
            </a:r>
          </a:p>
          <a:p>
            <a:pPr marL="0" indent="0">
              <a:buNone/>
            </a:pPr>
            <a:endParaRPr lang="de-AT" sz="2000" b="1" dirty="0"/>
          </a:p>
          <a:p>
            <a:pPr marL="0" indent="0">
              <a:buNone/>
            </a:pPr>
            <a:endParaRPr lang="de-AT" dirty="0"/>
          </a:p>
        </p:txBody>
      </p:sp>
      <p:sp>
        <p:nvSpPr>
          <p:cNvPr id="4" name="Foliennummernplatzhalter 3"/>
          <p:cNvSpPr>
            <a:spLocks noGrp="1"/>
          </p:cNvSpPr>
          <p:nvPr>
            <p:ph type="sldNum" sz="quarter" idx="4294967295"/>
          </p:nvPr>
        </p:nvSpPr>
        <p:spPr/>
        <p:txBody>
          <a:bodyPr/>
          <a:lstStyle/>
          <a:p>
            <a:pPr>
              <a:defRPr/>
            </a:pPr>
            <a:fld id="{2B0A567E-FCDE-4AFD-92E3-F237F2E6A290}" type="slidenum">
              <a:rPr lang="de-DE" smtClean="0"/>
              <a:pPr>
                <a:defRPr/>
              </a:pPr>
              <a:t>14</a:t>
            </a:fld>
            <a:endParaRPr lang="de-DE"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96174" y="541011"/>
            <a:ext cx="3578548" cy="22399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1126" y="3622946"/>
            <a:ext cx="4195354" cy="28008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2C145409-EC80-A5E9-D93D-EFADB17AB689}"/>
              </a:ext>
            </a:extLst>
          </p:cNvPr>
          <p:cNvSpPr txBox="1"/>
          <p:nvPr/>
        </p:nvSpPr>
        <p:spPr>
          <a:xfrm>
            <a:off x="7032104" y="6496187"/>
            <a:ext cx="3024336" cy="246221"/>
          </a:xfrm>
          <a:prstGeom prst="rect">
            <a:avLst/>
          </a:prstGeom>
          <a:noFill/>
        </p:spPr>
        <p:txBody>
          <a:bodyPr wrap="square" rtlCol="0">
            <a:spAutoFit/>
          </a:bodyPr>
          <a:lstStyle/>
          <a:p>
            <a:r>
              <a:rPr lang="de-DE" sz="1000" i="0" dirty="0">
                <a:solidFill>
                  <a:schemeClr val="bg1">
                    <a:lumMod val="50000"/>
                  </a:schemeClr>
                </a:solidFill>
                <a:latin typeface="Calibri" panose="020F0502020204030204" pitchFamily="34" charset="0"/>
                <a:cs typeface="Calibri" panose="020F0502020204030204" pitchFamily="34" charset="0"/>
              </a:rPr>
              <a:t>Ottmar Brandau via Wikipedia</a:t>
            </a:r>
          </a:p>
        </p:txBody>
      </p:sp>
      <p:sp>
        <p:nvSpPr>
          <p:cNvPr id="9" name="TextBox 8">
            <a:extLst>
              <a:ext uri="{FF2B5EF4-FFF2-40B4-BE49-F238E27FC236}">
                <a16:creationId xmlns:a16="http://schemas.microsoft.com/office/drawing/2014/main" id="{7E402BA6-FB30-3A84-0B9D-D606AD13E89C}"/>
              </a:ext>
            </a:extLst>
          </p:cNvPr>
          <p:cNvSpPr txBox="1"/>
          <p:nvPr/>
        </p:nvSpPr>
        <p:spPr>
          <a:xfrm>
            <a:off x="9676476" y="2822035"/>
            <a:ext cx="3024336" cy="246221"/>
          </a:xfrm>
          <a:prstGeom prst="rect">
            <a:avLst/>
          </a:prstGeom>
          <a:noFill/>
        </p:spPr>
        <p:txBody>
          <a:bodyPr wrap="square" rtlCol="0">
            <a:spAutoFit/>
          </a:bodyPr>
          <a:lstStyle/>
          <a:p>
            <a:r>
              <a:rPr lang="de-DE" sz="1000" i="0" dirty="0">
                <a:solidFill>
                  <a:schemeClr val="bg1">
                    <a:lumMod val="50000"/>
                  </a:schemeClr>
                </a:solidFill>
                <a:latin typeface="Calibri" panose="020F0502020204030204" pitchFamily="34" charset="0"/>
                <a:cs typeface="Calibri" panose="020F0502020204030204" pitchFamily="34" charset="0"/>
              </a:rPr>
              <a:t>Frank Murmann via Wikipedia</a:t>
            </a:r>
          </a:p>
        </p:txBody>
      </p:sp>
    </p:spTree>
    <p:extLst>
      <p:ext uri="{BB962C8B-B14F-4D97-AF65-F5344CB8AC3E}">
        <p14:creationId xmlns:p14="http://schemas.microsoft.com/office/powerpoint/2010/main" val="439809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A2EB595-6B7F-7605-24BE-5741EA09CE98}"/>
              </a:ext>
            </a:extLst>
          </p:cNvPr>
          <p:cNvPicPr>
            <a:picLocks noChangeAspect="1"/>
          </p:cNvPicPr>
          <p:nvPr/>
        </p:nvPicPr>
        <p:blipFill>
          <a:blip r:embed="rId3"/>
          <a:stretch>
            <a:fillRect/>
          </a:stretch>
        </p:blipFill>
        <p:spPr>
          <a:xfrm>
            <a:off x="4060078" y="1190572"/>
            <a:ext cx="6955098" cy="4688611"/>
          </a:xfrm>
          <a:prstGeom prst="rect">
            <a:avLst/>
          </a:prstGeom>
        </p:spPr>
      </p:pic>
      <p:sp>
        <p:nvSpPr>
          <p:cNvPr id="2" name="Titel 1"/>
          <p:cNvSpPr>
            <a:spLocks noGrp="1"/>
          </p:cNvSpPr>
          <p:nvPr>
            <p:ph type="title"/>
          </p:nvPr>
        </p:nvSpPr>
        <p:spPr/>
        <p:txBody>
          <a:bodyPr/>
          <a:lstStyle/>
          <a:p>
            <a:r>
              <a:rPr lang="de-AT" dirty="0"/>
              <a:t>Entkeimung des Verpackungsmaterials</a:t>
            </a:r>
          </a:p>
        </p:txBody>
      </p:sp>
      <p:sp>
        <p:nvSpPr>
          <p:cNvPr id="3" name="Inhaltsplatzhalter 2"/>
          <p:cNvSpPr>
            <a:spLocks noGrp="1"/>
          </p:cNvSpPr>
          <p:nvPr>
            <p:ph idx="1"/>
          </p:nvPr>
        </p:nvSpPr>
        <p:spPr/>
        <p:txBody>
          <a:bodyPr/>
          <a:lstStyle/>
          <a:p>
            <a:pPr>
              <a:buFont typeface="Wingdings" panose="05000000000000000000" pitchFamily="2" charset="2"/>
              <a:buChar char="Ø"/>
            </a:pPr>
            <a:r>
              <a:rPr lang="de-AT" dirty="0"/>
              <a:t>Chemische Entkeimung </a:t>
            </a:r>
          </a:p>
          <a:p>
            <a:pPr>
              <a:buFont typeface="Wingdings" panose="05000000000000000000" pitchFamily="2" charset="2"/>
              <a:buChar char="Ø"/>
            </a:pPr>
            <a:r>
              <a:rPr lang="de-AT" dirty="0"/>
              <a:t>Heißluft</a:t>
            </a:r>
          </a:p>
          <a:p>
            <a:pPr>
              <a:buFont typeface="Wingdings" panose="05000000000000000000" pitchFamily="2" charset="2"/>
              <a:buChar char="Ø"/>
            </a:pPr>
            <a:r>
              <a:rPr lang="de-AT" dirty="0"/>
              <a:t>Bestrahlung</a:t>
            </a:r>
          </a:p>
          <a:p>
            <a:pPr>
              <a:buFont typeface="Wingdings" panose="05000000000000000000" pitchFamily="2" charset="2"/>
              <a:buChar char="Ø"/>
            </a:pPr>
            <a:r>
              <a:rPr lang="de-AT" dirty="0"/>
              <a:t>Plasma</a:t>
            </a:r>
            <a:br>
              <a:rPr lang="de-AT" dirty="0"/>
            </a:br>
            <a:endParaRPr lang="de-AT" dirty="0"/>
          </a:p>
          <a:p>
            <a:pPr marL="0" indent="0">
              <a:buNone/>
            </a:pPr>
            <a:br>
              <a:rPr lang="de-AT" dirty="0"/>
            </a:br>
            <a:r>
              <a:rPr lang="de-AT" sz="800" dirty="0"/>
              <a:t> </a:t>
            </a:r>
          </a:p>
          <a:p>
            <a:pPr>
              <a:buFont typeface="Wingdings" panose="05000000000000000000" pitchFamily="2" charset="2"/>
              <a:buChar char="Ø"/>
            </a:pPr>
            <a:endParaRPr lang="de-AT" dirty="0"/>
          </a:p>
          <a:p>
            <a:pPr>
              <a:buFont typeface="Wingdings" panose="05000000000000000000" pitchFamily="2" charset="2"/>
              <a:buChar char="Ø"/>
            </a:pPr>
            <a:r>
              <a:rPr lang="de-AT" dirty="0"/>
              <a:t>Kombinationen möglich, e.g. UV-Licht und Wasserstoffperoxid (99.9% der Keimbelastung wird reduziert)</a:t>
            </a:r>
          </a:p>
          <a:p>
            <a:pPr marL="0" indent="0">
              <a:buNone/>
            </a:pPr>
            <a:endParaRPr lang="de-AT" dirty="0"/>
          </a:p>
        </p:txBody>
      </p:sp>
      <p:sp>
        <p:nvSpPr>
          <p:cNvPr id="4" name="Foliennummernplatzhalter 3"/>
          <p:cNvSpPr>
            <a:spLocks noGrp="1"/>
          </p:cNvSpPr>
          <p:nvPr>
            <p:ph type="sldNum" sz="quarter" idx="4294967295"/>
          </p:nvPr>
        </p:nvSpPr>
        <p:spPr/>
        <p:txBody>
          <a:bodyPr/>
          <a:lstStyle/>
          <a:p>
            <a:pPr>
              <a:defRPr/>
            </a:pPr>
            <a:fld id="{2B0A567E-FCDE-4AFD-92E3-F237F2E6A290}" type="slidenum">
              <a:rPr lang="de-DE" smtClean="0"/>
              <a:pPr>
                <a:defRPr/>
              </a:pPr>
              <a:t>15</a:t>
            </a:fld>
            <a:endParaRPr lang="de-DE" dirty="0"/>
          </a:p>
        </p:txBody>
      </p:sp>
      <p:sp>
        <p:nvSpPr>
          <p:cNvPr id="6" name="TextBox 5">
            <a:extLst>
              <a:ext uri="{FF2B5EF4-FFF2-40B4-BE49-F238E27FC236}">
                <a16:creationId xmlns:a16="http://schemas.microsoft.com/office/drawing/2014/main" id="{54FB37F3-CFF1-F906-43FF-ACA926C2C246}"/>
              </a:ext>
            </a:extLst>
          </p:cNvPr>
          <p:cNvSpPr txBox="1"/>
          <p:nvPr/>
        </p:nvSpPr>
        <p:spPr>
          <a:xfrm>
            <a:off x="5481638" y="3586183"/>
            <a:ext cx="6100762" cy="553998"/>
          </a:xfrm>
          <a:prstGeom prst="rect">
            <a:avLst/>
          </a:prstGeom>
          <a:noFill/>
        </p:spPr>
        <p:txBody>
          <a:bodyPr wrap="square">
            <a:spAutoFit/>
          </a:bodyPr>
          <a:lstStyle/>
          <a:p>
            <a:r>
              <a:rPr lang="de-DE" sz="1000" dirty="0" err="1">
                <a:solidFill>
                  <a:schemeClr val="bg1">
                    <a:lumMod val="50000"/>
                  </a:schemeClr>
                </a:solidFill>
                <a:latin typeface="Calibri" panose="020F0502020204030204" pitchFamily="34" charset="0"/>
                <a:cs typeface="Calibri" panose="020F0502020204030204" pitchFamily="34" charset="0"/>
              </a:rPr>
              <a:t>Sakudo</a:t>
            </a:r>
            <a:r>
              <a:rPr lang="de-DE" sz="1000" dirty="0">
                <a:solidFill>
                  <a:schemeClr val="bg1">
                    <a:lumMod val="50000"/>
                  </a:schemeClr>
                </a:solidFill>
                <a:latin typeface="Calibri" panose="020F0502020204030204" pitchFamily="34" charset="0"/>
                <a:cs typeface="Calibri" panose="020F0502020204030204" pitchFamily="34" charset="0"/>
              </a:rPr>
              <a:t> A, </a:t>
            </a:r>
            <a:r>
              <a:rPr lang="de-DE" sz="1000" dirty="0" err="1">
                <a:solidFill>
                  <a:schemeClr val="bg1">
                    <a:lumMod val="50000"/>
                  </a:schemeClr>
                </a:solidFill>
                <a:latin typeface="Calibri" panose="020F0502020204030204" pitchFamily="34" charset="0"/>
                <a:cs typeface="Calibri" panose="020F0502020204030204" pitchFamily="34" charset="0"/>
              </a:rPr>
              <a:t>Yagyu</a:t>
            </a:r>
            <a:r>
              <a:rPr lang="de-DE" sz="1000" dirty="0">
                <a:solidFill>
                  <a:schemeClr val="bg1">
                    <a:lumMod val="50000"/>
                  </a:schemeClr>
                </a:solidFill>
                <a:latin typeface="Calibri" panose="020F0502020204030204" pitchFamily="34" charset="0"/>
                <a:cs typeface="Calibri" panose="020F0502020204030204" pitchFamily="34" charset="0"/>
              </a:rPr>
              <a:t> Y, </a:t>
            </a:r>
            <a:r>
              <a:rPr lang="de-DE" sz="1000" dirty="0" err="1">
                <a:solidFill>
                  <a:schemeClr val="bg1">
                    <a:lumMod val="50000"/>
                  </a:schemeClr>
                </a:solidFill>
                <a:latin typeface="Calibri" panose="020F0502020204030204" pitchFamily="34" charset="0"/>
                <a:cs typeface="Calibri" panose="020F0502020204030204" pitchFamily="34" charset="0"/>
              </a:rPr>
              <a:t>Onodera</a:t>
            </a:r>
            <a:r>
              <a:rPr lang="de-DE" sz="1000" dirty="0">
                <a:solidFill>
                  <a:schemeClr val="bg1">
                    <a:lumMod val="50000"/>
                  </a:schemeClr>
                </a:solidFill>
                <a:latin typeface="Calibri" panose="020F0502020204030204" pitchFamily="34" charset="0"/>
                <a:cs typeface="Calibri" panose="020F0502020204030204" pitchFamily="34" charset="0"/>
              </a:rPr>
              <a:t> T. </a:t>
            </a:r>
            <a:r>
              <a:rPr lang="de-DE" sz="1000" dirty="0" err="1">
                <a:solidFill>
                  <a:schemeClr val="bg1">
                    <a:lumMod val="50000"/>
                  </a:schemeClr>
                </a:solidFill>
                <a:latin typeface="Calibri" panose="020F0502020204030204" pitchFamily="34" charset="0"/>
                <a:cs typeface="Calibri" panose="020F0502020204030204" pitchFamily="34" charset="0"/>
              </a:rPr>
              <a:t>Disinfection</a:t>
            </a:r>
            <a:r>
              <a:rPr lang="de-DE" sz="1000" dirty="0">
                <a:solidFill>
                  <a:schemeClr val="bg1">
                    <a:lumMod val="50000"/>
                  </a:schemeClr>
                </a:solidFill>
                <a:latin typeface="Calibri" panose="020F0502020204030204" pitchFamily="34" charset="0"/>
                <a:cs typeface="Calibri" panose="020F0502020204030204" pitchFamily="34" charset="0"/>
              </a:rPr>
              <a:t> and </a:t>
            </a:r>
            <a:r>
              <a:rPr lang="de-DE" sz="1000" dirty="0" err="1">
                <a:solidFill>
                  <a:schemeClr val="bg1">
                    <a:lumMod val="50000"/>
                  </a:schemeClr>
                </a:solidFill>
                <a:latin typeface="Calibri" panose="020F0502020204030204" pitchFamily="34" charset="0"/>
                <a:cs typeface="Calibri" panose="020F0502020204030204" pitchFamily="34" charset="0"/>
              </a:rPr>
              <a:t>Sterilization</a:t>
            </a:r>
            <a:r>
              <a:rPr lang="de-DE" sz="1000" dirty="0">
                <a:solidFill>
                  <a:schemeClr val="bg1">
                    <a:lumMod val="50000"/>
                  </a:schemeClr>
                </a:solidFill>
                <a:latin typeface="Calibri" panose="020F0502020204030204" pitchFamily="34" charset="0"/>
                <a:cs typeface="Calibri" panose="020F0502020204030204" pitchFamily="34" charset="0"/>
              </a:rPr>
              <a:t> </a:t>
            </a:r>
            <a:r>
              <a:rPr lang="de-DE" sz="1000" dirty="0" err="1">
                <a:solidFill>
                  <a:schemeClr val="bg1">
                    <a:lumMod val="50000"/>
                  </a:schemeClr>
                </a:solidFill>
                <a:latin typeface="Calibri" panose="020F0502020204030204" pitchFamily="34" charset="0"/>
                <a:cs typeface="Calibri" panose="020F0502020204030204" pitchFamily="34" charset="0"/>
              </a:rPr>
              <a:t>Using</a:t>
            </a:r>
            <a:r>
              <a:rPr lang="de-DE" sz="1000" dirty="0">
                <a:solidFill>
                  <a:schemeClr val="bg1">
                    <a:lumMod val="50000"/>
                  </a:schemeClr>
                </a:solidFill>
                <a:latin typeface="Calibri" panose="020F0502020204030204" pitchFamily="34" charset="0"/>
                <a:cs typeface="Calibri" panose="020F0502020204030204" pitchFamily="34" charset="0"/>
              </a:rPr>
              <a:t> Plasma Technology: </a:t>
            </a:r>
            <a:r>
              <a:rPr lang="de-DE" sz="1000" dirty="0" err="1">
                <a:solidFill>
                  <a:schemeClr val="bg1">
                    <a:lumMod val="50000"/>
                  </a:schemeClr>
                </a:solidFill>
                <a:latin typeface="Calibri" panose="020F0502020204030204" pitchFamily="34" charset="0"/>
                <a:cs typeface="Calibri" panose="020F0502020204030204" pitchFamily="34" charset="0"/>
              </a:rPr>
              <a:t>Fundamentals</a:t>
            </a:r>
            <a:r>
              <a:rPr lang="de-DE" sz="1000" dirty="0">
                <a:solidFill>
                  <a:schemeClr val="bg1">
                    <a:lumMod val="50000"/>
                  </a:schemeClr>
                </a:solidFill>
                <a:latin typeface="Calibri" panose="020F0502020204030204" pitchFamily="34" charset="0"/>
                <a:cs typeface="Calibri" panose="020F0502020204030204" pitchFamily="34" charset="0"/>
              </a:rPr>
              <a:t> and Future </a:t>
            </a:r>
            <a:r>
              <a:rPr lang="de-DE" sz="1000" dirty="0" err="1">
                <a:solidFill>
                  <a:schemeClr val="bg1">
                    <a:lumMod val="50000"/>
                  </a:schemeClr>
                </a:solidFill>
                <a:latin typeface="Calibri" panose="020F0502020204030204" pitchFamily="34" charset="0"/>
                <a:cs typeface="Calibri" panose="020F0502020204030204" pitchFamily="34" charset="0"/>
              </a:rPr>
              <a:t>Perspectives</a:t>
            </a:r>
            <a:r>
              <a:rPr lang="de-DE" sz="1000" dirty="0">
                <a:solidFill>
                  <a:schemeClr val="bg1">
                    <a:lumMod val="50000"/>
                  </a:schemeClr>
                </a:solidFill>
                <a:latin typeface="Calibri" panose="020F0502020204030204" pitchFamily="34" charset="0"/>
                <a:cs typeface="Calibri" panose="020F0502020204030204" pitchFamily="34" charset="0"/>
              </a:rPr>
              <a:t> </a:t>
            </a:r>
            <a:r>
              <a:rPr lang="de-DE" sz="1000" dirty="0" err="1">
                <a:solidFill>
                  <a:schemeClr val="bg1">
                    <a:lumMod val="50000"/>
                  </a:schemeClr>
                </a:solidFill>
                <a:latin typeface="Calibri" panose="020F0502020204030204" pitchFamily="34" charset="0"/>
                <a:cs typeface="Calibri" panose="020F0502020204030204" pitchFamily="34" charset="0"/>
              </a:rPr>
              <a:t>for</a:t>
            </a:r>
            <a:r>
              <a:rPr lang="de-DE" sz="1000" dirty="0">
                <a:solidFill>
                  <a:schemeClr val="bg1">
                    <a:lumMod val="50000"/>
                  </a:schemeClr>
                </a:solidFill>
                <a:latin typeface="Calibri" panose="020F0502020204030204" pitchFamily="34" charset="0"/>
                <a:cs typeface="Calibri" panose="020F0502020204030204" pitchFamily="34" charset="0"/>
              </a:rPr>
              <a:t> Biological </a:t>
            </a:r>
            <a:r>
              <a:rPr lang="de-DE" sz="1000" dirty="0" err="1">
                <a:solidFill>
                  <a:schemeClr val="bg1">
                    <a:lumMod val="50000"/>
                  </a:schemeClr>
                </a:solidFill>
                <a:latin typeface="Calibri" panose="020F0502020204030204" pitchFamily="34" charset="0"/>
                <a:cs typeface="Calibri" panose="020F0502020204030204" pitchFamily="34" charset="0"/>
              </a:rPr>
              <a:t>Applications</a:t>
            </a:r>
            <a:r>
              <a:rPr lang="de-DE" sz="1000" dirty="0">
                <a:solidFill>
                  <a:schemeClr val="bg1">
                    <a:lumMod val="50000"/>
                  </a:schemeClr>
                </a:solidFill>
                <a:latin typeface="Calibri" panose="020F0502020204030204" pitchFamily="34" charset="0"/>
                <a:cs typeface="Calibri" panose="020F0502020204030204" pitchFamily="34" charset="0"/>
              </a:rPr>
              <a:t>. </a:t>
            </a:r>
            <a:r>
              <a:rPr lang="de-DE" sz="1000" dirty="0" err="1">
                <a:solidFill>
                  <a:schemeClr val="bg1">
                    <a:lumMod val="50000"/>
                  </a:schemeClr>
                </a:solidFill>
                <a:latin typeface="Calibri" panose="020F0502020204030204" pitchFamily="34" charset="0"/>
                <a:cs typeface="Calibri" panose="020F0502020204030204" pitchFamily="34" charset="0"/>
              </a:rPr>
              <a:t>Int</a:t>
            </a:r>
            <a:r>
              <a:rPr lang="de-DE" sz="1000" dirty="0">
                <a:solidFill>
                  <a:schemeClr val="bg1">
                    <a:lumMod val="50000"/>
                  </a:schemeClr>
                </a:solidFill>
                <a:latin typeface="Calibri" panose="020F0502020204030204" pitchFamily="34" charset="0"/>
                <a:cs typeface="Calibri" panose="020F0502020204030204" pitchFamily="34" charset="0"/>
              </a:rPr>
              <a:t> J Mol </a:t>
            </a:r>
            <a:r>
              <a:rPr lang="de-DE" sz="1000" dirty="0" err="1">
                <a:solidFill>
                  <a:schemeClr val="bg1">
                    <a:lumMod val="50000"/>
                  </a:schemeClr>
                </a:solidFill>
                <a:latin typeface="Calibri" panose="020F0502020204030204" pitchFamily="34" charset="0"/>
                <a:cs typeface="Calibri" panose="020F0502020204030204" pitchFamily="34" charset="0"/>
              </a:rPr>
              <a:t>Sci</a:t>
            </a:r>
            <a:r>
              <a:rPr lang="de-DE" sz="1000" dirty="0">
                <a:solidFill>
                  <a:schemeClr val="bg1">
                    <a:lumMod val="50000"/>
                  </a:schemeClr>
                </a:solidFill>
                <a:latin typeface="Calibri" panose="020F0502020204030204" pitchFamily="34" charset="0"/>
                <a:cs typeface="Calibri" panose="020F0502020204030204" pitchFamily="34" charset="0"/>
              </a:rPr>
              <a:t>. 2019 </a:t>
            </a:r>
            <a:r>
              <a:rPr lang="de-DE" sz="1000" dirty="0" err="1">
                <a:solidFill>
                  <a:schemeClr val="bg1">
                    <a:lumMod val="50000"/>
                  </a:schemeClr>
                </a:solidFill>
                <a:latin typeface="Calibri" panose="020F0502020204030204" pitchFamily="34" charset="0"/>
                <a:cs typeface="Calibri" panose="020F0502020204030204" pitchFamily="34" charset="0"/>
              </a:rPr>
              <a:t>Oct</a:t>
            </a:r>
            <a:r>
              <a:rPr lang="de-DE" sz="1000" dirty="0">
                <a:solidFill>
                  <a:schemeClr val="bg1">
                    <a:lumMod val="50000"/>
                  </a:schemeClr>
                </a:solidFill>
                <a:latin typeface="Calibri" panose="020F0502020204030204" pitchFamily="34" charset="0"/>
                <a:cs typeface="Calibri" panose="020F0502020204030204" pitchFamily="34" charset="0"/>
              </a:rPr>
              <a:t> 21;20(20):5216. </a:t>
            </a:r>
            <a:r>
              <a:rPr lang="de-DE" sz="1000" dirty="0" err="1">
                <a:solidFill>
                  <a:schemeClr val="bg1">
                    <a:lumMod val="50000"/>
                  </a:schemeClr>
                </a:solidFill>
                <a:latin typeface="Calibri" panose="020F0502020204030204" pitchFamily="34" charset="0"/>
                <a:cs typeface="Calibri" panose="020F0502020204030204" pitchFamily="34" charset="0"/>
              </a:rPr>
              <a:t>doi</a:t>
            </a:r>
            <a:r>
              <a:rPr lang="de-DE" sz="1000" dirty="0">
                <a:solidFill>
                  <a:schemeClr val="bg1">
                    <a:lumMod val="50000"/>
                  </a:schemeClr>
                </a:solidFill>
                <a:latin typeface="Calibri" panose="020F0502020204030204" pitchFamily="34" charset="0"/>
                <a:cs typeface="Calibri" panose="020F0502020204030204" pitchFamily="34" charset="0"/>
              </a:rPr>
              <a:t>: 10.3390/ijms20205216. PMID: 31640211; PMCID: PMC6834201.</a:t>
            </a:r>
          </a:p>
        </p:txBody>
      </p:sp>
      <p:sp>
        <p:nvSpPr>
          <p:cNvPr id="5" name="Rechteck 4">
            <a:extLst>
              <a:ext uri="{FF2B5EF4-FFF2-40B4-BE49-F238E27FC236}">
                <a16:creationId xmlns:a16="http://schemas.microsoft.com/office/drawing/2014/main" id="{0B710574-AF68-6489-BA6A-ABF26D426CD8}"/>
              </a:ext>
            </a:extLst>
          </p:cNvPr>
          <p:cNvSpPr/>
          <p:nvPr/>
        </p:nvSpPr>
        <p:spPr bwMode="auto">
          <a:xfrm>
            <a:off x="4655840" y="1190572"/>
            <a:ext cx="720080" cy="58224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AT" sz="1800" b="0" i="1" u="none" strike="noStrike" cap="none" normalizeH="0" baseline="0">
              <a:ln>
                <a:noFill/>
              </a:ln>
              <a:solidFill>
                <a:schemeClr val="tx1"/>
              </a:solidFill>
              <a:effectLst/>
              <a:latin typeface="Arial" pitchFamily="34" charset="0"/>
            </a:endParaRPr>
          </a:p>
        </p:txBody>
      </p:sp>
      <p:sp>
        <p:nvSpPr>
          <p:cNvPr id="7" name="Rechteck 6">
            <a:extLst>
              <a:ext uri="{FF2B5EF4-FFF2-40B4-BE49-F238E27FC236}">
                <a16:creationId xmlns:a16="http://schemas.microsoft.com/office/drawing/2014/main" id="{45DDFEA3-9388-8059-12BB-DB3C81085664}"/>
              </a:ext>
            </a:extLst>
          </p:cNvPr>
          <p:cNvSpPr/>
          <p:nvPr/>
        </p:nvSpPr>
        <p:spPr bwMode="auto">
          <a:xfrm>
            <a:off x="10655136" y="1017957"/>
            <a:ext cx="720080" cy="58224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AT" sz="1800" b="0" i="1"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04925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6119" y="3129131"/>
            <a:ext cx="3838553" cy="3234735"/>
          </a:xfrm>
          <a:prstGeom prst="rect">
            <a:avLst/>
          </a:prstGeom>
        </p:spPr>
      </p:pic>
      <p:sp>
        <p:nvSpPr>
          <p:cNvPr id="2" name="Titel 1"/>
          <p:cNvSpPr>
            <a:spLocks noGrp="1"/>
          </p:cNvSpPr>
          <p:nvPr>
            <p:ph type="title"/>
          </p:nvPr>
        </p:nvSpPr>
        <p:spPr/>
        <p:txBody>
          <a:bodyPr/>
          <a:lstStyle/>
          <a:p>
            <a:r>
              <a:rPr lang="de-DE" dirty="0"/>
              <a:t>CIP – </a:t>
            </a:r>
            <a:r>
              <a:rPr lang="de-DE" dirty="0" err="1"/>
              <a:t>Cleaning</a:t>
            </a:r>
            <a:r>
              <a:rPr lang="de-DE" dirty="0"/>
              <a:t> In Place</a:t>
            </a:r>
          </a:p>
        </p:txBody>
      </p:sp>
      <p:sp>
        <p:nvSpPr>
          <p:cNvPr id="3" name="Inhaltsplatzhalter 2"/>
          <p:cNvSpPr>
            <a:spLocks noGrp="1"/>
          </p:cNvSpPr>
          <p:nvPr>
            <p:ph idx="1"/>
          </p:nvPr>
        </p:nvSpPr>
        <p:spPr/>
        <p:txBody>
          <a:bodyPr/>
          <a:lstStyle/>
          <a:p>
            <a:pPr marL="514350" indent="-514350">
              <a:buFont typeface="+mj-lt"/>
              <a:buAutoNum type="arabicPeriod"/>
            </a:pPr>
            <a:r>
              <a:rPr lang="de-DE" dirty="0"/>
              <a:t>Anlage entleeren</a:t>
            </a:r>
          </a:p>
          <a:p>
            <a:pPr marL="514350" indent="-514350">
              <a:buFont typeface="+mj-lt"/>
              <a:buAutoNum type="arabicPeriod"/>
            </a:pPr>
            <a:r>
              <a:rPr lang="de-DE" dirty="0"/>
              <a:t>Ausschieben/Vorspülen</a:t>
            </a:r>
          </a:p>
          <a:p>
            <a:pPr marL="514350" indent="-514350">
              <a:buFont typeface="+mj-lt"/>
              <a:buAutoNum type="arabicPeriod"/>
            </a:pPr>
            <a:r>
              <a:rPr lang="de-DE" dirty="0"/>
              <a:t>Laugenspülung</a:t>
            </a:r>
          </a:p>
          <a:p>
            <a:pPr marL="514350" indent="-514350">
              <a:buFont typeface="+mj-lt"/>
              <a:buAutoNum type="arabicPeriod"/>
            </a:pPr>
            <a:r>
              <a:rPr lang="de-DE" dirty="0"/>
              <a:t>Säurespülung</a:t>
            </a:r>
          </a:p>
          <a:p>
            <a:pPr marL="514350" indent="-514350">
              <a:buFont typeface="+mj-lt"/>
              <a:buAutoNum type="arabicPeriod"/>
            </a:pPr>
            <a:r>
              <a:rPr lang="de-DE" dirty="0"/>
              <a:t>Zwischenspülungen</a:t>
            </a:r>
          </a:p>
          <a:p>
            <a:pPr marL="514350" indent="-514350">
              <a:buFont typeface="+mj-lt"/>
              <a:buAutoNum type="arabicPeriod"/>
            </a:pPr>
            <a:r>
              <a:rPr lang="de-DE" dirty="0"/>
              <a:t>Sterilisieren/Desinfizieren</a:t>
            </a:r>
          </a:p>
          <a:p>
            <a:pPr marL="514350" indent="-514350">
              <a:buFont typeface="+mj-lt"/>
              <a:buAutoNum type="arabicPeriod"/>
            </a:pPr>
            <a:r>
              <a:rPr lang="de-DE" dirty="0"/>
              <a:t>Nachspülen</a:t>
            </a:r>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0357" y="494134"/>
            <a:ext cx="2863459" cy="21475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feld 4"/>
          <p:cNvSpPr txBox="1"/>
          <p:nvPr/>
        </p:nvSpPr>
        <p:spPr>
          <a:xfrm>
            <a:off x="9768408" y="2751401"/>
            <a:ext cx="2606080" cy="246221"/>
          </a:xfrm>
          <a:prstGeom prst="rect">
            <a:avLst/>
          </a:prstGeom>
          <a:noFill/>
        </p:spPr>
        <p:txBody>
          <a:bodyPr wrap="square" rtlCol="0">
            <a:spAutoFit/>
          </a:bodyPr>
          <a:lstStyle/>
          <a:p>
            <a:r>
              <a:rPr lang="de-DE" sz="1000" i="0" dirty="0">
                <a:solidFill>
                  <a:schemeClr val="bg1">
                    <a:lumMod val="50000"/>
                  </a:schemeClr>
                </a:solidFill>
                <a:latin typeface="Calibri" panose="020F0502020204030204" pitchFamily="34" charset="0"/>
                <a:cs typeface="Calibri" panose="020F0502020204030204" pitchFamily="34" charset="0"/>
              </a:rPr>
              <a:t>Kees </a:t>
            </a:r>
            <a:r>
              <a:rPr lang="de-DE" sz="1000" i="0" dirty="0" err="1">
                <a:solidFill>
                  <a:schemeClr val="bg1">
                    <a:lumMod val="50000"/>
                  </a:schemeClr>
                </a:solidFill>
                <a:latin typeface="Calibri" panose="020F0502020204030204" pitchFamily="34" charset="0"/>
                <a:cs typeface="Calibri" panose="020F0502020204030204" pitchFamily="34" charset="0"/>
              </a:rPr>
              <a:t>Botman</a:t>
            </a:r>
            <a:r>
              <a:rPr lang="de-DE" sz="1000" i="0" dirty="0">
                <a:solidFill>
                  <a:schemeClr val="bg1">
                    <a:lumMod val="50000"/>
                  </a:schemeClr>
                </a:solidFill>
                <a:latin typeface="Calibri" panose="020F0502020204030204" pitchFamily="34" charset="0"/>
                <a:cs typeface="Calibri" panose="020F0502020204030204" pitchFamily="34" charset="0"/>
              </a:rPr>
              <a:t> via Wikipedia</a:t>
            </a:r>
          </a:p>
        </p:txBody>
      </p:sp>
      <p:sp>
        <p:nvSpPr>
          <p:cNvPr id="6" name="Inhaltsplatzhalter 2"/>
          <p:cNvSpPr txBox="1">
            <a:spLocks/>
          </p:cNvSpPr>
          <p:nvPr/>
        </p:nvSpPr>
        <p:spPr bwMode="auto">
          <a:xfrm>
            <a:off x="5735960" y="1877913"/>
            <a:ext cx="2814836"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aseline="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baseline="0">
                <a:solidFill>
                  <a:schemeClr val="tx1"/>
                </a:solidFill>
                <a:latin typeface="Calibri" panose="020F050202020403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400" baseline="0">
                <a:solidFill>
                  <a:schemeClr val="tx1"/>
                </a:solidFill>
                <a:latin typeface="Calibri" panose="020F050202020403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000" baseline="0">
                <a:solidFill>
                  <a:schemeClr val="tx1"/>
                </a:solidFill>
                <a:latin typeface="Calibri" panose="020F050202020403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000" baseline="0">
                <a:solidFill>
                  <a:schemeClr val="tx1"/>
                </a:solidFill>
                <a:latin typeface="Calibri" panose="020F0502020204030204" pitchFamily="34" charset="0"/>
                <a:cs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Ø"/>
            </a:pPr>
            <a:r>
              <a:rPr lang="de-DE" i="0" kern="0" dirty="0"/>
              <a:t>Time</a:t>
            </a:r>
          </a:p>
          <a:p>
            <a:pPr>
              <a:buFont typeface="Wingdings" panose="05000000000000000000" pitchFamily="2" charset="2"/>
              <a:buChar char="Ø"/>
            </a:pPr>
            <a:r>
              <a:rPr lang="de-DE" i="0" kern="0" dirty="0" err="1"/>
              <a:t>Temperature</a:t>
            </a:r>
            <a:endParaRPr lang="de-DE" i="0" kern="0" dirty="0"/>
          </a:p>
          <a:p>
            <a:pPr>
              <a:buFont typeface="Wingdings" panose="05000000000000000000" pitchFamily="2" charset="2"/>
              <a:buChar char="Ø"/>
            </a:pPr>
            <a:r>
              <a:rPr lang="de-DE" i="0" kern="0" dirty="0" err="1"/>
              <a:t>Turbulence</a:t>
            </a:r>
            <a:endParaRPr lang="de-DE" i="0" kern="0" dirty="0"/>
          </a:p>
          <a:p>
            <a:pPr>
              <a:buFont typeface="Wingdings" panose="05000000000000000000" pitchFamily="2" charset="2"/>
              <a:buChar char="Ø"/>
            </a:pPr>
            <a:r>
              <a:rPr lang="de-DE" i="0" kern="0" dirty="0"/>
              <a:t>Titration</a:t>
            </a:r>
          </a:p>
          <a:p>
            <a:pPr>
              <a:buFont typeface="Wingdings" panose="05000000000000000000" pitchFamily="2" charset="2"/>
              <a:buChar char="Ø"/>
            </a:pPr>
            <a:r>
              <a:rPr lang="de-DE" i="0" kern="0" dirty="0"/>
              <a:t>Technology</a:t>
            </a:r>
          </a:p>
          <a:p>
            <a:pPr>
              <a:buFont typeface="Wingdings" panose="05000000000000000000" pitchFamily="2" charset="2"/>
              <a:buChar char="Ø"/>
            </a:pPr>
            <a:r>
              <a:rPr lang="de-DE" i="0" kern="0" dirty="0"/>
              <a:t>Training</a:t>
            </a:r>
          </a:p>
        </p:txBody>
      </p:sp>
      <p:sp>
        <p:nvSpPr>
          <p:cNvPr id="8" name="Textfeld 7"/>
          <p:cNvSpPr txBox="1"/>
          <p:nvPr/>
        </p:nvSpPr>
        <p:spPr>
          <a:xfrm>
            <a:off x="7536159" y="6366457"/>
            <a:ext cx="2557457" cy="400110"/>
          </a:xfrm>
          <a:prstGeom prst="rect">
            <a:avLst/>
          </a:prstGeom>
          <a:noFill/>
        </p:spPr>
        <p:txBody>
          <a:bodyPr wrap="square" rtlCol="0">
            <a:spAutoFit/>
          </a:bodyPr>
          <a:lstStyle/>
          <a:p>
            <a:r>
              <a:rPr lang="de-DE" sz="1000" dirty="0">
                <a:solidFill>
                  <a:schemeClr val="bg1">
                    <a:lumMod val="50000"/>
                  </a:schemeClr>
                </a:solidFill>
                <a:latin typeface="Calibri" panose="020F0502020204030204" pitchFamily="34" charset="0"/>
                <a:cs typeface="Calibri" panose="020F0502020204030204" pitchFamily="34" charset="0"/>
              </a:rPr>
              <a:t>https://www.advancedhygienic.com/product/cleaning-in-place</a:t>
            </a:r>
          </a:p>
        </p:txBody>
      </p:sp>
    </p:spTree>
    <p:extLst>
      <p:ext uri="{BB962C8B-B14F-4D97-AF65-F5344CB8AC3E}">
        <p14:creationId xmlns:p14="http://schemas.microsoft.com/office/powerpoint/2010/main" val="103494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CIP – </a:t>
            </a:r>
            <a:r>
              <a:rPr lang="de-DE" dirty="0" err="1"/>
              <a:t>Hygienic</a:t>
            </a:r>
            <a:r>
              <a:rPr lang="de-DE" dirty="0"/>
              <a:t> Design</a:t>
            </a:r>
          </a:p>
        </p:txBody>
      </p:sp>
      <p:pic>
        <p:nvPicPr>
          <p:cNvPr id="5" name="Inhaltsplatzhalt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08192" y="4124039"/>
            <a:ext cx="4705350" cy="1971675"/>
          </a:xfrm>
        </p:spPr>
      </p:pic>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098" y="1340769"/>
            <a:ext cx="3546454" cy="2592288"/>
          </a:xfrm>
          <a:prstGeom prst="rect">
            <a:avLst/>
          </a:prstGeom>
        </p:spPr>
      </p:pic>
      <p:sp>
        <p:nvSpPr>
          <p:cNvPr id="7" name="Textfeld 6"/>
          <p:cNvSpPr txBox="1"/>
          <p:nvPr/>
        </p:nvSpPr>
        <p:spPr>
          <a:xfrm>
            <a:off x="8040216" y="3933056"/>
            <a:ext cx="3024336" cy="184666"/>
          </a:xfrm>
          <a:prstGeom prst="rect">
            <a:avLst/>
          </a:prstGeom>
          <a:noFill/>
        </p:spPr>
        <p:txBody>
          <a:bodyPr wrap="square" rtlCol="0">
            <a:spAutoFit/>
          </a:bodyPr>
          <a:lstStyle/>
          <a:p>
            <a:r>
              <a:rPr lang="de-DE" sz="600" dirty="0">
                <a:latin typeface="Calibri" panose="020F0502020204030204" pitchFamily="34" charset="0"/>
                <a:cs typeface="Calibri" panose="020F0502020204030204" pitchFamily="34" charset="0"/>
              </a:rPr>
              <a:t>https://www.pmg.engineering/hygienic-design-of-food-factories/</a:t>
            </a:r>
          </a:p>
        </p:txBody>
      </p:sp>
      <p:sp>
        <p:nvSpPr>
          <p:cNvPr id="8" name="Textfeld 7"/>
          <p:cNvSpPr txBox="1"/>
          <p:nvPr/>
        </p:nvSpPr>
        <p:spPr>
          <a:xfrm>
            <a:off x="407368" y="6593291"/>
            <a:ext cx="10166920" cy="246221"/>
          </a:xfrm>
          <a:prstGeom prst="rect">
            <a:avLst/>
          </a:prstGeom>
          <a:noFill/>
        </p:spPr>
        <p:txBody>
          <a:bodyPr wrap="square" rtlCol="0">
            <a:spAutoFit/>
          </a:bodyPr>
          <a:lstStyle/>
          <a:p>
            <a:r>
              <a:rPr lang="de-DE" sz="1000" i="0" dirty="0">
                <a:solidFill>
                  <a:schemeClr val="bg1">
                    <a:lumMod val="50000"/>
                  </a:schemeClr>
                </a:solidFill>
                <a:latin typeface="Calibri" panose="020F0502020204030204" pitchFamily="34" charset="0"/>
                <a:cs typeface="Calibri" panose="020F0502020204030204" pitchFamily="34" charset="0"/>
              </a:rPr>
              <a:t>H.L.M. </a:t>
            </a:r>
            <a:r>
              <a:rPr lang="de-DE" sz="1000" i="0" dirty="0" err="1">
                <a:solidFill>
                  <a:schemeClr val="bg1">
                    <a:lumMod val="50000"/>
                  </a:schemeClr>
                </a:solidFill>
                <a:latin typeface="Calibri" panose="020F0502020204030204" pitchFamily="34" charset="0"/>
                <a:cs typeface="Calibri" panose="020F0502020204030204" pitchFamily="34" charset="0"/>
              </a:rPr>
              <a:t>Lelieveld</a:t>
            </a:r>
            <a:r>
              <a:rPr lang="de-DE" sz="1000" i="0" dirty="0">
                <a:solidFill>
                  <a:schemeClr val="bg1">
                    <a:lumMod val="50000"/>
                  </a:schemeClr>
                </a:solidFill>
                <a:latin typeface="Calibri" panose="020F0502020204030204" pitchFamily="34" charset="0"/>
                <a:cs typeface="Calibri" panose="020F0502020204030204" pitchFamily="34" charset="0"/>
              </a:rPr>
              <a:t> et al. 4 - </a:t>
            </a:r>
            <a:r>
              <a:rPr lang="de-DE" sz="1000" i="0" dirty="0" err="1">
                <a:solidFill>
                  <a:schemeClr val="bg1">
                    <a:lumMod val="50000"/>
                  </a:schemeClr>
                </a:solidFill>
                <a:latin typeface="Calibri" panose="020F0502020204030204" pitchFamily="34" charset="0"/>
                <a:cs typeface="Calibri" panose="020F0502020204030204" pitchFamily="34" charset="0"/>
              </a:rPr>
              <a:t>Hygienic</a:t>
            </a:r>
            <a:r>
              <a:rPr lang="de-DE" sz="1000" i="0" dirty="0">
                <a:solidFill>
                  <a:schemeClr val="bg1">
                    <a:lumMod val="50000"/>
                  </a:schemeClr>
                </a:solidFill>
                <a:latin typeface="Calibri" panose="020F0502020204030204" pitchFamily="34" charset="0"/>
                <a:cs typeface="Calibri" panose="020F0502020204030204" pitchFamily="34" charset="0"/>
              </a:rPr>
              <a:t> design </a:t>
            </a:r>
            <a:r>
              <a:rPr lang="de-DE" sz="1000" i="0" dirty="0" err="1">
                <a:solidFill>
                  <a:schemeClr val="bg1">
                    <a:lumMod val="50000"/>
                  </a:schemeClr>
                </a:solidFill>
                <a:latin typeface="Calibri" panose="020F0502020204030204" pitchFamily="34" charset="0"/>
                <a:cs typeface="Calibri" panose="020F0502020204030204" pitchFamily="34" charset="0"/>
              </a:rPr>
              <a:t>of</a:t>
            </a:r>
            <a:r>
              <a:rPr lang="de-DE" sz="1000" i="0" dirty="0">
                <a:solidFill>
                  <a:schemeClr val="bg1">
                    <a:lumMod val="50000"/>
                  </a:schemeClr>
                </a:solidFill>
                <a:latin typeface="Calibri" panose="020F0502020204030204" pitchFamily="34" charset="0"/>
                <a:cs typeface="Calibri" panose="020F0502020204030204" pitchFamily="34" charset="0"/>
              </a:rPr>
              <a:t> </a:t>
            </a:r>
            <a:r>
              <a:rPr lang="de-DE" sz="1000" i="0" dirty="0" err="1">
                <a:solidFill>
                  <a:schemeClr val="bg1">
                    <a:lumMod val="50000"/>
                  </a:schemeClr>
                </a:solidFill>
                <a:latin typeface="Calibri" panose="020F0502020204030204" pitchFamily="34" charset="0"/>
                <a:cs typeface="Calibri" panose="020F0502020204030204" pitchFamily="34" charset="0"/>
              </a:rPr>
              <a:t>food</a:t>
            </a:r>
            <a:r>
              <a:rPr lang="de-DE" sz="1000" i="0" dirty="0">
                <a:solidFill>
                  <a:schemeClr val="bg1">
                    <a:lumMod val="50000"/>
                  </a:schemeClr>
                </a:solidFill>
                <a:latin typeface="Calibri" panose="020F0502020204030204" pitchFamily="34" charset="0"/>
                <a:cs typeface="Calibri" panose="020F0502020204030204" pitchFamily="34" charset="0"/>
              </a:rPr>
              <a:t> </a:t>
            </a:r>
            <a:r>
              <a:rPr lang="de-DE" sz="1000" i="0" dirty="0" err="1">
                <a:solidFill>
                  <a:schemeClr val="bg1">
                    <a:lumMod val="50000"/>
                  </a:schemeClr>
                </a:solidFill>
                <a:latin typeface="Calibri" panose="020F0502020204030204" pitchFamily="34" charset="0"/>
                <a:cs typeface="Calibri" panose="020F0502020204030204" pitchFamily="34" charset="0"/>
              </a:rPr>
              <a:t>processing</a:t>
            </a:r>
            <a:r>
              <a:rPr lang="de-DE" sz="1000" i="0" dirty="0">
                <a:solidFill>
                  <a:schemeClr val="bg1">
                    <a:lumMod val="50000"/>
                  </a:schemeClr>
                </a:solidFill>
                <a:latin typeface="Calibri" panose="020F0502020204030204" pitchFamily="34" charset="0"/>
                <a:cs typeface="Calibri" panose="020F0502020204030204" pitchFamily="34" charset="0"/>
              </a:rPr>
              <a:t> </a:t>
            </a:r>
            <a:r>
              <a:rPr lang="de-DE" sz="1000" i="0" dirty="0" err="1">
                <a:solidFill>
                  <a:schemeClr val="bg1">
                    <a:lumMod val="50000"/>
                  </a:schemeClr>
                </a:solidFill>
                <a:latin typeface="Calibri" panose="020F0502020204030204" pitchFamily="34" charset="0"/>
                <a:cs typeface="Calibri" panose="020F0502020204030204" pitchFamily="34" charset="0"/>
              </a:rPr>
              <a:t>equipment</a:t>
            </a:r>
            <a:r>
              <a:rPr lang="de-DE" sz="1000" i="0" dirty="0">
                <a:solidFill>
                  <a:schemeClr val="bg1">
                    <a:lumMod val="50000"/>
                  </a:schemeClr>
                </a:solidFill>
                <a:latin typeface="Calibri" panose="020F0502020204030204" pitchFamily="34" charset="0"/>
                <a:cs typeface="Calibri" panose="020F0502020204030204" pitchFamily="34" charset="0"/>
              </a:rPr>
              <a:t>, 2014, ISBN 9780857094292, https://doi.org/10.1533/9780857098634.2.91.</a:t>
            </a:r>
          </a:p>
        </p:txBody>
      </p:sp>
      <p:sp>
        <p:nvSpPr>
          <p:cNvPr id="9" name="Inhaltsplatzhalter 2"/>
          <p:cNvSpPr txBox="1">
            <a:spLocks/>
          </p:cNvSpPr>
          <p:nvPr/>
        </p:nvSpPr>
        <p:spPr bwMode="auto">
          <a:xfrm>
            <a:off x="609600" y="1600201"/>
            <a:ext cx="6359508"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aseline="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baseline="0">
                <a:solidFill>
                  <a:schemeClr val="tx1"/>
                </a:solidFill>
                <a:latin typeface="Calibri" panose="020F050202020403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400" baseline="0">
                <a:solidFill>
                  <a:schemeClr val="tx1"/>
                </a:solidFill>
                <a:latin typeface="Calibri" panose="020F050202020403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000" baseline="0">
                <a:solidFill>
                  <a:schemeClr val="tx1"/>
                </a:solidFill>
                <a:latin typeface="Calibri" panose="020F050202020403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000" baseline="0">
                <a:solidFill>
                  <a:schemeClr val="tx1"/>
                </a:solidFill>
                <a:latin typeface="Calibri" panose="020F0502020204030204" pitchFamily="34" charset="0"/>
                <a:cs typeface="Calibri" panose="020F05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Ø"/>
            </a:pPr>
            <a:r>
              <a:rPr lang="de-DE" i="0" kern="0" dirty="0"/>
              <a:t>Für alle relevanten Komponenten (Tanks, Pumpen, Ventile, Rohre,…)</a:t>
            </a:r>
          </a:p>
          <a:p>
            <a:pPr lvl="1">
              <a:buFont typeface="Wingdings" panose="05000000000000000000" pitchFamily="2" charset="2"/>
              <a:buChar char="Ø"/>
            </a:pPr>
            <a:r>
              <a:rPr lang="de-DE" sz="2400" i="0" kern="0" dirty="0"/>
              <a:t>Kompatible Materialien</a:t>
            </a:r>
          </a:p>
          <a:p>
            <a:pPr lvl="1">
              <a:buFont typeface="Wingdings" panose="05000000000000000000" pitchFamily="2" charset="2"/>
              <a:buChar char="Ø"/>
            </a:pPr>
            <a:r>
              <a:rPr lang="de-DE" sz="2400" i="0" kern="0" dirty="0" err="1"/>
              <a:t>Oberflächenrauhigkeit</a:t>
            </a:r>
            <a:endParaRPr lang="de-DE" sz="2400" i="0" kern="0" dirty="0"/>
          </a:p>
          <a:p>
            <a:pPr lvl="1">
              <a:buFont typeface="Wingdings" panose="05000000000000000000" pitchFamily="2" charset="2"/>
              <a:buChar char="Ø"/>
            </a:pPr>
            <a:r>
              <a:rPr lang="de-DE" sz="2400" i="0" kern="0" dirty="0"/>
              <a:t>Frei von Toträumen/Spalten/Überständen</a:t>
            </a:r>
          </a:p>
          <a:p>
            <a:pPr lvl="1">
              <a:buFont typeface="Wingdings" panose="05000000000000000000" pitchFamily="2" charset="2"/>
              <a:buChar char="Ø"/>
            </a:pPr>
            <a:r>
              <a:rPr lang="de-DE" sz="2400" i="0" kern="0" dirty="0"/>
              <a:t>Querschnittserweiterung</a:t>
            </a:r>
          </a:p>
          <a:p>
            <a:pPr lvl="1">
              <a:buFont typeface="Wingdings" panose="05000000000000000000" pitchFamily="2" charset="2"/>
              <a:buChar char="Ø"/>
            </a:pPr>
            <a:r>
              <a:rPr lang="de-DE" sz="2400" i="0" kern="0" dirty="0"/>
              <a:t>Vollständige </a:t>
            </a:r>
            <a:r>
              <a:rPr lang="de-DE" sz="2400" i="0" kern="0" dirty="0" err="1"/>
              <a:t>Entleerbarkeit</a:t>
            </a:r>
            <a:endParaRPr lang="de-DE" sz="2400" i="0" kern="0" dirty="0"/>
          </a:p>
          <a:p>
            <a:pPr>
              <a:buFont typeface="Wingdings" panose="05000000000000000000" pitchFamily="2" charset="2"/>
              <a:buChar char="Ø"/>
            </a:pPr>
            <a:r>
              <a:rPr lang="de-DE" i="0" kern="0" dirty="0"/>
              <a:t>EN 1672-2, ISO 14159 – </a:t>
            </a:r>
            <a:r>
              <a:rPr lang="de-DE" i="0" kern="0" dirty="0" err="1"/>
              <a:t>Hygienic</a:t>
            </a:r>
            <a:r>
              <a:rPr lang="de-DE" i="0" kern="0" dirty="0"/>
              <a:t> </a:t>
            </a:r>
            <a:r>
              <a:rPr lang="de-DE" i="0" kern="0" dirty="0" err="1"/>
              <a:t>Requirements</a:t>
            </a:r>
            <a:r>
              <a:rPr lang="de-DE" i="0" kern="0" dirty="0"/>
              <a:t> </a:t>
            </a:r>
            <a:r>
              <a:rPr lang="de-DE" i="0" kern="0" dirty="0" err="1"/>
              <a:t>for</a:t>
            </a:r>
            <a:r>
              <a:rPr lang="de-DE" i="0" kern="0" dirty="0"/>
              <a:t> </a:t>
            </a:r>
            <a:r>
              <a:rPr lang="de-DE" i="0" kern="0" dirty="0" err="1"/>
              <a:t>the</a:t>
            </a:r>
            <a:r>
              <a:rPr lang="de-DE" i="0" kern="0" dirty="0"/>
              <a:t> design </a:t>
            </a:r>
            <a:r>
              <a:rPr lang="de-DE" i="0" kern="0" dirty="0" err="1"/>
              <a:t>of</a:t>
            </a:r>
            <a:r>
              <a:rPr lang="de-DE" i="0" kern="0" dirty="0"/>
              <a:t> </a:t>
            </a:r>
            <a:r>
              <a:rPr lang="de-DE" i="0" kern="0" dirty="0" err="1"/>
              <a:t>machinery</a:t>
            </a:r>
            <a:endParaRPr lang="de-DE" i="0" kern="0" dirty="0"/>
          </a:p>
        </p:txBody>
      </p:sp>
    </p:spTree>
    <p:extLst>
      <p:ext uri="{BB962C8B-B14F-4D97-AF65-F5344CB8AC3E}">
        <p14:creationId xmlns:p14="http://schemas.microsoft.com/office/powerpoint/2010/main" val="795196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Kontaminationsprofile</a:t>
            </a:r>
            <a:br>
              <a:rPr lang="de-DE" dirty="0"/>
            </a:br>
            <a:endParaRPr lang="de-DE" dirty="0"/>
          </a:p>
        </p:txBody>
      </p:sp>
      <p:graphicFrame>
        <p:nvGraphicFramePr>
          <p:cNvPr id="5" name="Diagramm 4"/>
          <p:cNvGraphicFramePr>
            <a:graphicFrameLocks/>
          </p:cNvGraphicFramePr>
          <p:nvPr>
            <p:extLst>
              <p:ext uri="{D42A27DB-BD31-4B8C-83A1-F6EECF244321}">
                <p14:modId xmlns:p14="http://schemas.microsoft.com/office/powerpoint/2010/main" val="384402968"/>
              </p:ext>
            </p:extLst>
          </p:nvPr>
        </p:nvGraphicFramePr>
        <p:xfrm>
          <a:off x="1071562" y="1185862"/>
          <a:ext cx="10048875" cy="44862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feld 5"/>
          <p:cNvSpPr txBox="1"/>
          <p:nvPr/>
        </p:nvSpPr>
        <p:spPr>
          <a:xfrm>
            <a:off x="1343472" y="5672137"/>
            <a:ext cx="7128792" cy="523220"/>
          </a:xfrm>
          <a:prstGeom prst="rect">
            <a:avLst/>
          </a:prstGeom>
          <a:noFill/>
        </p:spPr>
        <p:txBody>
          <a:bodyPr wrap="square" rtlCol="0">
            <a:spAutoFit/>
          </a:bodyPr>
          <a:lstStyle/>
          <a:p>
            <a:r>
              <a:rPr lang="de-DE" sz="2800" b="1" i="0" dirty="0">
                <a:latin typeface="Calibri" panose="020F0502020204030204" pitchFamily="34" charset="0"/>
                <a:cs typeface="Calibri" panose="020F0502020204030204" pitchFamily="34" charset="0"/>
              </a:rPr>
              <a:t>Mangelnde Sterilisation des Aseptik-Tanks</a:t>
            </a:r>
          </a:p>
        </p:txBody>
      </p:sp>
      <p:sp>
        <p:nvSpPr>
          <p:cNvPr id="7" name="Textfeld 6"/>
          <p:cNvSpPr txBox="1"/>
          <p:nvPr/>
        </p:nvSpPr>
        <p:spPr>
          <a:xfrm>
            <a:off x="4583832" y="3432470"/>
            <a:ext cx="4392488" cy="400110"/>
          </a:xfrm>
          <a:prstGeom prst="rect">
            <a:avLst/>
          </a:prstGeom>
          <a:noFill/>
        </p:spPr>
        <p:txBody>
          <a:bodyPr wrap="square" rtlCol="0">
            <a:spAutoFit/>
          </a:bodyPr>
          <a:lstStyle/>
          <a:p>
            <a:r>
              <a:rPr lang="de-DE" sz="2000" i="0" dirty="0">
                <a:latin typeface="Calibri" panose="020F0502020204030204" pitchFamily="34" charset="0"/>
                <a:cs typeface="Calibri" panose="020F0502020204030204" pitchFamily="34" charset="0"/>
              </a:rPr>
              <a:t>Wachstum im Tank</a:t>
            </a:r>
          </a:p>
        </p:txBody>
      </p:sp>
      <p:sp>
        <p:nvSpPr>
          <p:cNvPr id="8" name="Textfeld 7"/>
          <p:cNvSpPr txBox="1"/>
          <p:nvPr/>
        </p:nvSpPr>
        <p:spPr>
          <a:xfrm rot="16200000">
            <a:off x="-445252" y="3084785"/>
            <a:ext cx="2664296" cy="369332"/>
          </a:xfrm>
          <a:prstGeom prst="rect">
            <a:avLst/>
          </a:prstGeom>
          <a:noFill/>
        </p:spPr>
        <p:txBody>
          <a:bodyPr wrap="square" rtlCol="0">
            <a:spAutoFit/>
          </a:bodyPr>
          <a:lstStyle/>
          <a:p>
            <a:r>
              <a:rPr lang="de-DE" dirty="0">
                <a:latin typeface="Calibri" panose="020F0502020204030204" pitchFamily="34" charset="0"/>
                <a:cs typeface="Calibri" panose="020F0502020204030204" pitchFamily="34" charset="0"/>
              </a:rPr>
              <a:t>Gemessene Keimbelastung</a:t>
            </a:r>
          </a:p>
        </p:txBody>
      </p:sp>
    </p:spTree>
    <p:extLst>
      <p:ext uri="{BB962C8B-B14F-4D97-AF65-F5344CB8AC3E}">
        <p14:creationId xmlns:p14="http://schemas.microsoft.com/office/powerpoint/2010/main" val="92283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Kontaminationsprofile</a:t>
            </a:r>
            <a:br>
              <a:rPr lang="de-DE" dirty="0"/>
            </a:br>
            <a:endParaRPr lang="de-DE" dirty="0"/>
          </a:p>
        </p:txBody>
      </p:sp>
      <p:graphicFrame>
        <p:nvGraphicFramePr>
          <p:cNvPr id="4" name="Diagramm 3"/>
          <p:cNvGraphicFramePr>
            <a:graphicFrameLocks/>
          </p:cNvGraphicFramePr>
          <p:nvPr>
            <p:extLst>
              <p:ext uri="{D42A27DB-BD31-4B8C-83A1-F6EECF244321}">
                <p14:modId xmlns:p14="http://schemas.microsoft.com/office/powerpoint/2010/main" val="270929199"/>
              </p:ext>
            </p:extLst>
          </p:nvPr>
        </p:nvGraphicFramePr>
        <p:xfrm>
          <a:off x="1071562" y="1185862"/>
          <a:ext cx="10048875" cy="448627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feld 4"/>
          <p:cNvSpPr txBox="1"/>
          <p:nvPr/>
        </p:nvSpPr>
        <p:spPr>
          <a:xfrm>
            <a:off x="1343472" y="5672137"/>
            <a:ext cx="10153128" cy="523220"/>
          </a:xfrm>
          <a:prstGeom prst="rect">
            <a:avLst/>
          </a:prstGeom>
          <a:noFill/>
        </p:spPr>
        <p:txBody>
          <a:bodyPr wrap="square" rtlCol="0">
            <a:spAutoFit/>
          </a:bodyPr>
          <a:lstStyle/>
          <a:p>
            <a:r>
              <a:rPr lang="de-DE" sz="2800" b="1" i="0" dirty="0">
                <a:latin typeface="Calibri" panose="020F0502020204030204" pitchFamily="34" charset="0"/>
                <a:cs typeface="Calibri" panose="020F0502020204030204" pitchFamily="34" charset="0"/>
              </a:rPr>
              <a:t>Mangelnde Sterilisation der Einfüllung – Direkter Produktkontakt</a:t>
            </a:r>
          </a:p>
        </p:txBody>
      </p:sp>
      <p:sp>
        <p:nvSpPr>
          <p:cNvPr id="6" name="Textfeld 5"/>
          <p:cNvSpPr txBox="1"/>
          <p:nvPr/>
        </p:nvSpPr>
        <p:spPr>
          <a:xfrm>
            <a:off x="2207568" y="3028889"/>
            <a:ext cx="7128792" cy="400110"/>
          </a:xfrm>
          <a:prstGeom prst="rect">
            <a:avLst/>
          </a:prstGeom>
          <a:noFill/>
        </p:spPr>
        <p:txBody>
          <a:bodyPr wrap="square" rtlCol="0">
            <a:spAutoFit/>
          </a:bodyPr>
          <a:lstStyle/>
          <a:p>
            <a:r>
              <a:rPr lang="de-DE" sz="2000" i="0" dirty="0" err="1">
                <a:latin typeface="Calibri" panose="020F0502020204030204" pitchFamily="34" charset="0"/>
                <a:cs typeface="Calibri" panose="020F0502020204030204" pitchFamily="34" charset="0"/>
              </a:rPr>
              <a:t>Wash</a:t>
            </a:r>
            <a:r>
              <a:rPr lang="de-DE" sz="2000" i="0" dirty="0">
                <a:latin typeface="Calibri" panose="020F0502020204030204" pitchFamily="34" charset="0"/>
                <a:cs typeface="Calibri" panose="020F0502020204030204" pitchFamily="34" charset="0"/>
              </a:rPr>
              <a:t>-out Effekt</a:t>
            </a:r>
          </a:p>
        </p:txBody>
      </p:sp>
      <p:sp>
        <p:nvSpPr>
          <p:cNvPr id="7" name="Textfeld 6"/>
          <p:cNvSpPr txBox="1"/>
          <p:nvPr/>
        </p:nvSpPr>
        <p:spPr>
          <a:xfrm>
            <a:off x="7032104" y="3028889"/>
            <a:ext cx="4088333" cy="400110"/>
          </a:xfrm>
          <a:prstGeom prst="rect">
            <a:avLst/>
          </a:prstGeom>
          <a:noFill/>
        </p:spPr>
        <p:txBody>
          <a:bodyPr wrap="square" rtlCol="0">
            <a:spAutoFit/>
          </a:bodyPr>
          <a:lstStyle/>
          <a:p>
            <a:r>
              <a:rPr lang="de-DE" sz="2000" i="0" dirty="0">
                <a:latin typeface="Calibri" panose="020F0502020204030204" pitchFamily="34" charset="0"/>
                <a:cs typeface="Calibri" panose="020F0502020204030204" pitchFamily="34" charset="0"/>
              </a:rPr>
              <a:t>Anstieg nach Pausieren</a:t>
            </a:r>
          </a:p>
        </p:txBody>
      </p:sp>
      <p:sp>
        <p:nvSpPr>
          <p:cNvPr id="8" name="Textfeld 7"/>
          <p:cNvSpPr txBox="1"/>
          <p:nvPr/>
        </p:nvSpPr>
        <p:spPr>
          <a:xfrm rot="16200000">
            <a:off x="-445252" y="3084785"/>
            <a:ext cx="2664296" cy="369332"/>
          </a:xfrm>
          <a:prstGeom prst="rect">
            <a:avLst/>
          </a:prstGeom>
          <a:noFill/>
        </p:spPr>
        <p:txBody>
          <a:bodyPr wrap="square" rtlCol="0">
            <a:spAutoFit/>
          </a:bodyPr>
          <a:lstStyle/>
          <a:p>
            <a:r>
              <a:rPr lang="de-DE" dirty="0">
                <a:latin typeface="Calibri" panose="020F0502020204030204" pitchFamily="34" charset="0"/>
                <a:cs typeface="Calibri" panose="020F0502020204030204" pitchFamily="34" charset="0"/>
              </a:rPr>
              <a:t>Gemessene Keimbelastung</a:t>
            </a:r>
          </a:p>
        </p:txBody>
      </p:sp>
    </p:spTree>
    <p:extLst>
      <p:ext uri="{BB962C8B-B14F-4D97-AF65-F5344CB8AC3E}">
        <p14:creationId xmlns:p14="http://schemas.microsoft.com/office/powerpoint/2010/main" val="2497578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Kontaminationsprofile</a:t>
            </a:r>
          </a:p>
        </p:txBody>
      </p:sp>
      <p:graphicFrame>
        <p:nvGraphicFramePr>
          <p:cNvPr id="4" name="Diagramm 3"/>
          <p:cNvGraphicFramePr>
            <a:graphicFrameLocks/>
          </p:cNvGraphicFramePr>
          <p:nvPr>
            <p:extLst>
              <p:ext uri="{D42A27DB-BD31-4B8C-83A1-F6EECF244321}">
                <p14:modId xmlns:p14="http://schemas.microsoft.com/office/powerpoint/2010/main" val="4212763519"/>
              </p:ext>
            </p:extLst>
          </p:nvPr>
        </p:nvGraphicFramePr>
        <p:xfrm>
          <a:off x="1071562" y="1185862"/>
          <a:ext cx="10048875" cy="448627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feld 4"/>
          <p:cNvSpPr txBox="1"/>
          <p:nvPr/>
        </p:nvSpPr>
        <p:spPr>
          <a:xfrm>
            <a:off x="1343472" y="5672137"/>
            <a:ext cx="7128792" cy="523220"/>
          </a:xfrm>
          <a:prstGeom prst="rect">
            <a:avLst/>
          </a:prstGeom>
          <a:noFill/>
        </p:spPr>
        <p:txBody>
          <a:bodyPr wrap="square" rtlCol="0">
            <a:spAutoFit/>
          </a:bodyPr>
          <a:lstStyle/>
          <a:p>
            <a:r>
              <a:rPr lang="de-DE" sz="2800" b="1" i="0" dirty="0">
                <a:latin typeface="Calibri" panose="020F0502020204030204" pitchFamily="34" charset="0"/>
                <a:cs typeface="Calibri" panose="020F0502020204030204" pitchFamily="34" charset="0"/>
              </a:rPr>
              <a:t>Mangelnde Erhitzung des Produktes</a:t>
            </a:r>
          </a:p>
        </p:txBody>
      </p:sp>
      <p:sp>
        <p:nvSpPr>
          <p:cNvPr id="6" name="Textfeld 5"/>
          <p:cNvSpPr txBox="1"/>
          <p:nvPr/>
        </p:nvSpPr>
        <p:spPr>
          <a:xfrm>
            <a:off x="4078240" y="4122657"/>
            <a:ext cx="7128792" cy="400110"/>
          </a:xfrm>
          <a:prstGeom prst="rect">
            <a:avLst/>
          </a:prstGeom>
          <a:noFill/>
        </p:spPr>
        <p:txBody>
          <a:bodyPr wrap="square" rtlCol="0">
            <a:spAutoFit/>
          </a:bodyPr>
          <a:lstStyle/>
          <a:p>
            <a:r>
              <a:rPr lang="de-DE" sz="2000" i="0" dirty="0">
                <a:latin typeface="Calibri" panose="020F0502020204030204" pitchFamily="34" charset="0"/>
                <a:cs typeface="Calibri" panose="020F0502020204030204" pitchFamily="34" charset="0"/>
              </a:rPr>
              <a:t>Wachstum im Aseptik-Tank / System</a:t>
            </a:r>
          </a:p>
        </p:txBody>
      </p:sp>
      <p:sp>
        <p:nvSpPr>
          <p:cNvPr id="7" name="Pfeil nach links 6"/>
          <p:cNvSpPr/>
          <p:nvPr/>
        </p:nvSpPr>
        <p:spPr bwMode="auto">
          <a:xfrm rot="21311603">
            <a:off x="3564699" y="4294094"/>
            <a:ext cx="504056" cy="288033"/>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sp>
        <p:nvSpPr>
          <p:cNvPr id="8" name="Textfeld 7"/>
          <p:cNvSpPr txBox="1"/>
          <p:nvPr/>
        </p:nvSpPr>
        <p:spPr>
          <a:xfrm rot="16200000">
            <a:off x="-445252" y="3084785"/>
            <a:ext cx="2664296" cy="369332"/>
          </a:xfrm>
          <a:prstGeom prst="rect">
            <a:avLst/>
          </a:prstGeom>
          <a:noFill/>
        </p:spPr>
        <p:txBody>
          <a:bodyPr wrap="square" rtlCol="0">
            <a:spAutoFit/>
          </a:bodyPr>
          <a:lstStyle/>
          <a:p>
            <a:r>
              <a:rPr lang="de-DE" dirty="0">
                <a:latin typeface="Calibri" panose="020F0502020204030204" pitchFamily="34" charset="0"/>
                <a:cs typeface="Calibri" panose="020F0502020204030204" pitchFamily="34" charset="0"/>
              </a:rPr>
              <a:t>Gemessene Keimbelastung</a:t>
            </a:r>
          </a:p>
        </p:txBody>
      </p:sp>
    </p:spTree>
    <p:extLst>
      <p:ext uri="{BB962C8B-B14F-4D97-AF65-F5344CB8AC3E}">
        <p14:creationId xmlns:p14="http://schemas.microsoft.com/office/powerpoint/2010/main" val="296721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Kontaminationsprofile</a:t>
            </a:r>
            <a:br>
              <a:rPr lang="de-DE" dirty="0"/>
            </a:br>
            <a:endParaRPr lang="de-DE" dirty="0"/>
          </a:p>
        </p:txBody>
      </p:sp>
      <p:graphicFrame>
        <p:nvGraphicFramePr>
          <p:cNvPr id="4" name="Diagramm 3"/>
          <p:cNvGraphicFramePr>
            <a:graphicFrameLocks/>
          </p:cNvGraphicFramePr>
          <p:nvPr>
            <p:extLst>
              <p:ext uri="{D42A27DB-BD31-4B8C-83A1-F6EECF244321}">
                <p14:modId xmlns:p14="http://schemas.microsoft.com/office/powerpoint/2010/main" val="1099178306"/>
              </p:ext>
            </p:extLst>
          </p:nvPr>
        </p:nvGraphicFramePr>
        <p:xfrm>
          <a:off x="1071562" y="1185862"/>
          <a:ext cx="10048875" cy="44862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feld 5"/>
          <p:cNvSpPr txBox="1"/>
          <p:nvPr/>
        </p:nvSpPr>
        <p:spPr>
          <a:xfrm>
            <a:off x="1343472" y="5672137"/>
            <a:ext cx="7128792" cy="523220"/>
          </a:xfrm>
          <a:prstGeom prst="rect">
            <a:avLst/>
          </a:prstGeom>
          <a:noFill/>
        </p:spPr>
        <p:txBody>
          <a:bodyPr wrap="square" rtlCol="0">
            <a:spAutoFit/>
          </a:bodyPr>
          <a:lstStyle/>
          <a:p>
            <a:r>
              <a:rPr lang="de-DE" sz="2800" b="1" i="0" dirty="0">
                <a:latin typeface="Calibri" panose="020F0502020204030204" pitchFamily="34" charset="0"/>
                <a:cs typeface="Calibri" panose="020F0502020204030204" pitchFamily="34" charset="0"/>
              </a:rPr>
              <a:t>Mangelnde Sterilisation der Ventile</a:t>
            </a:r>
          </a:p>
        </p:txBody>
      </p:sp>
      <p:sp>
        <p:nvSpPr>
          <p:cNvPr id="7" name="Textfeld 6"/>
          <p:cNvSpPr txBox="1"/>
          <p:nvPr/>
        </p:nvSpPr>
        <p:spPr>
          <a:xfrm>
            <a:off x="3215680" y="1417638"/>
            <a:ext cx="4392488" cy="400110"/>
          </a:xfrm>
          <a:prstGeom prst="rect">
            <a:avLst/>
          </a:prstGeom>
          <a:noFill/>
        </p:spPr>
        <p:txBody>
          <a:bodyPr wrap="square" rtlCol="0">
            <a:spAutoFit/>
          </a:bodyPr>
          <a:lstStyle/>
          <a:p>
            <a:r>
              <a:rPr lang="de-DE" sz="2000" i="0" dirty="0">
                <a:latin typeface="Calibri" panose="020F0502020204030204" pitchFamily="34" charset="0"/>
                <a:cs typeface="Calibri" panose="020F0502020204030204" pitchFamily="34" charset="0"/>
              </a:rPr>
              <a:t>Ventile wechseln Position</a:t>
            </a:r>
          </a:p>
        </p:txBody>
      </p:sp>
      <p:sp>
        <p:nvSpPr>
          <p:cNvPr id="8" name="Pfeil nach links 7"/>
          <p:cNvSpPr/>
          <p:nvPr/>
        </p:nvSpPr>
        <p:spPr bwMode="auto">
          <a:xfrm rot="13584302">
            <a:off x="5159894" y="1880460"/>
            <a:ext cx="504056" cy="288033"/>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sp>
        <p:nvSpPr>
          <p:cNvPr id="9" name="Pfeil nach links 8"/>
          <p:cNvSpPr/>
          <p:nvPr/>
        </p:nvSpPr>
        <p:spPr bwMode="auto">
          <a:xfrm rot="18910190">
            <a:off x="3171915" y="1790603"/>
            <a:ext cx="504056" cy="288033"/>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sp>
        <p:nvSpPr>
          <p:cNvPr id="10" name="Textfeld 9"/>
          <p:cNvSpPr txBox="1"/>
          <p:nvPr/>
        </p:nvSpPr>
        <p:spPr>
          <a:xfrm>
            <a:off x="8688288" y="1734564"/>
            <a:ext cx="3744416" cy="400110"/>
          </a:xfrm>
          <a:prstGeom prst="rect">
            <a:avLst/>
          </a:prstGeom>
          <a:noFill/>
        </p:spPr>
        <p:txBody>
          <a:bodyPr wrap="square" rtlCol="0">
            <a:spAutoFit/>
          </a:bodyPr>
          <a:lstStyle/>
          <a:p>
            <a:r>
              <a:rPr lang="de-DE" sz="2000" i="0" dirty="0" err="1">
                <a:latin typeface="Calibri" panose="020F0502020204030204" pitchFamily="34" charset="0"/>
                <a:cs typeface="Calibri" panose="020F0502020204030204" pitchFamily="34" charset="0"/>
              </a:rPr>
              <a:t>Befüllungsmuster</a:t>
            </a:r>
            <a:endParaRPr lang="de-DE" sz="2000" i="0" dirty="0">
              <a:latin typeface="Calibri" panose="020F0502020204030204" pitchFamily="34" charset="0"/>
              <a:cs typeface="Calibri" panose="020F0502020204030204" pitchFamily="34" charset="0"/>
            </a:endParaRPr>
          </a:p>
        </p:txBody>
      </p:sp>
      <p:sp>
        <p:nvSpPr>
          <p:cNvPr id="11" name="Textfeld 10"/>
          <p:cNvSpPr txBox="1"/>
          <p:nvPr/>
        </p:nvSpPr>
        <p:spPr>
          <a:xfrm>
            <a:off x="6384032" y="3861048"/>
            <a:ext cx="4392488" cy="400110"/>
          </a:xfrm>
          <a:prstGeom prst="rect">
            <a:avLst/>
          </a:prstGeom>
          <a:noFill/>
        </p:spPr>
        <p:txBody>
          <a:bodyPr wrap="square" rtlCol="0">
            <a:spAutoFit/>
          </a:bodyPr>
          <a:lstStyle/>
          <a:p>
            <a:r>
              <a:rPr lang="de-DE" sz="2000" i="0" dirty="0" err="1">
                <a:latin typeface="Calibri" panose="020F0502020204030204" pitchFamily="34" charset="0"/>
                <a:cs typeface="Calibri" panose="020F0502020204030204" pitchFamily="34" charset="0"/>
              </a:rPr>
              <a:t>Wash</a:t>
            </a:r>
            <a:r>
              <a:rPr lang="de-DE" sz="2000" i="0" dirty="0">
                <a:latin typeface="Calibri" panose="020F0502020204030204" pitchFamily="34" charset="0"/>
                <a:cs typeface="Calibri" panose="020F0502020204030204" pitchFamily="34" charset="0"/>
              </a:rPr>
              <a:t>-out</a:t>
            </a:r>
          </a:p>
        </p:txBody>
      </p:sp>
      <p:sp>
        <p:nvSpPr>
          <p:cNvPr id="12" name="Textfeld 11"/>
          <p:cNvSpPr txBox="1"/>
          <p:nvPr/>
        </p:nvSpPr>
        <p:spPr>
          <a:xfrm rot="16200000">
            <a:off x="-445252" y="3084785"/>
            <a:ext cx="2664296" cy="369332"/>
          </a:xfrm>
          <a:prstGeom prst="rect">
            <a:avLst/>
          </a:prstGeom>
          <a:noFill/>
        </p:spPr>
        <p:txBody>
          <a:bodyPr wrap="square" rtlCol="0">
            <a:spAutoFit/>
          </a:bodyPr>
          <a:lstStyle/>
          <a:p>
            <a:r>
              <a:rPr lang="de-DE" dirty="0">
                <a:latin typeface="Calibri" panose="020F0502020204030204" pitchFamily="34" charset="0"/>
                <a:cs typeface="Calibri" panose="020F0502020204030204" pitchFamily="34" charset="0"/>
              </a:rPr>
              <a:t>Gemessene Keimbelastung</a:t>
            </a:r>
          </a:p>
        </p:txBody>
      </p:sp>
    </p:spTree>
    <p:extLst>
      <p:ext uri="{BB962C8B-B14F-4D97-AF65-F5344CB8AC3E}">
        <p14:creationId xmlns:p14="http://schemas.microsoft.com/office/powerpoint/2010/main" val="199074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Kontaminationsprofile</a:t>
            </a:r>
            <a:br>
              <a:rPr lang="de-DE" dirty="0"/>
            </a:br>
            <a:endParaRPr lang="de-DE" dirty="0"/>
          </a:p>
        </p:txBody>
      </p:sp>
      <p:graphicFrame>
        <p:nvGraphicFramePr>
          <p:cNvPr id="5" name="Diagramm 4"/>
          <p:cNvGraphicFramePr>
            <a:graphicFrameLocks/>
          </p:cNvGraphicFramePr>
          <p:nvPr>
            <p:extLst>
              <p:ext uri="{D42A27DB-BD31-4B8C-83A1-F6EECF244321}">
                <p14:modId xmlns:p14="http://schemas.microsoft.com/office/powerpoint/2010/main" val="1069328042"/>
              </p:ext>
            </p:extLst>
          </p:nvPr>
        </p:nvGraphicFramePr>
        <p:xfrm>
          <a:off x="1071562" y="1185862"/>
          <a:ext cx="10048875" cy="44862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feld 5"/>
          <p:cNvSpPr txBox="1"/>
          <p:nvPr/>
        </p:nvSpPr>
        <p:spPr>
          <a:xfrm>
            <a:off x="1343472" y="5672137"/>
            <a:ext cx="7128792" cy="523220"/>
          </a:xfrm>
          <a:prstGeom prst="rect">
            <a:avLst/>
          </a:prstGeom>
          <a:noFill/>
        </p:spPr>
        <p:txBody>
          <a:bodyPr wrap="square" rtlCol="0">
            <a:spAutoFit/>
          </a:bodyPr>
          <a:lstStyle/>
          <a:p>
            <a:r>
              <a:rPr lang="de-DE" sz="2800" b="1" i="0" dirty="0">
                <a:latin typeface="Calibri" panose="020F0502020204030204" pitchFamily="34" charset="0"/>
                <a:cs typeface="Calibri" panose="020F0502020204030204" pitchFamily="34" charset="0"/>
              </a:rPr>
              <a:t>Mangelnde Sterilisation der Verpackung</a:t>
            </a:r>
          </a:p>
        </p:txBody>
      </p:sp>
      <p:sp>
        <p:nvSpPr>
          <p:cNvPr id="8" name="Textfeld 7"/>
          <p:cNvSpPr txBox="1"/>
          <p:nvPr/>
        </p:nvSpPr>
        <p:spPr>
          <a:xfrm rot="16200000">
            <a:off x="-445252" y="3084785"/>
            <a:ext cx="2664296" cy="369332"/>
          </a:xfrm>
          <a:prstGeom prst="rect">
            <a:avLst/>
          </a:prstGeom>
          <a:noFill/>
        </p:spPr>
        <p:txBody>
          <a:bodyPr wrap="square" rtlCol="0">
            <a:spAutoFit/>
          </a:bodyPr>
          <a:lstStyle/>
          <a:p>
            <a:r>
              <a:rPr lang="de-DE" dirty="0">
                <a:latin typeface="Calibri" panose="020F0502020204030204" pitchFamily="34" charset="0"/>
                <a:cs typeface="Calibri" panose="020F0502020204030204" pitchFamily="34" charset="0"/>
              </a:rPr>
              <a:t>Gemessene Keimbelastung</a:t>
            </a:r>
          </a:p>
        </p:txBody>
      </p:sp>
    </p:spTree>
    <p:extLst>
      <p:ext uri="{BB962C8B-B14F-4D97-AF65-F5344CB8AC3E}">
        <p14:creationId xmlns:p14="http://schemas.microsoft.com/office/powerpoint/2010/main" val="1238716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Kontaminationsprofile</a:t>
            </a:r>
            <a:br>
              <a:rPr lang="de-DE" dirty="0"/>
            </a:br>
            <a:endParaRPr lang="de-DE" dirty="0"/>
          </a:p>
        </p:txBody>
      </p:sp>
      <p:graphicFrame>
        <p:nvGraphicFramePr>
          <p:cNvPr id="5" name="Diagramm 4"/>
          <p:cNvGraphicFramePr>
            <a:graphicFrameLocks/>
          </p:cNvGraphicFramePr>
          <p:nvPr>
            <p:extLst>
              <p:ext uri="{D42A27DB-BD31-4B8C-83A1-F6EECF244321}">
                <p14:modId xmlns:p14="http://schemas.microsoft.com/office/powerpoint/2010/main" val="3048737232"/>
              </p:ext>
            </p:extLst>
          </p:nvPr>
        </p:nvGraphicFramePr>
        <p:xfrm>
          <a:off x="1071562" y="1185862"/>
          <a:ext cx="10048875" cy="44862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feld 5"/>
          <p:cNvSpPr txBox="1"/>
          <p:nvPr/>
        </p:nvSpPr>
        <p:spPr>
          <a:xfrm>
            <a:off x="1343472" y="5672137"/>
            <a:ext cx="7128792" cy="523220"/>
          </a:xfrm>
          <a:prstGeom prst="rect">
            <a:avLst/>
          </a:prstGeom>
          <a:noFill/>
        </p:spPr>
        <p:txBody>
          <a:bodyPr wrap="square" rtlCol="0">
            <a:spAutoFit/>
          </a:bodyPr>
          <a:lstStyle/>
          <a:p>
            <a:r>
              <a:rPr lang="de-DE" sz="2800" b="1" i="0" dirty="0">
                <a:latin typeface="Calibri" panose="020F0502020204030204" pitchFamily="34" charset="0"/>
                <a:cs typeface="Calibri" panose="020F0502020204030204" pitchFamily="34" charset="0"/>
              </a:rPr>
              <a:t>Umweltkontamination</a:t>
            </a:r>
          </a:p>
        </p:txBody>
      </p:sp>
      <p:sp>
        <p:nvSpPr>
          <p:cNvPr id="7" name="Textfeld 6"/>
          <p:cNvSpPr txBox="1"/>
          <p:nvPr/>
        </p:nvSpPr>
        <p:spPr>
          <a:xfrm>
            <a:off x="6276020" y="4509120"/>
            <a:ext cx="4392488" cy="4001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2000" i="0" dirty="0">
                <a:latin typeface="Calibri" panose="020F0502020204030204" pitchFamily="34" charset="0"/>
                <a:cs typeface="Calibri" panose="020F0502020204030204" pitchFamily="34" charset="0"/>
              </a:rPr>
              <a:t>System infiziert</a:t>
            </a:r>
          </a:p>
        </p:txBody>
      </p:sp>
      <p:sp>
        <p:nvSpPr>
          <p:cNvPr id="8" name="Pfeil nach links 7"/>
          <p:cNvSpPr/>
          <p:nvPr/>
        </p:nvSpPr>
        <p:spPr bwMode="auto">
          <a:xfrm rot="617219">
            <a:off x="5750297" y="4551811"/>
            <a:ext cx="504056" cy="288033"/>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1" u="none" strike="noStrike" cap="none" normalizeH="0" baseline="0">
              <a:ln>
                <a:noFill/>
              </a:ln>
              <a:solidFill>
                <a:schemeClr val="tx1"/>
              </a:solidFill>
              <a:effectLst/>
              <a:latin typeface="Arial" pitchFamily="34" charset="0"/>
            </a:endParaRPr>
          </a:p>
        </p:txBody>
      </p:sp>
      <p:sp>
        <p:nvSpPr>
          <p:cNvPr id="9" name="Textfeld 8"/>
          <p:cNvSpPr txBox="1"/>
          <p:nvPr/>
        </p:nvSpPr>
        <p:spPr>
          <a:xfrm rot="16200000">
            <a:off x="-445252" y="3084785"/>
            <a:ext cx="2664296" cy="369332"/>
          </a:xfrm>
          <a:prstGeom prst="rect">
            <a:avLst/>
          </a:prstGeom>
          <a:noFill/>
        </p:spPr>
        <p:txBody>
          <a:bodyPr wrap="square" rtlCol="0">
            <a:spAutoFit/>
          </a:bodyPr>
          <a:lstStyle/>
          <a:p>
            <a:r>
              <a:rPr lang="de-DE" dirty="0">
                <a:latin typeface="Calibri" panose="020F0502020204030204" pitchFamily="34" charset="0"/>
                <a:cs typeface="Calibri" panose="020F0502020204030204" pitchFamily="34" charset="0"/>
              </a:rPr>
              <a:t>Gemessene Keimbelastung</a:t>
            </a:r>
          </a:p>
        </p:txBody>
      </p:sp>
    </p:spTree>
    <p:extLst>
      <p:ext uri="{BB962C8B-B14F-4D97-AF65-F5344CB8AC3E}">
        <p14:creationId xmlns:p14="http://schemas.microsoft.com/office/powerpoint/2010/main" val="258356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6D310F3-88AB-ED10-4465-3E64BD5853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9576" y="1220105"/>
            <a:ext cx="2376264" cy="2376264"/>
          </a:xfrm>
          <a:prstGeom prst="rect">
            <a:avLst/>
          </a:prstGeom>
        </p:spPr>
      </p:pic>
      <p:pic>
        <p:nvPicPr>
          <p:cNvPr id="1026" name="Picture 2" descr="Bundesministerium für Bildung, Wissenschaft und Forschung">
            <a:extLst>
              <a:ext uri="{FF2B5EF4-FFF2-40B4-BE49-F238E27FC236}">
                <a16:creationId xmlns:a16="http://schemas.microsoft.com/office/drawing/2014/main" id="{7C095789-E1D2-B578-041D-CABA4A6FF4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888" y="1387475"/>
            <a:ext cx="6098370" cy="2041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F11EC46-352E-6839-B2BE-4E0AC19485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6540" y="3645024"/>
            <a:ext cx="5577830" cy="1449142"/>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398DFFA7-CAB1-7B50-7949-8695725DD3B9}"/>
              </a:ext>
            </a:extLst>
          </p:cNvPr>
          <p:cNvSpPr txBox="1"/>
          <p:nvPr/>
        </p:nvSpPr>
        <p:spPr>
          <a:xfrm>
            <a:off x="623392" y="6309320"/>
            <a:ext cx="9443547" cy="369332"/>
          </a:xfrm>
          <a:prstGeom prst="rect">
            <a:avLst/>
          </a:prstGeom>
          <a:noFill/>
        </p:spPr>
        <p:txBody>
          <a:bodyPr wrap="none" rtlCol="0">
            <a:spAutoFit/>
          </a:bodyPr>
          <a:lstStyle/>
          <a:p>
            <a:r>
              <a:rPr lang="de-AT" i="0" dirty="0">
                <a:solidFill>
                  <a:schemeClr val="bg1">
                    <a:lumMod val="50000"/>
                  </a:schemeClr>
                </a:solidFill>
              </a:rPr>
              <a:t>Sparkling Science Projekt „Micro-Tramper“, Projektleitung: </a:t>
            </a:r>
            <a:r>
              <a:rPr lang="de-AT" i="0" dirty="0" err="1">
                <a:solidFill>
                  <a:schemeClr val="bg1">
                    <a:lumMod val="50000"/>
                  </a:schemeClr>
                </a:solidFill>
              </a:rPr>
              <a:t>Assoz</a:t>
            </a:r>
            <a:r>
              <a:rPr lang="de-AT" i="0" dirty="0">
                <a:solidFill>
                  <a:schemeClr val="bg1">
                    <a:lumMod val="50000"/>
                  </a:schemeClr>
                </a:solidFill>
              </a:rPr>
              <a:t>. Prof. Evelyne Selberherr</a:t>
            </a:r>
          </a:p>
        </p:txBody>
      </p:sp>
    </p:spTree>
    <p:extLst>
      <p:ext uri="{BB962C8B-B14F-4D97-AF65-F5344CB8AC3E}">
        <p14:creationId xmlns:p14="http://schemas.microsoft.com/office/powerpoint/2010/main" val="2980571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337" y="836713"/>
            <a:ext cx="3145543" cy="4459233"/>
          </a:xfrm>
          <a:prstGeom prst="rect">
            <a:avLst/>
          </a:prstGeom>
        </p:spPr>
      </p:pic>
      <p:sp>
        <p:nvSpPr>
          <p:cNvPr id="5" name="Untertitel 4"/>
          <p:cNvSpPr>
            <a:spLocks noGrp="1"/>
          </p:cNvSpPr>
          <p:nvPr>
            <p:ph type="subTitle" idx="1"/>
          </p:nvPr>
        </p:nvSpPr>
        <p:spPr>
          <a:xfrm>
            <a:off x="0" y="5489809"/>
            <a:ext cx="6096000" cy="1308152"/>
          </a:xfrm>
          <a:solidFill>
            <a:schemeClr val="bg1"/>
          </a:solidFill>
        </p:spPr>
        <p:txBody>
          <a:bodyPr/>
          <a:lstStyle/>
          <a:p>
            <a:pPr algn="l"/>
            <a:r>
              <a:rPr lang="de-DE" dirty="0">
                <a:latin typeface="Calibri" panose="020F0502020204030204" pitchFamily="34" charset="0"/>
                <a:cs typeface="Calibri" panose="020F0502020204030204" pitchFamily="34" charset="0"/>
              </a:rPr>
              <a:t>           </a:t>
            </a:r>
            <a:r>
              <a:rPr lang="de-DE" sz="2133" i="1" dirty="0">
                <a:solidFill>
                  <a:schemeClr val="bg1">
                    <a:lumMod val="50000"/>
                  </a:schemeClr>
                </a:solidFill>
                <a:latin typeface="Calibri" panose="020F0502020204030204" pitchFamily="34" charset="0"/>
              </a:rPr>
              <a:t>BioRender.com</a:t>
            </a:r>
          </a:p>
        </p:txBody>
      </p:sp>
      <p:sp>
        <p:nvSpPr>
          <p:cNvPr id="9" name="Textfeld 8">
            <a:extLst>
              <a:ext uri="{FF2B5EF4-FFF2-40B4-BE49-F238E27FC236}">
                <a16:creationId xmlns:a16="http://schemas.microsoft.com/office/drawing/2014/main" id="{84B0CF72-2228-9323-CCEA-E3FE95EBE26D}"/>
              </a:ext>
            </a:extLst>
          </p:cNvPr>
          <p:cNvSpPr txBox="1"/>
          <p:nvPr/>
        </p:nvSpPr>
        <p:spPr>
          <a:xfrm>
            <a:off x="4317938" y="2910339"/>
            <a:ext cx="7058343" cy="923330"/>
          </a:xfrm>
          <a:prstGeom prst="rect">
            <a:avLst/>
          </a:prstGeom>
          <a:noFill/>
        </p:spPr>
        <p:txBody>
          <a:bodyPr wrap="none" rtlCol="0">
            <a:spAutoFit/>
          </a:bodyPr>
          <a:lstStyle/>
          <a:p>
            <a:r>
              <a:rPr lang="de-AT" dirty="0">
                <a:solidFill>
                  <a:schemeClr val="bg1">
                    <a:lumMod val="50000"/>
                  </a:schemeClr>
                </a:solidFill>
              </a:rPr>
              <a:t>Sparkling Science Projekt „Micro-Tramper“</a:t>
            </a:r>
          </a:p>
          <a:p>
            <a:r>
              <a:rPr lang="de-AT" dirty="0">
                <a:solidFill>
                  <a:schemeClr val="bg1">
                    <a:lumMod val="50000"/>
                  </a:schemeClr>
                </a:solidFill>
              </a:rPr>
              <a:t>Projektleitung: Evelyne Selberherr</a:t>
            </a:r>
          </a:p>
          <a:p>
            <a:r>
              <a:rPr lang="de-AT" dirty="0">
                <a:solidFill>
                  <a:schemeClr val="bg1">
                    <a:lumMod val="50000"/>
                  </a:schemeClr>
                </a:solidFill>
              </a:rPr>
              <a:t>Mitwirkende: Moritz Hartmann, Cameron Strachan, Monika Dzieciol</a:t>
            </a:r>
          </a:p>
        </p:txBody>
      </p:sp>
    </p:spTree>
    <p:extLst>
      <p:ext uri="{BB962C8B-B14F-4D97-AF65-F5344CB8AC3E}">
        <p14:creationId xmlns:p14="http://schemas.microsoft.com/office/powerpoint/2010/main" val="4220660287"/>
      </p:ext>
    </p:extLst>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1"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1"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2090</Words>
  <Application>Microsoft Office PowerPoint</Application>
  <PresentationFormat>Breitbild</PresentationFormat>
  <Paragraphs>343</Paragraphs>
  <Slides>25</Slides>
  <Notes>23</Notes>
  <HiddenSlides>0</HiddenSlides>
  <MMClips>2</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25</vt:i4>
      </vt:variant>
    </vt:vector>
  </HeadingPairs>
  <TitlesOfParts>
    <vt:vector size="30" baseType="lpstr">
      <vt:lpstr>Arial</vt:lpstr>
      <vt:lpstr>Calibri</vt:lpstr>
      <vt:lpstr>Wingdings</vt:lpstr>
      <vt:lpstr>Standarddesign</vt:lpstr>
      <vt:lpstr>Benutzerdefiniertes Design</vt:lpstr>
      <vt:lpstr>PowerPoint-Präsentation</vt:lpstr>
      <vt:lpstr>Begriffe</vt:lpstr>
      <vt:lpstr>PowerPoint-Präsentation</vt:lpstr>
      <vt:lpstr>Idee der aseptischen Abfüllung</vt:lpstr>
      <vt:lpstr>PowerPoint-Präsentation</vt:lpstr>
      <vt:lpstr>PowerPoint-Präsentation</vt:lpstr>
      <vt:lpstr>Idee der aseptischen Abfüllung</vt:lpstr>
      <vt:lpstr>Aseptische Abfüllung heute</vt:lpstr>
      <vt:lpstr>Aseptisches Verpacken</vt:lpstr>
      <vt:lpstr>Sterilisation der Lebensmittel </vt:lpstr>
      <vt:lpstr>Indirekte Erhitzung</vt:lpstr>
      <vt:lpstr>Direkte Erhitzung - Dampfinjektion</vt:lpstr>
      <vt:lpstr>Direkte Erhitzung - Dampfinfusion</vt:lpstr>
      <vt:lpstr>Die Verpackung</vt:lpstr>
      <vt:lpstr>Entkeimung des Verpackungsmaterials</vt:lpstr>
      <vt:lpstr>CIP – Cleaning In Place</vt:lpstr>
      <vt:lpstr>CIP – Hygienic Design</vt:lpstr>
      <vt:lpstr>Kontaminationsprofile </vt:lpstr>
      <vt:lpstr>Kontaminationsprofile </vt:lpstr>
      <vt:lpstr>Kontaminationsprofile</vt:lpstr>
      <vt:lpstr>Kontaminationsprofile </vt:lpstr>
      <vt:lpstr>Kontaminationsprofile </vt:lpstr>
      <vt:lpstr>Kontaminationsprofile </vt:lpstr>
      <vt:lpstr>PowerPoint-Präsentation</vt:lpstr>
      <vt:lpstr>PowerPoint-Präsentation</vt:lpstr>
    </vt:vector>
  </TitlesOfParts>
  <Manager/>
  <Company>Universität Wien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subject/>
  <dc:creator>Alex Loy</dc:creator>
  <cp:keywords/>
  <dc:description/>
  <cp:lastModifiedBy>Selberherr Evelyne</cp:lastModifiedBy>
  <cp:revision>2916</cp:revision>
  <cp:lastPrinted>2018-11-06T14:49:56Z</cp:lastPrinted>
  <dcterms:created xsi:type="dcterms:W3CDTF">2006-06-26T06:37:51Z</dcterms:created>
  <dcterms:modified xsi:type="dcterms:W3CDTF">2025-01-17T12:59:00Z</dcterms:modified>
  <cp:category/>
</cp:coreProperties>
</file>