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6"/>
  </p:sldMasterIdLst>
  <p:notesMasterIdLst>
    <p:notesMasterId r:id="rId25"/>
  </p:notesMasterIdLst>
  <p:handoutMasterIdLst>
    <p:handoutMasterId r:id="rId26"/>
  </p:handoutMasterIdLst>
  <p:sldIdLst>
    <p:sldId id="1897" r:id="rId7"/>
    <p:sldId id="337" r:id="rId8"/>
    <p:sldId id="371" r:id="rId9"/>
    <p:sldId id="375" r:id="rId10"/>
    <p:sldId id="374" r:id="rId11"/>
    <p:sldId id="364" r:id="rId12"/>
    <p:sldId id="313" r:id="rId13"/>
    <p:sldId id="367" r:id="rId14"/>
    <p:sldId id="282" r:id="rId15"/>
    <p:sldId id="366" r:id="rId16"/>
    <p:sldId id="379" r:id="rId17"/>
    <p:sldId id="365" r:id="rId18"/>
    <p:sldId id="330" r:id="rId19"/>
    <p:sldId id="333" r:id="rId20"/>
    <p:sldId id="347" r:id="rId21"/>
    <p:sldId id="359" r:id="rId22"/>
    <p:sldId id="388" r:id="rId23"/>
    <p:sldId id="1835" r:id="rId24"/>
  </p:sldIdLst>
  <p:sldSz cx="9144000" cy="5143500" type="screen16x9"/>
  <p:notesSz cx="67833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5" autoAdjust="0"/>
    <p:restoredTop sz="71787" autoAdjust="0"/>
  </p:normalViewPr>
  <p:slideViewPr>
    <p:cSldViewPr snapToGrid="0" showGuides="1">
      <p:cViewPr varScale="1">
        <p:scale>
          <a:sx n="59" d="100"/>
          <a:sy n="59" d="100"/>
        </p:scale>
        <p:origin x="1340" y="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14" d="100"/>
          <a:sy n="114" d="100"/>
        </p:scale>
        <p:origin x="520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193FBC-B392-A624-2D33-B1BE05C719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0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AE4A43-99A9-A718-F288-82E42DA638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1750" y="0"/>
            <a:ext cx="29400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30D9E-AF23-491C-B4A7-88000692706F}" type="datetimeFigureOut">
              <a:rPr lang="de-DE" smtClean="0"/>
              <a:t>18.01.2025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74B67-6733-2619-79F8-FA9ACE7FBC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00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9867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946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2350" y="0"/>
            <a:ext cx="293946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BF8E9-A46A-2642-9643-BFF839EFE1E4}" type="datetimeFigureOut">
              <a:rPr lang="de-DE" smtClean="0"/>
              <a:t>18.01.2025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1433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8339" y="4777194"/>
            <a:ext cx="542671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3946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2350" y="9428584"/>
            <a:ext cx="293946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D712E-8CF6-3E4F-9F36-3AB62F68EA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6033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1ED3A-64CB-4430-8FA3-FEBC9E61662E}" type="slidenum">
              <a:rPr lang="de-AT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de-A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9169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de-AT" dirty="0"/>
              <a:t>ABFÜLLUNG VON LEBENSMITTEL IM ALLGEMEINEN</a:t>
            </a:r>
          </a:p>
          <a:p>
            <a:endParaRPr lang="de-AT" dirty="0"/>
          </a:p>
          <a:p>
            <a:r>
              <a:rPr lang="de-AT" dirty="0"/>
              <a:t>Trend zu naturbelassenen Lebensmitteln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A0003C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140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Clean Eating </a:t>
            </a:r>
            <a:r>
              <a:rPr lang="en-US" sz="1400" u="none" strike="noStrike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ist</a:t>
            </a:r>
            <a:r>
              <a:rPr lang="en-US" sz="140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in Mode:</a:t>
            </a:r>
            <a:r>
              <a:rPr lang="en-US" sz="1400" u="none" strike="noStrike" kern="1200" baseline="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de-AT" sz="140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Nahrungsmittel vollwertig und wenig verarbeitet </a:t>
            </a:r>
          </a:p>
          <a:p>
            <a:pPr marL="0" indent="0">
              <a:buNone/>
            </a:pPr>
            <a:r>
              <a:rPr lang="de-AT" sz="1400" b="1" dirty="0"/>
              <a:t>keine Konservierungsstoffe</a:t>
            </a:r>
            <a:endParaRPr lang="de-AT" dirty="0"/>
          </a:p>
          <a:p>
            <a:r>
              <a:rPr lang="de-AT" dirty="0"/>
              <a:t>Absolute Sicherheit</a:t>
            </a:r>
          </a:p>
          <a:p>
            <a:r>
              <a:rPr lang="de-AT" dirty="0"/>
              <a:t>Lange Haltbarkeit</a:t>
            </a:r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pPr marL="0" indent="0">
              <a:buNone/>
            </a:pPr>
            <a:r>
              <a:rPr lang="de-DE" sz="14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Prinzip der Aseptische Abfüllung – ein Baustein für sichere Lebensmittel</a:t>
            </a:r>
          </a:p>
          <a:p>
            <a:pPr marL="0" indent="0">
              <a:buNone/>
            </a:pPr>
            <a:r>
              <a:rPr lang="de-DE" sz="1400" b="1" i="1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Ob Frischmilch, Joghurt oder Frucht­säfte, der Markt für aseptisch abgefüllte Getränke wächst. </a:t>
            </a:r>
            <a:endParaRPr lang="de-DE" sz="1400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indent="0">
              <a:buNone/>
            </a:pPr>
            <a:r>
              <a:rPr lang="de-DE" sz="1400" b="1" i="1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Die Kehrseite der Medaille: Lebensmittel­hersteller müssen noch konsequenter für hy­gienisch einwandfreie Produktions­bedingungen sorgen. </a:t>
            </a:r>
          </a:p>
          <a:p>
            <a:pPr marL="0" indent="0">
              <a:buNone/>
            </a:pPr>
            <a:endParaRPr lang="de-DE" sz="1400" b="1" i="1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indent="0">
              <a:buNone/>
            </a:pPr>
            <a:endParaRPr lang="de-AT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A0003C"/>
              </a:buClr>
              <a:buSzTx/>
              <a:buFont typeface="Wingdings" pitchFamily="2" charset="2"/>
              <a:buNone/>
              <a:tabLst/>
              <a:defRPr/>
            </a:pPr>
            <a:endParaRPr lang="de-AT" sz="1400" u="none" strike="noStrike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A0003C"/>
              </a:buClr>
              <a:buSzTx/>
              <a:buFont typeface="Wingdings" pitchFamily="2" charset="2"/>
              <a:buNone/>
              <a:tabLst/>
              <a:defRPr/>
            </a:pPr>
            <a:endParaRPr lang="de-AT" sz="1400" b="1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A0003C"/>
              </a:buClr>
              <a:buSzTx/>
              <a:buFont typeface="Wingdings" pitchFamily="2" charset="2"/>
              <a:buNone/>
              <a:tabLst/>
              <a:defRPr/>
            </a:pPr>
            <a:endParaRPr lang="de-AT" sz="1400" b="1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7172" name="Kopfzeilenplatzhalter 3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de-DE"/>
              <a:t>Veterinärmedizinische Universität Wien (Vetmeduni Vienna)</a:t>
            </a:r>
          </a:p>
        </p:txBody>
      </p:sp>
      <p:sp>
        <p:nvSpPr>
          <p:cNvPr id="7173" name="Datumsplatzhalter 4"/>
          <p:cNvSpPr>
            <a:spLocks noGrp="1"/>
          </p:cNvSpPr>
          <p:nvPr>
            <p:ph type="dt" sz="quarter" idx="1"/>
          </p:nvPr>
        </p:nvSpPr>
        <p:spPr bwMode="auto">
          <a:xfrm>
            <a:off x="3398838" y="9429750"/>
            <a:ext cx="844550" cy="49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C31174E-F504-423E-9BA4-982270CA8CD0}" type="datetime1">
              <a:rPr lang="de-DE" smtClean="0"/>
              <a:pPr eaLnBrk="1" hangingPunct="1"/>
              <a:t>18.01.2025</a:t>
            </a:fld>
            <a:endParaRPr lang="de-DE"/>
          </a:p>
        </p:txBody>
      </p:sp>
      <p:sp>
        <p:nvSpPr>
          <p:cNvPr id="7174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de-DE"/>
          </a:p>
        </p:txBody>
      </p:sp>
      <p:sp>
        <p:nvSpPr>
          <p:cNvPr id="7175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5686425" y="9429750"/>
            <a:ext cx="928688" cy="49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1EA2452-4F65-4A4C-8A02-DD976C698D88}" type="slidenum">
              <a:rPr lang="de-DE" smtClean="0"/>
              <a:pPr eaLnBrk="1" hangingPunct="1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9987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de-AT" b="1" dirty="0"/>
              <a:t>hygienisch einwandfreie Produktion</a:t>
            </a:r>
          </a:p>
          <a:p>
            <a:r>
              <a:rPr lang="de-AT" b="1" dirty="0"/>
              <a:t>Risiko Minimierung</a:t>
            </a:r>
          </a:p>
          <a:p>
            <a:r>
              <a:rPr lang="de-AT" b="1" dirty="0"/>
              <a:t>Minimal Processing </a:t>
            </a:r>
          </a:p>
          <a:p>
            <a:r>
              <a:rPr lang="de-AT" b="1" dirty="0"/>
              <a:t>Verlängerte Haltbarmachung hat seinen Preis</a:t>
            </a:r>
          </a:p>
          <a:p>
            <a:endParaRPr lang="en-US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A0003C"/>
              </a:buClr>
              <a:buSzTx/>
              <a:buFont typeface="Wingdings" pitchFamily="2" charset="2"/>
              <a:buNone/>
              <a:tabLst/>
              <a:defRPr/>
            </a:pPr>
            <a:r>
              <a:rPr lang="de-AT" sz="1200" b="0" dirty="0"/>
              <a:t>Risiko Minimierung</a:t>
            </a:r>
            <a:r>
              <a:rPr lang="de-AT" sz="1200" b="0" baseline="0" dirty="0"/>
              <a:t> zur </a:t>
            </a:r>
            <a:r>
              <a:rPr lang="de-AT" sz="1200" b="0" dirty="0"/>
              <a:t>Fernhaltung von Mikroorganismen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A0003C"/>
              </a:buClr>
              <a:buSzTx/>
              <a:buFont typeface="Wingdings" pitchFamily="2" charset="2"/>
              <a:buNone/>
              <a:tabLst/>
              <a:defRPr/>
            </a:pPr>
            <a:endParaRPr lang="de-AT" sz="1200" b="0" dirty="0"/>
          </a:p>
          <a:p>
            <a:pPr marL="0" indent="0">
              <a:buNone/>
            </a:pPr>
            <a:r>
              <a:rPr lang="de-DE" dirty="0"/>
              <a:t>Industrie</a:t>
            </a:r>
            <a:r>
              <a:rPr lang="de-DE" baseline="0" dirty="0"/>
              <a:t> will Produkte </a:t>
            </a:r>
            <a:r>
              <a:rPr lang="de-DE" baseline="0" dirty="0" err="1"/>
              <a:t>mimimal</a:t>
            </a:r>
            <a:r>
              <a:rPr lang="de-DE" baseline="0" dirty="0"/>
              <a:t> prozessieren</a:t>
            </a:r>
          </a:p>
          <a:p>
            <a:pPr marL="0" indent="0">
              <a:buNone/>
            </a:pPr>
            <a:r>
              <a:rPr lang="de-DE" baseline="0" dirty="0" err="1"/>
              <a:t>Zb</a:t>
            </a:r>
            <a:r>
              <a:rPr lang="de-DE" baseline="0" dirty="0"/>
              <a:t> Erhitzungsschritte sparen </a:t>
            </a:r>
            <a:r>
              <a:rPr lang="de-DE" baseline="0" dirty="0" err="1"/>
              <a:t>Resourcen</a:t>
            </a:r>
            <a:r>
              <a:rPr lang="de-DE" baseline="0" dirty="0"/>
              <a:t> der Firma. </a:t>
            </a:r>
            <a:endParaRPr lang="de-DE" dirty="0"/>
          </a:p>
          <a:p>
            <a:pPr marL="0" indent="0">
              <a:buNone/>
            </a:pPr>
            <a:endParaRPr lang="de-DE" baseline="0" dirty="0"/>
          </a:p>
          <a:p>
            <a:pPr marL="0" indent="0">
              <a:buNone/>
            </a:pPr>
            <a:r>
              <a:rPr lang="de-AT" sz="1200" b="0" dirty="0"/>
              <a:t>Strategie </a:t>
            </a:r>
            <a:r>
              <a:rPr lang="de-AT" sz="1200" b="1" dirty="0"/>
              <a:t>zur verlängerten Haltbarmachung </a:t>
            </a:r>
            <a:r>
              <a:rPr lang="de-AT" sz="1200" b="0" dirty="0"/>
              <a:t>von flüssigen Lebensmitteln</a:t>
            </a:r>
            <a:r>
              <a:rPr lang="de-AT" sz="1200" b="0" baseline="0" dirty="0"/>
              <a:t> immer s</a:t>
            </a:r>
            <a:r>
              <a:rPr lang="de-AT" altLang="de-DE" sz="1200" b="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ehr aufwendig!</a:t>
            </a:r>
          </a:p>
          <a:p>
            <a:pPr marL="0" indent="0">
              <a:buNone/>
            </a:pPr>
            <a:r>
              <a:rPr lang="de-AT" altLang="de-DE" sz="1200" b="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Für die Vorteile der langen Lagerfähigkeit</a:t>
            </a:r>
          </a:p>
          <a:p>
            <a:pPr marL="0" indent="0">
              <a:buNone/>
            </a:pPr>
            <a:r>
              <a:rPr lang="de-AT" altLang="de-DE" sz="1200" b="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muss ein entsprechender „Preis“ bezahlt werden. </a:t>
            </a:r>
          </a:p>
          <a:p>
            <a:pPr marL="0" indent="0">
              <a:buNone/>
            </a:pPr>
            <a:endParaRPr lang="de-AT" altLang="de-DE" sz="1200" b="0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endParaRPr lang="de-DE" dirty="0"/>
          </a:p>
          <a:p>
            <a:endParaRPr lang="de-DE" dirty="0"/>
          </a:p>
        </p:txBody>
      </p:sp>
      <p:sp>
        <p:nvSpPr>
          <p:cNvPr id="7172" name="Kopfzeilenplatzhalter 3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de-DE"/>
              <a:t>Veterinärmedizinische Universität Wien (Vetmeduni Vienna)</a:t>
            </a:r>
          </a:p>
        </p:txBody>
      </p:sp>
      <p:sp>
        <p:nvSpPr>
          <p:cNvPr id="7173" name="Datumsplatzhalter 4"/>
          <p:cNvSpPr>
            <a:spLocks noGrp="1"/>
          </p:cNvSpPr>
          <p:nvPr>
            <p:ph type="dt" sz="quarter" idx="1"/>
          </p:nvPr>
        </p:nvSpPr>
        <p:spPr bwMode="auto">
          <a:xfrm>
            <a:off x="3398838" y="9429750"/>
            <a:ext cx="844550" cy="49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C31174E-F504-423E-9BA4-982270CA8CD0}" type="datetime1">
              <a:rPr lang="de-DE" smtClean="0"/>
              <a:pPr eaLnBrk="1" hangingPunct="1"/>
              <a:t>18.01.2025</a:t>
            </a:fld>
            <a:endParaRPr lang="de-DE"/>
          </a:p>
        </p:txBody>
      </p:sp>
      <p:sp>
        <p:nvSpPr>
          <p:cNvPr id="7174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de-DE"/>
          </a:p>
        </p:txBody>
      </p:sp>
      <p:sp>
        <p:nvSpPr>
          <p:cNvPr id="7175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5686425" y="9429750"/>
            <a:ext cx="928688" cy="49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1EA2452-4F65-4A4C-8A02-DD976C698D88}" type="slidenum">
              <a:rPr lang="de-DE" smtClean="0"/>
              <a:pPr eaLnBrk="1" hangingPunct="1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2295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dirty="0">
                <a:latin typeface="Times" panose="02020603050405020304" pitchFamily="18" charset="0"/>
              </a:rPr>
              <a:t>Beispiele nennen?</a:t>
            </a:r>
          </a:p>
        </p:txBody>
      </p:sp>
      <p:sp>
        <p:nvSpPr>
          <p:cNvPr id="7885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9pPr>
          </a:lstStyle>
          <a:p>
            <a:fld id="{83E9F37F-D786-41F8-913B-05CC6B564337}" type="slidenum">
              <a:rPr lang="de-DE" altLang="de-DE" sz="1200" smtClean="0"/>
              <a:pPr/>
              <a:t>4</a:t>
            </a:fld>
            <a:endParaRPr lang="de-DE" altLang="de-DE" sz="1200"/>
          </a:p>
        </p:txBody>
      </p:sp>
    </p:spTree>
    <p:extLst>
      <p:ext uri="{BB962C8B-B14F-4D97-AF65-F5344CB8AC3E}">
        <p14:creationId xmlns:p14="http://schemas.microsoft.com/office/powerpoint/2010/main" val="3346109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Weltweit geschätzt 23 321 301 t Käse produziert</a:t>
            </a:r>
          </a:p>
          <a:p>
            <a:r>
              <a:rPr lang="de-DE" dirty="0"/>
              <a:t>In Europa wird weltweit am meisten Käse produziert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BCC-20F5-4096-8C95-7F7E79EF8BB3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5441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https://alpensepp.com/fachwort/rohmilchkaese/</a:t>
            </a:r>
          </a:p>
          <a:p>
            <a:endParaRPr lang="de-DE" dirty="0"/>
          </a:p>
          <a:p>
            <a:r>
              <a:rPr lang="de-DE" dirty="0"/>
              <a:t>https://www.falstaff.at/nd/raw-slow-rohmilchkaese-vom-regionalen-produzenten/: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D712E-8CF6-3E4F-9F36-3AB62F68EA9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12987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using only traditional techniques for more than 600 years. </a:t>
            </a:r>
            <a:endParaRPr lang="de-DE" b="1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Cheese wheels weight approximately 30 kg and the annual production is around 4.500 tons (four and a half thousand tons).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 ripening time ranges from 3 to 18 months, but usually VB is sold after 3, 6 and 9 month of ripening. 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dirty="0"/>
              <a:t>Cheese ripening is a complex and dynamic process in which the wheels undergo changes affecting its </a:t>
            </a:r>
            <a:r>
              <a:rPr lang="en-US" b="1" dirty="0"/>
              <a:t>composition, texture, flavor, and aroma</a:t>
            </a:r>
            <a:r>
              <a:rPr lang="en-US" dirty="0"/>
              <a:t> throughout ripening.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protected designation of origin and a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 standardized, traditional manufacturing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method makes what also make it an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exceptional traceable system for exploring microbial succession. </a:t>
            </a:r>
            <a:endParaRPr lang="en-US" b="1" dirty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de-DE" sz="1200" b="0" dirty="0"/>
          </a:p>
          <a:p>
            <a:pPr marL="0" indent="0">
              <a:buFont typeface="Wingdings" panose="05000000000000000000" pitchFamily="2" charset="2"/>
              <a:buNone/>
            </a:pP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D712E-8CF6-3E4F-9F36-3AB62F68EA90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4706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A0003C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16S rRNA Gen: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konserviertes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Gen (alle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haben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es),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aber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hoch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-variable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Regionen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Können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zur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taxonomischen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Bestimmung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verwendet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.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endParaRPr lang="de-DE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D712E-8CF6-3E4F-9F36-3AB62F68EA90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7992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D712E-8CF6-3E4F-9F36-3AB62F68EA90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9231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Jede Zelle enthält einen detaillierten Bauplan der Erbinformationen.</a:t>
            </a:r>
            <a:r>
              <a:rPr lang="de-D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 besteht aus 4 verschiedenen Bausteinen, den Nukleotid-Basen (A, T, G und C) in variabler Reihenfolge zusammengesetzt. Dieser spezifische Bauplan (</a:t>
            </a: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Genetischer Code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wird benötigt, um u.a. Proteine (Eiweiße) herstellen zu können, die jede Zelle zum funktionieren benötigt. </a:t>
            </a:r>
          </a:p>
          <a:p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Stücke dieser Erbinformation werden über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Adaptorligierungen</a:t>
            </a:r>
            <a:r>
              <a:rPr lang="de-D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eine Zelle gebunden, eine Oberfläche die Millionen DNA Fragmente binden kann. Die Fragmente werden dort vervielfältigt und die Basenreihenfolge durch 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Fluoreszenz Signale detektiert. </a:t>
            </a:r>
          </a:p>
          <a:p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Wenn man nun den Bauplan der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Ebrinformation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kennt, kann man Rückschlüsse ziehen</a:t>
            </a:r>
            <a:r>
              <a:rPr lang="de-DE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um welchen Mikroorganismus es sich handelt, und auch welche metabolischen Kapazitäten er hat, man kennt ja im besten Fall, die Gesamtheit seiner Gene. 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5FD52-1786-47DA-9361-30EFCE32237F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4008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D712E-8CF6-3E4F-9F36-3AB62F68EA90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6159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Furthermore, its antimicrobial activity was evaluated against Gram-positive and negative bacteria, yeasts and other fungi.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inhibiting effect on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Staphylococcus aureus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(MIC50; 95 µg/ml) could be observed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Chemical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structure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analysis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1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Scopulariopsis</a:t>
            </a:r>
            <a:r>
              <a:rPr lang="de-DE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cheese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compound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(F6Pf2) was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elucidated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NMR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LC-MS,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yielded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chrysogeamide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 (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cyclohexadepsipeptide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a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natural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product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marine-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derived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fungi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Understanding microbial succession in VB is a key for a targeted modelling approach and for the enhancement of cheese organoleptic properties. VB is suitable for studying natural species interactions. Metabolites from the active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Scopulariopsis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fraction will be characterized in an ongoing project and might be used as biocatalysts or medicine in future. 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D712E-8CF6-3E4F-9F36-3AB62F68EA90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785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>
              <a:latin typeface="Times" panose="02020603050405020304" pitchFamily="18" charset="0"/>
            </a:endParaRPr>
          </a:p>
          <a:p>
            <a:endParaRPr lang="de-DE" altLang="de-DE" dirty="0">
              <a:latin typeface="Times" panose="02020603050405020304" pitchFamily="18" charset="0"/>
            </a:endParaRPr>
          </a:p>
        </p:txBody>
      </p:sp>
      <p:sp>
        <p:nvSpPr>
          <p:cNvPr id="8090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9pPr>
          </a:lstStyle>
          <a:p>
            <a:fld id="{6D5B0571-C060-4CD0-847E-6DA4BE2C583E}" type="slidenum">
              <a:rPr lang="de-DE" altLang="de-DE" sz="1200" smtClean="0"/>
              <a:pPr/>
              <a:t>15</a:t>
            </a:fld>
            <a:endParaRPr lang="de-DE" altLang="de-DE" sz="1200"/>
          </a:p>
        </p:txBody>
      </p:sp>
    </p:spTree>
    <p:extLst>
      <p:ext uri="{BB962C8B-B14F-4D97-AF65-F5344CB8AC3E}">
        <p14:creationId xmlns:p14="http://schemas.microsoft.com/office/powerpoint/2010/main" val="1900692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dirty="0">
                <a:latin typeface="Times" panose="02020603050405020304" pitchFamily="18" charset="0"/>
              </a:rPr>
              <a:t>Wie kann man testen? </a:t>
            </a:r>
          </a:p>
          <a:p>
            <a:endParaRPr lang="de-DE" altLang="de-DE" dirty="0">
              <a:latin typeface="Times" panose="02020603050405020304" pitchFamily="18" charset="0"/>
            </a:endParaRPr>
          </a:p>
          <a:p>
            <a:r>
              <a:rPr lang="de-DE" altLang="de-DE" dirty="0">
                <a:latin typeface="Times" panose="02020603050405020304" pitchFamily="18" charset="0"/>
              </a:rPr>
              <a:t>Abklatsche, </a:t>
            </a:r>
            <a:r>
              <a:rPr lang="de-DE" altLang="de-DE" dirty="0" err="1">
                <a:latin typeface="Times" panose="02020603050405020304" pitchFamily="18" charset="0"/>
              </a:rPr>
              <a:t>tupfer</a:t>
            </a:r>
            <a:r>
              <a:rPr lang="de-DE" altLang="de-DE" dirty="0">
                <a:latin typeface="Times" panose="02020603050405020304" pitchFamily="18" charset="0"/>
              </a:rPr>
              <a:t>…</a:t>
            </a:r>
          </a:p>
        </p:txBody>
      </p:sp>
      <p:sp>
        <p:nvSpPr>
          <p:cNvPr id="3994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MS PGothic" panose="020B0600070205080204" pitchFamily="34" charset="-128"/>
              </a:defRPr>
            </a:lvl9pPr>
          </a:lstStyle>
          <a:p>
            <a:fld id="{5A2D184D-0479-4A50-B297-08267DE0FE53}" type="slidenum">
              <a:rPr lang="de-DE" altLang="de-DE" sz="1200" smtClean="0"/>
              <a:pPr/>
              <a:t>16</a:t>
            </a:fld>
            <a:endParaRPr lang="de-DE" altLang="de-DE" sz="1200"/>
          </a:p>
        </p:txBody>
      </p:sp>
    </p:spTree>
    <p:extLst>
      <p:ext uri="{BB962C8B-B14F-4D97-AF65-F5344CB8AC3E}">
        <p14:creationId xmlns:p14="http://schemas.microsoft.com/office/powerpoint/2010/main" val="11827141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Zusammengefasst kann man sagen, dass</a:t>
            </a:r>
            <a:r>
              <a:rPr lang="de-D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der Lebensmittelmikrobiologie die </a:t>
            </a:r>
            <a:r>
              <a:rPr lang="de-DE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Mikrobiomforschung</a:t>
            </a:r>
            <a:r>
              <a:rPr lang="de-D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Einzug gefunden hat; 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/>
          </a:p>
          <a:p>
            <a:r>
              <a:rPr lang="de-DE" dirty="0"/>
              <a:t>Des</a:t>
            </a:r>
            <a:r>
              <a:rPr lang="de-DE" baseline="0" dirty="0"/>
              <a:t> weiteren wird ein großer Schritt in der Lebensmittelsicherheit gemacht, indem man zusätzlich zu Standardtechniken, die nicht ausreichen um das volle </a:t>
            </a:r>
            <a:r>
              <a:rPr lang="de-DE" dirty="0"/>
              <a:t>Ausmaß von Übertragungsereignissen zu erkennen, NGS Techniken und </a:t>
            </a:r>
            <a:r>
              <a:rPr lang="de-DE" dirty="0" err="1"/>
              <a:t>Mikrobiomanalysen</a:t>
            </a:r>
            <a:r>
              <a:rPr lang="de-DE" dirty="0"/>
              <a:t> integriert,</a:t>
            </a:r>
            <a:r>
              <a:rPr lang="de-DE" baseline="0" dirty="0"/>
              <a:t> um das dynamische Bild von Eintragsquellen und mikrobieller Etablierung im Betriebsumfeld auch zu erfassen. </a:t>
            </a:r>
          </a:p>
          <a:p>
            <a:endParaRPr lang="de-DE" baseline="0" dirty="0"/>
          </a:p>
          <a:p>
            <a:r>
              <a:rPr lang="de-DE" dirty="0"/>
              <a:t>Wie wir heute schon gesehen haben, primäre Eintragsquellen für Betriebe und Lebensmittel sind</a:t>
            </a:r>
            <a:r>
              <a:rPr lang="de-DE" baseline="0" dirty="0"/>
              <a:t> Mensch, Tier und Umwelt, wobei sich Keime im Betrieb gerne aus einer bestimmten </a:t>
            </a:r>
            <a:r>
              <a:rPr lang="de-DE" baseline="0" dirty="0" err="1"/>
              <a:t>Niche</a:t>
            </a:r>
            <a:r>
              <a:rPr lang="de-DE" baseline="0" dirty="0"/>
              <a:t> heraus etablieren. </a:t>
            </a:r>
          </a:p>
          <a:p>
            <a:r>
              <a:rPr lang="de-DE" baseline="0" dirty="0"/>
              <a:t>Betriebsspezifische Mikroben sind für die Produktreifung, im Fleisch und Milchsektor, wichtig und tragen auch zur charakteristischen Geschmacksentwicklung bei. </a:t>
            </a:r>
          </a:p>
          <a:p>
            <a:endParaRPr lang="de-DE" baseline="0" dirty="0"/>
          </a:p>
          <a:p>
            <a:r>
              <a:rPr lang="de-DE" baseline="0" dirty="0"/>
              <a:t>Ja, ich bin mit der Zeit schon etwas knapp,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A04F-F68D-4835-A76C-EDBB94DE8F69}" type="slidenum">
              <a:rPr lang="de-AT" smtClean="0"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06665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4E272-20E2-4CDC-8465-6BF2C10A38F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4475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sng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4596958"/>
            <a:ext cx="2133600" cy="357188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AB9D7-BDE1-4807-B38B-C309BAA3226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168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C1966-53A8-47BB-A925-12FEC9C0E9D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8252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645D5-EDD4-4AE7-9680-AED163DFF5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6927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3FD89-AB2A-4BAE-8086-080B01CCD0B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667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4A020-34EC-43DD-B1F8-0EA8661288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3958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C1232-AC06-419F-8E6D-8963204929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5" name="Grafik 1">
            <a:extLst>
              <a:ext uri="{FF2B5EF4-FFF2-40B4-BE49-F238E27FC236}">
                <a16:creationId xmlns:a16="http://schemas.microsoft.com/office/drawing/2014/main" id="{D8114E81-B455-BA1A-2F07-5959777166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840" y="4087805"/>
            <a:ext cx="1820160" cy="606720"/>
          </a:xfrm>
          <a:prstGeom prst="rect">
            <a:avLst/>
          </a:prstGeom>
        </p:spPr>
      </p:pic>
      <p:pic>
        <p:nvPicPr>
          <p:cNvPr id="6" name="Grafik 4">
            <a:extLst>
              <a:ext uri="{FF2B5EF4-FFF2-40B4-BE49-F238E27FC236}">
                <a16:creationId xmlns:a16="http://schemas.microsoft.com/office/drawing/2014/main" id="{8A2526C6-2931-C245-CFD9-1780B339D6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571" y="3267148"/>
            <a:ext cx="752858" cy="75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9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C74DD-6D47-4065-ABBF-EAF6C557E4C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2264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E53E6-381F-4820-995E-1408F9EECD6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002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5DE07-746F-4F97-B828-EDB6AF92047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9288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C084B-38C6-4B8D-9F03-280E4D0CAB4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9699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el, zwei Inhalte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4038600" cy="1639491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57200" y="2953942"/>
            <a:ext cx="4038600" cy="1640681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3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DD08A-77AF-471B-AB26-7109D702FD2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5581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205980"/>
            <a:ext cx="8229600" cy="4388644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5FA8D-D62E-4ED6-B2BB-341D872BBE8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2641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r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A8C0932-4EF7-E146-882B-208683767324}"/>
              </a:ext>
            </a:extLst>
          </p:cNvPr>
          <p:cNvSpPr/>
          <p:nvPr userDrawn="1"/>
        </p:nvSpPr>
        <p:spPr>
          <a:xfrm>
            <a:off x="6696075" y="268288"/>
            <a:ext cx="2052638" cy="935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F47D103B-55E5-F54F-ABC8-3E4D1A59597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9143999" cy="51435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 dirty="0"/>
              <a:t>Image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C8B4EEF-6130-8645-9B97-B10F08E05C78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>
          <a:xfrm>
            <a:off x="395288" y="178930"/>
            <a:ext cx="1839600" cy="302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   </a:t>
            </a:r>
          </a:p>
        </p:txBody>
      </p:sp>
      <p:sp>
        <p:nvSpPr>
          <p:cNvPr id="9" name="Vertikaler Textplatzhalter 4">
            <a:extLst>
              <a:ext uri="{FF2B5EF4-FFF2-40B4-BE49-F238E27FC236}">
                <a16:creationId xmlns:a16="http://schemas.microsoft.com/office/drawing/2014/main" id="{BCFB3C73-AFF3-ED47-BD6E-5B1C5554963B}"/>
              </a:ext>
            </a:extLst>
          </p:cNvPr>
          <p:cNvSpPr>
            <a:spLocks noGrp="1"/>
          </p:cNvSpPr>
          <p:nvPr>
            <p:ph type="body" orient="vert" sz="quarter" idx="21" hasCustomPrompt="1"/>
          </p:nvPr>
        </p:nvSpPr>
        <p:spPr>
          <a:xfrm rot="10800000">
            <a:off x="8748709" y="2571750"/>
            <a:ext cx="313098" cy="2476716"/>
          </a:xfrm>
        </p:spPr>
        <p:txBody>
          <a:bodyPr vert="eaVert" anchor="b" anchorCtr="0">
            <a:noAutofit/>
          </a:bodyPr>
          <a:lstStyle>
            <a:lvl1pPr marL="0" indent="0">
              <a:buNone/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Insert </a:t>
            </a:r>
            <a:r>
              <a:rPr lang="de-AT" dirty="0" err="1"/>
              <a:t>Credits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97722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ilder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8DE4FB-0261-0B4D-AE40-F2D50A7108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8" y="1203325"/>
            <a:ext cx="6300787" cy="612775"/>
          </a:xfrm>
        </p:spPr>
        <p:txBody>
          <a:bodyPr/>
          <a:lstStyle>
            <a:lvl1pPr>
              <a:defRPr sz="1400" b="1"/>
            </a:lvl1pPr>
          </a:lstStyle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2E926D2-1434-EF40-8BD7-DE0650432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CF455C-BEAB-A249-BE92-76D1B10B2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F0F4B5A-C693-414E-A447-68B062B612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816100"/>
            <a:ext cx="6300787" cy="2339975"/>
          </a:xfrm>
        </p:spPr>
        <p:txBody>
          <a:bodyPr numCol="1" spcCol="0"/>
          <a:lstStyle>
            <a:lvl1pPr marL="0" indent="0">
              <a:buFont typeface="+mj-lt"/>
              <a:buNone/>
              <a:defRPr/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15" name="Bildplatzhalter 5">
            <a:extLst>
              <a:ext uri="{FF2B5EF4-FFF2-40B4-BE49-F238E27FC236}">
                <a16:creationId xmlns:a16="http://schemas.microsoft.com/office/drawing/2014/main" id="{A770DF0A-012C-FC44-8EF5-3E685E5237B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6" name="Bildplatzhalter 5">
            <a:extLst>
              <a:ext uri="{FF2B5EF4-FFF2-40B4-BE49-F238E27FC236}">
                <a16:creationId xmlns:a16="http://schemas.microsoft.com/office/drawing/2014/main" id="{6CBE0FE8-C71F-DF47-AE1C-15132B8A00D2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144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7" name="Bildplatzhalter 5">
            <a:extLst>
              <a:ext uri="{FF2B5EF4-FFF2-40B4-BE49-F238E27FC236}">
                <a16:creationId xmlns:a16="http://schemas.microsoft.com/office/drawing/2014/main" id="{92B6688D-B3B8-844D-8EC5-0DAA4B516ED1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22896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8" name="Bildplatzhalter 5">
            <a:extLst>
              <a:ext uri="{FF2B5EF4-FFF2-40B4-BE49-F238E27FC236}">
                <a16:creationId xmlns:a16="http://schemas.microsoft.com/office/drawing/2014/main" id="{AE996873-FB83-CC4F-AB8E-F9E17EF8F8C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34344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9" name="Bildplatzhalter 5">
            <a:extLst>
              <a:ext uri="{FF2B5EF4-FFF2-40B4-BE49-F238E27FC236}">
                <a16:creationId xmlns:a16="http://schemas.microsoft.com/office/drawing/2014/main" id="{B476F49A-02CD-6347-83E6-743D1F20EF11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5792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0" name="Bildplatzhalter 5">
            <a:extLst>
              <a:ext uri="{FF2B5EF4-FFF2-40B4-BE49-F238E27FC236}">
                <a16:creationId xmlns:a16="http://schemas.microsoft.com/office/drawing/2014/main" id="{468626E7-D5D7-0549-9B8C-494671CF2CCC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57240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1" name="Bildplatzhalter 5">
            <a:extLst>
              <a:ext uri="{FF2B5EF4-FFF2-40B4-BE49-F238E27FC236}">
                <a16:creationId xmlns:a16="http://schemas.microsoft.com/office/drawing/2014/main" id="{491835BF-41A5-F449-A9E9-F269C2F903F2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868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2" name="Vertikaler Textplatzhalter 4">
            <a:extLst>
              <a:ext uri="{FF2B5EF4-FFF2-40B4-BE49-F238E27FC236}">
                <a16:creationId xmlns:a16="http://schemas.microsoft.com/office/drawing/2014/main" id="{9D630293-2D5E-AD4E-A1AB-727E3C3BA336}"/>
              </a:ext>
            </a:extLst>
          </p:cNvPr>
          <p:cNvSpPr>
            <a:spLocks noGrp="1"/>
          </p:cNvSpPr>
          <p:nvPr>
            <p:ph type="body" orient="vert" sz="quarter" idx="24" hasCustomPrompt="1"/>
          </p:nvPr>
        </p:nvSpPr>
        <p:spPr>
          <a:xfrm rot="10800000">
            <a:off x="8013600" y="4474997"/>
            <a:ext cx="1130400" cy="668502"/>
          </a:xfrm>
          <a:solidFill>
            <a:schemeClr val="accent1"/>
          </a:solidFill>
        </p:spPr>
        <p:txBody>
          <a:bodyPr vert="eaVert" lIns="36000" tIns="54000" rIns="36000" bIns="3600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</p:spTree>
    <p:extLst>
      <p:ext uri="{BB962C8B-B14F-4D97-AF65-F5344CB8AC3E}">
        <p14:creationId xmlns:p14="http://schemas.microsoft.com/office/powerpoint/2010/main" val="1113220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gramm Bilder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D6357D-910B-D042-913F-1737F5024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74A039-5344-604B-AFCF-CB695B7BB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16BF8D6-DDED-6F42-AC26-D905CD417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Diagrammplatzhalter 6">
            <a:extLst>
              <a:ext uri="{FF2B5EF4-FFF2-40B4-BE49-F238E27FC236}">
                <a16:creationId xmlns:a16="http://schemas.microsoft.com/office/drawing/2014/main" id="{FF0A4764-250A-6241-89B0-B5A36C0C15A2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95288" y="1816100"/>
            <a:ext cx="6300787" cy="2339975"/>
          </a:xfrm>
        </p:spPr>
        <p:txBody>
          <a:bodyPr/>
          <a:lstStyle/>
          <a:p>
            <a:r>
              <a:rPr lang="en-GB" noProof="0" dirty="0"/>
              <a:t>Insert Chart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6A3C70E2-E89E-784E-8B5F-5E67684DA0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68799" y="3848100"/>
            <a:ext cx="1879159" cy="307975"/>
          </a:xfrm>
        </p:spPr>
        <p:txBody>
          <a:bodyPr anchor="b" anchorCtr="0"/>
          <a:lstStyle>
            <a:lvl1pPr marL="0" indent="0" algn="l">
              <a:buNone/>
              <a:defRPr sz="800"/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44C69F68-54A2-C64E-A05B-6C152098D9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68799" y="1816100"/>
            <a:ext cx="1879159" cy="1845497"/>
          </a:xfrm>
          <a:noFill/>
        </p:spPr>
        <p:txBody>
          <a:bodyPr lIns="0" tIns="0" rIns="0" bIns="0"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18" name="Bildplatzhalter 5">
            <a:extLst>
              <a:ext uri="{FF2B5EF4-FFF2-40B4-BE49-F238E27FC236}">
                <a16:creationId xmlns:a16="http://schemas.microsoft.com/office/drawing/2014/main" id="{2960B6BB-390A-E04C-8F31-0354398A5636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9" name="Bildplatzhalter 5">
            <a:extLst>
              <a:ext uri="{FF2B5EF4-FFF2-40B4-BE49-F238E27FC236}">
                <a16:creationId xmlns:a16="http://schemas.microsoft.com/office/drawing/2014/main" id="{E25DAE17-D699-4D4D-AF2E-52888362720C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1144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0" name="Bildplatzhalter 5">
            <a:extLst>
              <a:ext uri="{FF2B5EF4-FFF2-40B4-BE49-F238E27FC236}">
                <a16:creationId xmlns:a16="http://schemas.microsoft.com/office/drawing/2014/main" id="{5D11D562-E244-BC44-80B3-313D88B27969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22896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1" name="Bildplatzhalter 5">
            <a:extLst>
              <a:ext uri="{FF2B5EF4-FFF2-40B4-BE49-F238E27FC236}">
                <a16:creationId xmlns:a16="http://schemas.microsoft.com/office/drawing/2014/main" id="{805C5610-5D7A-6E48-875D-08A480D0962B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34344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2" name="Bildplatzhalter 5">
            <a:extLst>
              <a:ext uri="{FF2B5EF4-FFF2-40B4-BE49-F238E27FC236}">
                <a16:creationId xmlns:a16="http://schemas.microsoft.com/office/drawing/2014/main" id="{D6F1D7D0-F898-944E-ACC8-5ACF6BFB32AE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45792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3" name="Bildplatzhalter 5">
            <a:extLst>
              <a:ext uri="{FF2B5EF4-FFF2-40B4-BE49-F238E27FC236}">
                <a16:creationId xmlns:a16="http://schemas.microsoft.com/office/drawing/2014/main" id="{B2BFAB65-3441-5449-8485-3AC97776F239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57240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4" name="Bildplatzhalter 5">
            <a:extLst>
              <a:ext uri="{FF2B5EF4-FFF2-40B4-BE49-F238E27FC236}">
                <a16:creationId xmlns:a16="http://schemas.microsoft.com/office/drawing/2014/main" id="{0FE4E857-5A33-4049-AB73-B9586759FD3F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6868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5" name="Vertikaler Textplatzhalter 4">
            <a:extLst>
              <a:ext uri="{FF2B5EF4-FFF2-40B4-BE49-F238E27FC236}">
                <a16:creationId xmlns:a16="http://schemas.microsoft.com/office/drawing/2014/main" id="{B61EC507-247A-2E47-9076-14E84E735269}"/>
              </a:ext>
            </a:extLst>
          </p:cNvPr>
          <p:cNvSpPr>
            <a:spLocks noGrp="1"/>
          </p:cNvSpPr>
          <p:nvPr>
            <p:ph type="body" orient="vert" sz="quarter" idx="25" hasCustomPrompt="1"/>
          </p:nvPr>
        </p:nvSpPr>
        <p:spPr>
          <a:xfrm rot="10800000">
            <a:off x="8013600" y="4474997"/>
            <a:ext cx="1130400" cy="668502"/>
          </a:xfrm>
          <a:solidFill>
            <a:schemeClr val="accent1"/>
          </a:solidFill>
        </p:spPr>
        <p:txBody>
          <a:bodyPr vert="eaVert" lIns="36000" tIns="54000" rIns="36000" bIns="3600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</p:spTree>
    <p:extLst>
      <p:ext uri="{BB962C8B-B14F-4D97-AF65-F5344CB8AC3E}">
        <p14:creationId xmlns:p14="http://schemas.microsoft.com/office/powerpoint/2010/main" val="15484495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folie Bilderleis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2">
            <a:extLst>
              <a:ext uri="{FF2B5EF4-FFF2-40B4-BE49-F238E27FC236}">
                <a16:creationId xmlns:a16="http://schemas.microsoft.com/office/drawing/2014/main" id="{825012AF-5694-F74B-B91D-60E4FFBB2E17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0" y="3687189"/>
            <a:ext cx="2286000" cy="1455737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5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7" name="Bildplatzhalter 2">
            <a:extLst>
              <a:ext uri="{FF2B5EF4-FFF2-40B4-BE49-F238E27FC236}">
                <a16:creationId xmlns:a16="http://schemas.microsoft.com/office/drawing/2014/main" id="{9B7F995F-DBB4-1245-BE1D-2D8B336B5BDA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2285822" y="3687763"/>
            <a:ext cx="2286000" cy="1455737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5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9" name="Bildplatzhalter 2">
            <a:extLst>
              <a:ext uri="{FF2B5EF4-FFF2-40B4-BE49-F238E27FC236}">
                <a16:creationId xmlns:a16="http://schemas.microsoft.com/office/drawing/2014/main" id="{A75EB482-E3D3-FB42-AE54-E0596E847023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572000" y="3687763"/>
            <a:ext cx="2286000" cy="1455737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5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0" name="Bildplatzhalter 2">
            <a:extLst>
              <a:ext uri="{FF2B5EF4-FFF2-40B4-BE49-F238E27FC236}">
                <a16:creationId xmlns:a16="http://schemas.microsoft.com/office/drawing/2014/main" id="{DAF4F6F6-206F-B14D-8233-B5D209789230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6858000" y="3687763"/>
            <a:ext cx="2286000" cy="1455737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5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DF596466-98F6-AF43-921A-C5F241F105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9" y="1203325"/>
            <a:ext cx="6300785" cy="13684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Insert Title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3E971AAA-7DD1-284D-982A-C470126EAC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0426" y="1816100"/>
            <a:ext cx="4171395" cy="1584325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0">
                <a:solidFill>
                  <a:schemeClr val="tx1"/>
                </a:solidFill>
                <a:latin typeface="Courier" pitchFamily="2" charset="0"/>
              </a:defRPr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D95C3CA-9749-2444-AB4C-FC9B82A30C2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20CA8AD-D33C-054D-B7AA-0EE50600D20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14" name="Vertikaler Textplatzhalter 4">
            <a:extLst>
              <a:ext uri="{FF2B5EF4-FFF2-40B4-BE49-F238E27FC236}">
                <a16:creationId xmlns:a16="http://schemas.microsoft.com/office/drawing/2014/main" id="{C10D2070-5C9A-5B43-9BD2-038A20445D8C}"/>
              </a:ext>
            </a:extLst>
          </p:cNvPr>
          <p:cNvSpPr>
            <a:spLocks noGrp="1"/>
          </p:cNvSpPr>
          <p:nvPr>
            <p:ph type="body" orient="vert" sz="quarter" idx="23" hasCustomPrompt="1"/>
          </p:nvPr>
        </p:nvSpPr>
        <p:spPr>
          <a:xfrm rot="10800000">
            <a:off x="8404260" y="3780890"/>
            <a:ext cx="662683" cy="1267576"/>
          </a:xfrm>
        </p:spPr>
        <p:txBody>
          <a:bodyPr vert="eaVert" anchor="b" anchorCtr="0">
            <a:noAutofit/>
          </a:bodyPr>
          <a:lstStyle>
            <a:lvl1pPr marL="0" indent="0">
              <a:buNone/>
              <a:defRPr sz="500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Insert </a:t>
            </a:r>
            <a:r>
              <a:rPr lang="de-AT" dirty="0" err="1"/>
              <a:t>Credits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779463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323">
          <p15:clr>
            <a:srgbClr val="FBAE40"/>
          </p15:clr>
        </p15:guide>
        <p15:guide id="2" orient="horz" pos="214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Bilder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8DE4FB-0261-0B4D-AE40-F2D50A7108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8" y="1203325"/>
            <a:ext cx="6300787" cy="612775"/>
          </a:xfrm>
        </p:spPr>
        <p:txBody>
          <a:bodyPr/>
          <a:lstStyle>
            <a:lvl1pPr>
              <a:defRPr sz="1400" b="1"/>
            </a:lvl1pPr>
          </a:lstStyle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2E926D2-1434-EF40-8BD7-DE0650432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CF455C-BEAB-A249-BE92-76D1B10B2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F0F4B5A-C693-414E-A447-68B062B612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816100"/>
            <a:ext cx="8353425" cy="2339975"/>
          </a:xfrm>
        </p:spPr>
        <p:txBody>
          <a:bodyPr numCol="2" spcCol="72000"/>
          <a:lstStyle>
            <a:lvl1pPr marL="342900" indent="-342900">
              <a:buFont typeface="+mj-lt"/>
              <a:buAutoNum type="arabicPeriod"/>
              <a:defRPr/>
            </a:lvl1pPr>
          </a:lstStyle>
          <a:p>
            <a:pPr lvl="0"/>
            <a:r>
              <a:rPr lang="en-GB" noProof="0" dirty="0"/>
              <a:t>Edit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66" name="Bildplatzhalter 5">
            <a:extLst>
              <a:ext uri="{FF2B5EF4-FFF2-40B4-BE49-F238E27FC236}">
                <a16:creationId xmlns:a16="http://schemas.microsoft.com/office/drawing/2014/main" id="{4CB67604-1427-F140-998C-F82FF0DE5F9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67" name="Bildplatzhalter 5">
            <a:extLst>
              <a:ext uri="{FF2B5EF4-FFF2-40B4-BE49-F238E27FC236}">
                <a16:creationId xmlns:a16="http://schemas.microsoft.com/office/drawing/2014/main" id="{2339367B-C5DA-AD4F-8802-CDD2132933F4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144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68" name="Bildplatzhalter 5">
            <a:extLst>
              <a:ext uri="{FF2B5EF4-FFF2-40B4-BE49-F238E27FC236}">
                <a16:creationId xmlns:a16="http://schemas.microsoft.com/office/drawing/2014/main" id="{1CC7A080-C89A-8C4A-94D9-CBEF49D5649C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22896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69" name="Bildplatzhalter 5">
            <a:extLst>
              <a:ext uri="{FF2B5EF4-FFF2-40B4-BE49-F238E27FC236}">
                <a16:creationId xmlns:a16="http://schemas.microsoft.com/office/drawing/2014/main" id="{93F6703C-E575-534F-8C8C-3E8333429B85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34344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70" name="Bildplatzhalter 5">
            <a:extLst>
              <a:ext uri="{FF2B5EF4-FFF2-40B4-BE49-F238E27FC236}">
                <a16:creationId xmlns:a16="http://schemas.microsoft.com/office/drawing/2014/main" id="{F55D30A9-4553-C447-9558-29DEFABD1853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5792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71" name="Bildplatzhalter 5">
            <a:extLst>
              <a:ext uri="{FF2B5EF4-FFF2-40B4-BE49-F238E27FC236}">
                <a16:creationId xmlns:a16="http://schemas.microsoft.com/office/drawing/2014/main" id="{534D2C17-7988-7140-8C31-660E354979B8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57240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72" name="Bildplatzhalter 5">
            <a:extLst>
              <a:ext uri="{FF2B5EF4-FFF2-40B4-BE49-F238E27FC236}">
                <a16:creationId xmlns:a16="http://schemas.microsoft.com/office/drawing/2014/main" id="{55100FFB-CEC6-5943-B7C1-4B782DE6962D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868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74" name="Vertikaler Textplatzhalter 4">
            <a:extLst>
              <a:ext uri="{FF2B5EF4-FFF2-40B4-BE49-F238E27FC236}">
                <a16:creationId xmlns:a16="http://schemas.microsoft.com/office/drawing/2014/main" id="{E93E8B18-77B0-2745-BCA9-3E1337618BB8}"/>
              </a:ext>
            </a:extLst>
          </p:cNvPr>
          <p:cNvSpPr>
            <a:spLocks noGrp="1"/>
          </p:cNvSpPr>
          <p:nvPr>
            <p:ph type="body" orient="vert" sz="quarter" idx="24" hasCustomPrompt="1"/>
          </p:nvPr>
        </p:nvSpPr>
        <p:spPr>
          <a:xfrm rot="10800000">
            <a:off x="8013600" y="4474997"/>
            <a:ext cx="1130400" cy="668502"/>
          </a:xfrm>
          <a:solidFill>
            <a:schemeClr val="accent1"/>
          </a:solidFill>
        </p:spPr>
        <p:txBody>
          <a:bodyPr vert="eaVert" lIns="36000" tIns="54000" rIns="36000" bIns="3600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</p:spTree>
    <p:extLst>
      <p:ext uri="{BB962C8B-B14F-4D97-AF65-F5344CB8AC3E}">
        <p14:creationId xmlns:p14="http://schemas.microsoft.com/office/powerpoint/2010/main" val="2434294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8DE4FB-0261-0B4D-AE40-F2D50A7108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8" y="1203325"/>
            <a:ext cx="6300787" cy="612775"/>
          </a:xfrm>
        </p:spPr>
        <p:txBody>
          <a:bodyPr/>
          <a:lstStyle>
            <a:lvl1pPr>
              <a:defRPr sz="1400" b="1"/>
            </a:lvl1pPr>
          </a:lstStyle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2E926D2-1434-EF40-8BD7-DE0650432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CF455C-BEAB-A249-BE92-76D1B10B2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F0F4B5A-C693-414E-A447-68B062B612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816100"/>
            <a:ext cx="8353425" cy="2843213"/>
          </a:xfrm>
        </p:spPr>
        <p:txBody>
          <a:bodyPr numCol="2" spcCol="72000"/>
          <a:lstStyle>
            <a:lvl1pPr marL="342900" indent="-342900">
              <a:buFont typeface="+mj-lt"/>
              <a:buAutoNum type="arabicPeriod"/>
              <a:defRPr/>
            </a:lvl1pPr>
          </a:lstStyle>
          <a:p>
            <a:pPr lvl="0"/>
            <a:r>
              <a:rPr lang="en-GB" noProof="0" dirty="0"/>
              <a:t>Edit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483926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093625-5FE1-5E44-B57B-5D6FE0C220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1400" b="1"/>
            </a:lvl1pPr>
          </a:lstStyle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0B65A16-EF57-6942-A8B4-A6381AE57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B156625-EC04-854B-9557-BB4C573ED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3883259-1CA5-D643-AE5E-F17A2D660B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</p:spTree>
    <p:extLst>
      <p:ext uri="{BB962C8B-B14F-4D97-AF65-F5344CB8AC3E}">
        <p14:creationId xmlns:p14="http://schemas.microsoft.com/office/powerpoint/2010/main" val="3832453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ECB505-0351-784A-A490-E4D15F86C2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1400" b="1"/>
            </a:lvl1pPr>
          </a:lstStyle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CACD46F-5045-0C49-B4A8-E1852D218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E49352-523E-BE42-A349-B0392FA82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3E732CA-999E-AA40-AF9D-8E6F806F2E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816100"/>
            <a:ext cx="6300787" cy="2843213"/>
          </a:xfrm>
        </p:spPr>
        <p:txBody>
          <a:bodyPr/>
          <a:lstStyle/>
          <a:p>
            <a:pPr lvl="0"/>
            <a:r>
              <a:rPr lang="en-GB" noProof="0" dirty="0"/>
              <a:t>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9972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ten + Info Bilder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7BFE955A-A9D7-B347-B378-BD1F5DB8C5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96075" y="1816101"/>
            <a:ext cx="2051884" cy="2349760"/>
          </a:xfrm>
          <a:solidFill>
            <a:schemeClr val="bg1">
              <a:lumMod val="95000"/>
            </a:schemeClr>
          </a:solidFill>
        </p:spPr>
        <p:txBody>
          <a:bodyPr lIns="108000" tIns="216000" rIns="108000" bIns="10800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5CF3875-6E8A-7042-9775-2531341EED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B3518B2-95A3-FA45-8EB5-1449A3516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1E3CFC7-5AFE-4B4E-8670-6C38A199A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6" name="Textplatzhalter 12">
            <a:extLst>
              <a:ext uri="{FF2B5EF4-FFF2-40B4-BE49-F238E27FC236}">
                <a16:creationId xmlns:a16="http://schemas.microsoft.com/office/drawing/2014/main" id="{AD16A323-7045-7D46-96AB-536EB74088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5287" y="1816100"/>
            <a:ext cx="2880000" cy="2339975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7" name="Textplatzhalter 12">
            <a:extLst>
              <a:ext uri="{FF2B5EF4-FFF2-40B4-BE49-F238E27FC236}">
                <a16:creationId xmlns:a16="http://schemas.microsoft.com/office/drawing/2014/main" id="{EB0CE43E-E8DE-FB4B-8202-86C0D2C8F9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45681" y="1825885"/>
            <a:ext cx="2880000" cy="2339975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17" name="Bildplatzhalter 5">
            <a:extLst>
              <a:ext uri="{FF2B5EF4-FFF2-40B4-BE49-F238E27FC236}">
                <a16:creationId xmlns:a16="http://schemas.microsoft.com/office/drawing/2014/main" id="{6D008DB6-A8FD-C042-BED9-7957A310B93A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8" name="Bildplatzhalter 5">
            <a:extLst>
              <a:ext uri="{FF2B5EF4-FFF2-40B4-BE49-F238E27FC236}">
                <a16:creationId xmlns:a16="http://schemas.microsoft.com/office/drawing/2014/main" id="{E50AD778-B147-014C-BC4A-85207F1ABCE0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1144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9" name="Bildplatzhalter 5">
            <a:extLst>
              <a:ext uri="{FF2B5EF4-FFF2-40B4-BE49-F238E27FC236}">
                <a16:creationId xmlns:a16="http://schemas.microsoft.com/office/drawing/2014/main" id="{75D90359-278B-C347-88BC-79ED42ABD205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2896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0" name="Bildplatzhalter 5">
            <a:extLst>
              <a:ext uri="{FF2B5EF4-FFF2-40B4-BE49-F238E27FC236}">
                <a16:creationId xmlns:a16="http://schemas.microsoft.com/office/drawing/2014/main" id="{9291DC92-ACEB-5F40-8970-C2448584ED8A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4344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1" name="Bildplatzhalter 5">
            <a:extLst>
              <a:ext uri="{FF2B5EF4-FFF2-40B4-BE49-F238E27FC236}">
                <a16:creationId xmlns:a16="http://schemas.microsoft.com/office/drawing/2014/main" id="{3DBCAF07-D04F-8345-9B22-60C9395EC0AA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45792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2" name="Bildplatzhalter 5">
            <a:extLst>
              <a:ext uri="{FF2B5EF4-FFF2-40B4-BE49-F238E27FC236}">
                <a16:creationId xmlns:a16="http://schemas.microsoft.com/office/drawing/2014/main" id="{0D8ADCEA-FAFE-F441-8139-820041B8042D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57240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3" name="Bildplatzhalter 5">
            <a:extLst>
              <a:ext uri="{FF2B5EF4-FFF2-40B4-BE49-F238E27FC236}">
                <a16:creationId xmlns:a16="http://schemas.microsoft.com/office/drawing/2014/main" id="{2EF90AAF-DD75-4E4D-B217-38C9AFFB4574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868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4" name="Vertikaler Textplatzhalter 4">
            <a:extLst>
              <a:ext uri="{FF2B5EF4-FFF2-40B4-BE49-F238E27FC236}">
                <a16:creationId xmlns:a16="http://schemas.microsoft.com/office/drawing/2014/main" id="{AFBFDA5E-ED68-7247-B8EB-6EF8AAE74267}"/>
              </a:ext>
            </a:extLst>
          </p:cNvPr>
          <p:cNvSpPr>
            <a:spLocks noGrp="1"/>
          </p:cNvSpPr>
          <p:nvPr>
            <p:ph type="body" orient="vert" sz="quarter" idx="26" hasCustomPrompt="1"/>
          </p:nvPr>
        </p:nvSpPr>
        <p:spPr>
          <a:xfrm rot="10800000">
            <a:off x="8013600" y="4474997"/>
            <a:ext cx="1130400" cy="668502"/>
          </a:xfrm>
          <a:solidFill>
            <a:schemeClr val="accent1"/>
          </a:solidFill>
        </p:spPr>
        <p:txBody>
          <a:bodyPr vert="eaVert" lIns="36000" tIns="54000" rIns="36000" bIns="3600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</p:spTree>
    <p:extLst>
      <p:ext uri="{BB962C8B-B14F-4D97-AF65-F5344CB8AC3E}">
        <p14:creationId xmlns:p14="http://schemas.microsoft.com/office/powerpoint/2010/main" val="37503809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ten +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7BFE955A-A9D7-B347-B378-BD1F5DB8C5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96075" y="1816100"/>
            <a:ext cx="2051884" cy="2843213"/>
          </a:xfrm>
          <a:solidFill>
            <a:schemeClr val="bg1">
              <a:lumMod val="95000"/>
            </a:schemeClr>
          </a:solidFill>
        </p:spPr>
        <p:txBody>
          <a:bodyPr lIns="108000" tIns="216000" rIns="108000" bIns="10800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5CF3875-6E8A-7042-9775-2531341EED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B3518B2-95A3-FA45-8EB5-1449A3516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1E3CFC7-5AFE-4B4E-8670-6C38A199A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6" name="Textplatzhalter 12">
            <a:extLst>
              <a:ext uri="{FF2B5EF4-FFF2-40B4-BE49-F238E27FC236}">
                <a16:creationId xmlns:a16="http://schemas.microsoft.com/office/drawing/2014/main" id="{AD16A323-7045-7D46-96AB-536EB74088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5287" y="1816100"/>
            <a:ext cx="2880000" cy="2843213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7" name="Textplatzhalter 12">
            <a:extLst>
              <a:ext uri="{FF2B5EF4-FFF2-40B4-BE49-F238E27FC236}">
                <a16:creationId xmlns:a16="http://schemas.microsoft.com/office/drawing/2014/main" id="{EB0CE43E-E8DE-FB4B-8202-86C0D2C8F9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45681" y="1825885"/>
            <a:ext cx="2880000" cy="2843213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</p:spTree>
    <p:extLst>
      <p:ext uri="{BB962C8B-B14F-4D97-AF65-F5344CB8AC3E}">
        <p14:creationId xmlns:p14="http://schemas.microsoft.com/office/powerpoint/2010/main" val="827295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1 Bild Bilder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929732-CE9F-9A40-8866-34CD8D9FE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9" y="1203325"/>
            <a:ext cx="4032249" cy="612775"/>
          </a:xfrm>
        </p:spPr>
        <p:txBody>
          <a:bodyPr/>
          <a:lstStyle>
            <a:lvl1pPr>
              <a:defRPr sz="1400" b="1"/>
            </a:lvl1pPr>
          </a:lstStyle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8CBFB34-9A25-2A4A-99FE-347459ED8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94D2521-D5D8-6F4D-995D-0402BD60B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16D1088-79DD-B24C-92D7-1FE707C34B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816100"/>
            <a:ext cx="4032250" cy="2339975"/>
          </a:xfrm>
        </p:spPr>
        <p:txBody>
          <a:bodyPr/>
          <a:lstStyle/>
          <a:p>
            <a:pPr lvl="0"/>
            <a:r>
              <a:rPr lang="en-GB" noProof="0" dirty="0"/>
              <a:t>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2D36490F-0087-3445-9DF5-9A257AF3CC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0" y="1816100"/>
            <a:ext cx="4176713" cy="233997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 dirty="0"/>
              <a:t>Insert Image</a:t>
            </a:r>
          </a:p>
        </p:txBody>
      </p:sp>
      <p:sp>
        <p:nvSpPr>
          <p:cNvPr id="17" name="Vertikaler Textplatzhalter 4">
            <a:extLst>
              <a:ext uri="{FF2B5EF4-FFF2-40B4-BE49-F238E27FC236}">
                <a16:creationId xmlns:a16="http://schemas.microsoft.com/office/drawing/2014/main" id="{10B2FCDC-DD78-1E42-8948-6A0E365E7892}"/>
              </a:ext>
            </a:extLst>
          </p:cNvPr>
          <p:cNvSpPr>
            <a:spLocks noGrp="1"/>
          </p:cNvSpPr>
          <p:nvPr>
            <p:ph type="body" orient="vert" sz="quarter" idx="26" hasCustomPrompt="1"/>
          </p:nvPr>
        </p:nvSpPr>
        <p:spPr>
          <a:xfrm rot="10800000">
            <a:off x="8748712" y="1816099"/>
            <a:ext cx="395288" cy="2345178"/>
          </a:xfrm>
          <a:noFill/>
        </p:spPr>
        <p:txBody>
          <a:bodyPr vert="eaVert" lIns="36000" tIns="0" rIns="36000" bIns="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  <p:sp>
        <p:nvSpPr>
          <p:cNvPr id="18" name="Bildplatzhalter 5">
            <a:extLst>
              <a:ext uri="{FF2B5EF4-FFF2-40B4-BE49-F238E27FC236}">
                <a16:creationId xmlns:a16="http://schemas.microsoft.com/office/drawing/2014/main" id="{55B49728-CEB8-764F-8D36-7F973C1871F7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9" name="Bildplatzhalter 5">
            <a:extLst>
              <a:ext uri="{FF2B5EF4-FFF2-40B4-BE49-F238E27FC236}">
                <a16:creationId xmlns:a16="http://schemas.microsoft.com/office/drawing/2014/main" id="{8EDF4DD6-8E0C-C04B-9410-506B5834CB72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144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0" name="Bildplatzhalter 5">
            <a:extLst>
              <a:ext uri="{FF2B5EF4-FFF2-40B4-BE49-F238E27FC236}">
                <a16:creationId xmlns:a16="http://schemas.microsoft.com/office/drawing/2014/main" id="{DFE86820-EEE9-A446-88A2-26A538362D94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22896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1" name="Bildplatzhalter 5">
            <a:extLst>
              <a:ext uri="{FF2B5EF4-FFF2-40B4-BE49-F238E27FC236}">
                <a16:creationId xmlns:a16="http://schemas.microsoft.com/office/drawing/2014/main" id="{5AB25558-1A8B-4949-8DCF-6D429FC3BA38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34344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2" name="Bildplatzhalter 5">
            <a:extLst>
              <a:ext uri="{FF2B5EF4-FFF2-40B4-BE49-F238E27FC236}">
                <a16:creationId xmlns:a16="http://schemas.microsoft.com/office/drawing/2014/main" id="{89BCE6E5-634C-E046-8BB9-B5F4CC08EBBE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5792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3" name="Bildplatzhalter 5">
            <a:extLst>
              <a:ext uri="{FF2B5EF4-FFF2-40B4-BE49-F238E27FC236}">
                <a16:creationId xmlns:a16="http://schemas.microsoft.com/office/drawing/2014/main" id="{D6FFA2D4-AE3E-BD44-8266-39DB05BF2D9F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57240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4" name="Bildplatzhalter 5">
            <a:extLst>
              <a:ext uri="{FF2B5EF4-FFF2-40B4-BE49-F238E27FC236}">
                <a16:creationId xmlns:a16="http://schemas.microsoft.com/office/drawing/2014/main" id="{414DBC03-0540-CF46-95BA-067581E6440A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868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5" name="Vertikaler Textplatzhalter 4">
            <a:extLst>
              <a:ext uri="{FF2B5EF4-FFF2-40B4-BE49-F238E27FC236}">
                <a16:creationId xmlns:a16="http://schemas.microsoft.com/office/drawing/2014/main" id="{5AC0A412-082A-C34E-9730-15FF7E2B9508}"/>
              </a:ext>
            </a:extLst>
          </p:cNvPr>
          <p:cNvSpPr>
            <a:spLocks noGrp="1"/>
          </p:cNvSpPr>
          <p:nvPr>
            <p:ph type="body" orient="vert" sz="quarter" idx="24" hasCustomPrompt="1"/>
          </p:nvPr>
        </p:nvSpPr>
        <p:spPr>
          <a:xfrm rot="10800000">
            <a:off x="8013600" y="4474997"/>
            <a:ext cx="1130400" cy="668502"/>
          </a:xfrm>
          <a:solidFill>
            <a:schemeClr val="accent1"/>
          </a:solidFill>
        </p:spPr>
        <p:txBody>
          <a:bodyPr vert="eaVert" lIns="36000" tIns="54000" rIns="36000" bIns="3600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</p:spTree>
    <p:extLst>
      <p:ext uri="{BB962C8B-B14F-4D97-AF65-F5344CB8AC3E}">
        <p14:creationId xmlns:p14="http://schemas.microsoft.com/office/powerpoint/2010/main" val="2843015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89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1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929732-CE9F-9A40-8866-34CD8D9FE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9" y="1203325"/>
            <a:ext cx="4032249" cy="612775"/>
          </a:xfrm>
        </p:spPr>
        <p:txBody>
          <a:bodyPr/>
          <a:lstStyle>
            <a:lvl1pPr>
              <a:defRPr sz="1400" b="1"/>
            </a:lvl1pPr>
          </a:lstStyle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8CBFB34-9A25-2A4A-99FE-347459ED8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94D2521-D5D8-6F4D-995D-0402BD60B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16D1088-79DD-B24C-92D7-1FE707C34B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816100"/>
            <a:ext cx="4032250" cy="2843213"/>
          </a:xfrm>
        </p:spPr>
        <p:txBody>
          <a:bodyPr/>
          <a:lstStyle/>
          <a:p>
            <a:pPr lvl="0"/>
            <a:r>
              <a:rPr lang="en-GB" noProof="0" dirty="0"/>
              <a:t>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2D36490F-0087-3445-9DF5-9A257AF3CC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0" y="1816099"/>
            <a:ext cx="4176713" cy="28432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 dirty="0"/>
              <a:t>Insert Image</a:t>
            </a:r>
          </a:p>
        </p:txBody>
      </p:sp>
      <p:sp>
        <p:nvSpPr>
          <p:cNvPr id="8" name="Vertikaler Textplatzhalter 4">
            <a:extLst>
              <a:ext uri="{FF2B5EF4-FFF2-40B4-BE49-F238E27FC236}">
                <a16:creationId xmlns:a16="http://schemas.microsoft.com/office/drawing/2014/main" id="{8D8E5A48-3743-F240-AD44-CA6CD03602F7}"/>
              </a:ext>
            </a:extLst>
          </p:cNvPr>
          <p:cNvSpPr>
            <a:spLocks noGrp="1"/>
          </p:cNvSpPr>
          <p:nvPr>
            <p:ph type="body" orient="vert" sz="quarter" idx="26" hasCustomPrompt="1"/>
          </p:nvPr>
        </p:nvSpPr>
        <p:spPr>
          <a:xfrm rot="10800000">
            <a:off x="8748712" y="1816099"/>
            <a:ext cx="395288" cy="2843211"/>
          </a:xfrm>
          <a:noFill/>
        </p:spPr>
        <p:txBody>
          <a:bodyPr vert="eaVert" lIns="36000" tIns="0" rIns="36000" bIns="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</p:spTree>
    <p:extLst>
      <p:ext uri="{BB962C8B-B14F-4D97-AF65-F5344CB8AC3E}">
        <p14:creationId xmlns:p14="http://schemas.microsoft.com/office/powerpoint/2010/main" val="264237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89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4 Bilder Bilder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0F1089-8F74-1048-A0A4-E640278EA3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9" y="1203325"/>
            <a:ext cx="4032249" cy="612775"/>
          </a:xfrm>
        </p:spPr>
        <p:txBody>
          <a:bodyPr/>
          <a:lstStyle>
            <a:lvl1pPr>
              <a:defRPr sz="1400" b="1"/>
            </a:lvl1pPr>
          </a:lstStyle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D0C40B-2C77-134D-97C8-0E19DE20B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C20BE3C-9258-A14F-92A1-64EB39CE3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2B17153-E652-3943-A5DF-104142FD55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816100"/>
            <a:ext cx="4032250" cy="23399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/>
              <a:t>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3542E4D7-271E-B248-94C0-215309081E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3392" y="1816099"/>
            <a:ext cx="2052000" cy="1134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 dirty="0"/>
              <a:t>Insert Image</a:t>
            </a:r>
          </a:p>
        </p:txBody>
      </p:sp>
      <p:sp>
        <p:nvSpPr>
          <p:cNvPr id="10" name="Bildplatzhalter 8">
            <a:extLst>
              <a:ext uri="{FF2B5EF4-FFF2-40B4-BE49-F238E27FC236}">
                <a16:creationId xmlns:a16="http://schemas.microsoft.com/office/drawing/2014/main" id="{34A84067-B89D-2646-B754-AB9A28F96D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697467" y="1816099"/>
            <a:ext cx="2052000" cy="1134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 dirty="0"/>
              <a:t>Insert Image</a:t>
            </a:r>
          </a:p>
        </p:txBody>
      </p:sp>
      <p:sp>
        <p:nvSpPr>
          <p:cNvPr id="12" name="Bildplatzhalter 8">
            <a:extLst>
              <a:ext uri="{FF2B5EF4-FFF2-40B4-BE49-F238E27FC236}">
                <a16:creationId xmlns:a16="http://schemas.microsoft.com/office/drawing/2014/main" id="{6978D8D5-EA4A-074E-A587-1E09C030E84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3022075"/>
            <a:ext cx="2052000" cy="1134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 dirty="0"/>
              <a:t>Insert Image</a:t>
            </a:r>
          </a:p>
        </p:txBody>
      </p:sp>
      <p:sp>
        <p:nvSpPr>
          <p:cNvPr id="13" name="Bildplatzhalter 8">
            <a:extLst>
              <a:ext uri="{FF2B5EF4-FFF2-40B4-BE49-F238E27FC236}">
                <a16:creationId xmlns:a16="http://schemas.microsoft.com/office/drawing/2014/main" id="{A6D2FD1F-9BC6-644F-AE2F-247510DA18A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96713" y="3022075"/>
            <a:ext cx="2052000" cy="1134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 dirty="0"/>
              <a:t>Insert Image</a:t>
            </a:r>
          </a:p>
        </p:txBody>
      </p:sp>
      <p:sp>
        <p:nvSpPr>
          <p:cNvPr id="21" name="Vertikaler Textplatzhalter 4">
            <a:extLst>
              <a:ext uri="{FF2B5EF4-FFF2-40B4-BE49-F238E27FC236}">
                <a16:creationId xmlns:a16="http://schemas.microsoft.com/office/drawing/2014/main" id="{73B0515E-B825-174B-8248-E85199EC15DB}"/>
              </a:ext>
            </a:extLst>
          </p:cNvPr>
          <p:cNvSpPr>
            <a:spLocks noGrp="1"/>
          </p:cNvSpPr>
          <p:nvPr>
            <p:ph type="body" orient="vert" sz="quarter" idx="26" hasCustomPrompt="1"/>
          </p:nvPr>
        </p:nvSpPr>
        <p:spPr>
          <a:xfrm rot="10800000">
            <a:off x="8748712" y="3022075"/>
            <a:ext cx="395288" cy="1139202"/>
          </a:xfrm>
          <a:noFill/>
        </p:spPr>
        <p:txBody>
          <a:bodyPr vert="eaVert" lIns="36000" tIns="0" rIns="36000" bIns="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  <p:sp>
        <p:nvSpPr>
          <p:cNvPr id="22" name="Vertikaler Textplatzhalter 4">
            <a:extLst>
              <a:ext uri="{FF2B5EF4-FFF2-40B4-BE49-F238E27FC236}">
                <a16:creationId xmlns:a16="http://schemas.microsoft.com/office/drawing/2014/main" id="{069FA002-4B59-514C-91FA-0F87FB3CEAB5}"/>
              </a:ext>
            </a:extLst>
          </p:cNvPr>
          <p:cNvSpPr>
            <a:spLocks noGrp="1"/>
          </p:cNvSpPr>
          <p:nvPr>
            <p:ph type="body" orient="vert" sz="quarter" idx="27" hasCustomPrompt="1"/>
          </p:nvPr>
        </p:nvSpPr>
        <p:spPr>
          <a:xfrm rot="10800000">
            <a:off x="8748713" y="1816100"/>
            <a:ext cx="395288" cy="1139202"/>
          </a:xfrm>
          <a:noFill/>
        </p:spPr>
        <p:txBody>
          <a:bodyPr vert="eaVert" lIns="36000" tIns="0" rIns="36000" bIns="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  <p:sp>
        <p:nvSpPr>
          <p:cNvPr id="23" name="Bildplatzhalter 5">
            <a:extLst>
              <a:ext uri="{FF2B5EF4-FFF2-40B4-BE49-F238E27FC236}">
                <a16:creationId xmlns:a16="http://schemas.microsoft.com/office/drawing/2014/main" id="{CDA55134-5D0F-7040-8804-BDCDCB4C1BF0}"/>
              </a:ext>
            </a:extLst>
          </p:cNvPr>
          <p:cNvSpPr>
            <a:spLocks noGrp="1" noChangeAspect="1"/>
          </p:cNvSpPr>
          <p:nvPr>
            <p:ph type="pic" sz="quarter" idx="28" hasCustomPrompt="1"/>
          </p:nvPr>
        </p:nvSpPr>
        <p:spPr>
          <a:xfrm>
            <a:off x="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4" name="Bildplatzhalter 5">
            <a:extLst>
              <a:ext uri="{FF2B5EF4-FFF2-40B4-BE49-F238E27FC236}">
                <a16:creationId xmlns:a16="http://schemas.microsoft.com/office/drawing/2014/main" id="{CA0FE150-8CBE-AC45-8400-32F5675AD000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144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5" name="Bildplatzhalter 5">
            <a:extLst>
              <a:ext uri="{FF2B5EF4-FFF2-40B4-BE49-F238E27FC236}">
                <a16:creationId xmlns:a16="http://schemas.microsoft.com/office/drawing/2014/main" id="{2FDF269A-3F4B-0F43-BEE1-DACFB77AC8D1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22896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6" name="Bildplatzhalter 5">
            <a:extLst>
              <a:ext uri="{FF2B5EF4-FFF2-40B4-BE49-F238E27FC236}">
                <a16:creationId xmlns:a16="http://schemas.microsoft.com/office/drawing/2014/main" id="{F91989BF-BBC5-164F-9BAB-049C5C8B2A63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34344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7" name="Bildplatzhalter 5">
            <a:extLst>
              <a:ext uri="{FF2B5EF4-FFF2-40B4-BE49-F238E27FC236}">
                <a16:creationId xmlns:a16="http://schemas.microsoft.com/office/drawing/2014/main" id="{494DC1EB-BEFB-5A4C-9D86-793427D05AF7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5792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8" name="Bildplatzhalter 5">
            <a:extLst>
              <a:ext uri="{FF2B5EF4-FFF2-40B4-BE49-F238E27FC236}">
                <a16:creationId xmlns:a16="http://schemas.microsoft.com/office/drawing/2014/main" id="{BC1CD4BA-055B-6F4B-AC11-938E08DED2F6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57240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9" name="Bildplatzhalter 5">
            <a:extLst>
              <a:ext uri="{FF2B5EF4-FFF2-40B4-BE49-F238E27FC236}">
                <a16:creationId xmlns:a16="http://schemas.microsoft.com/office/drawing/2014/main" id="{92B52963-09A2-814B-8A4B-EB456C3948E1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868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30" name="Vertikaler Textplatzhalter 4">
            <a:extLst>
              <a:ext uri="{FF2B5EF4-FFF2-40B4-BE49-F238E27FC236}">
                <a16:creationId xmlns:a16="http://schemas.microsoft.com/office/drawing/2014/main" id="{C141C266-95E8-214A-BDC9-BCE367918578}"/>
              </a:ext>
            </a:extLst>
          </p:cNvPr>
          <p:cNvSpPr>
            <a:spLocks noGrp="1"/>
          </p:cNvSpPr>
          <p:nvPr>
            <p:ph type="body" orient="vert" sz="quarter" idx="24" hasCustomPrompt="1"/>
          </p:nvPr>
        </p:nvSpPr>
        <p:spPr>
          <a:xfrm rot="10800000">
            <a:off x="8013600" y="4474997"/>
            <a:ext cx="1130400" cy="668502"/>
          </a:xfrm>
          <a:solidFill>
            <a:schemeClr val="accent1"/>
          </a:solidFill>
        </p:spPr>
        <p:txBody>
          <a:bodyPr vert="eaVert" lIns="36000" tIns="54000" rIns="36000" bIns="3600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</p:spTree>
    <p:extLst>
      <p:ext uri="{BB962C8B-B14F-4D97-AF65-F5344CB8AC3E}">
        <p14:creationId xmlns:p14="http://schemas.microsoft.com/office/powerpoint/2010/main" val="1237391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89" userDrawn="1">
          <p15:clr>
            <a:srgbClr val="FBAE40"/>
          </p15:clr>
        </p15:guide>
        <p15:guide id="2" pos="4173" userDrawn="1">
          <p15:clr>
            <a:srgbClr val="FBAE40"/>
          </p15:clr>
        </p15:guide>
        <p15:guide id="3" orient="horz" pos="1665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0F1089-8F74-1048-A0A4-E640278EA3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9" y="1203325"/>
            <a:ext cx="4032249" cy="612775"/>
          </a:xfrm>
        </p:spPr>
        <p:txBody>
          <a:bodyPr/>
          <a:lstStyle>
            <a:lvl1pPr>
              <a:defRPr sz="1400" b="1"/>
            </a:lvl1pPr>
          </a:lstStyle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D0C40B-2C77-134D-97C8-0E19DE20B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C20BE3C-9258-A14F-92A1-64EB39CE3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2B17153-E652-3943-A5DF-104142FD55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816100"/>
            <a:ext cx="4032250" cy="28432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/>
              <a:t>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3542E4D7-271E-B248-94C0-215309081E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3392" y="1816099"/>
            <a:ext cx="2052000" cy="1386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 dirty="0"/>
              <a:t>Insert Image</a:t>
            </a:r>
          </a:p>
        </p:txBody>
      </p:sp>
      <p:sp>
        <p:nvSpPr>
          <p:cNvPr id="10" name="Bildplatzhalter 8">
            <a:extLst>
              <a:ext uri="{FF2B5EF4-FFF2-40B4-BE49-F238E27FC236}">
                <a16:creationId xmlns:a16="http://schemas.microsoft.com/office/drawing/2014/main" id="{34A84067-B89D-2646-B754-AB9A28F96D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697467" y="1816099"/>
            <a:ext cx="2052000" cy="1386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 dirty="0"/>
              <a:t>Insert Image</a:t>
            </a:r>
          </a:p>
        </p:txBody>
      </p:sp>
      <p:sp>
        <p:nvSpPr>
          <p:cNvPr id="12" name="Bildplatzhalter 8">
            <a:extLst>
              <a:ext uri="{FF2B5EF4-FFF2-40B4-BE49-F238E27FC236}">
                <a16:creationId xmlns:a16="http://schemas.microsoft.com/office/drawing/2014/main" id="{6978D8D5-EA4A-074E-A587-1E09C030E84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754" y="3273313"/>
            <a:ext cx="2052000" cy="1386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 dirty="0"/>
              <a:t>Insert Image</a:t>
            </a:r>
          </a:p>
        </p:txBody>
      </p:sp>
      <p:sp>
        <p:nvSpPr>
          <p:cNvPr id="13" name="Bildplatzhalter 8">
            <a:extLst>
              <a:ext uri="{FF2B5EF4-FFF2-40B4-BE49-F238E27FC236}">
                <a16:creationId xmlns:a16="http://schemas.microsoft.com/office/drawing/2014/main" id="{A6D2FD1F-9BC6-644F-AE2F-247510DA18A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96713" y="3273313"/>
            <a:ext cx="2052000" cy="1386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 dirty="0"/>
              <a:t>Insert Image</a:t>
            </a:r>
          </a:p>
        </p:txBody>
      </p:sp>
      <p:sp>
        <p:nvSpPr>
          <p:cNvPr id="11" name="Vertikaler Textplatzhalter 4">
            <a:extLst>
              <a:ext uri="{FF2B5EF4-FFF2-40B4-BE49-F238E27FC236}">
                <a16:creationId xmlns:a16="http://schemas.microsoft.com/office/drawing/2014/main" id="{A8D0B3B4-C6D2-9B41-B759-3D1200A63AD9}"/>
              </a:ext>
            </a:extLst>
          </p:cNvPr>
          <p:cNvSpPr>
            <a:spLocks noGrp="1"/>
          </p:cNvSpPr>
          <p:nvPr>
            <p:ph type="body" orient="vert" sz="quarter" idx="26" hasCustomPrompt="1"/>
          </p:nvPr>
        </p:nvSpPr>
        <p:spPr>
          <a:xfrm rot="10800000">
            <a:off x="8748711" y="3268352"/>
            <a:ext cx="395288" cy="1386002"/>
          </a:xfrm>
          <a:noFill/>
        </p:spPr>
        <p:txBody>
          <a:bodyPr vert="eaVert" lIns="36000" tIns="0" rIns="36000" bIns="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  <p:sp>
        <p:nvSpPr>
          <p:cNvPr id="14" name="Vertikaler Textplatzhalter 4">
            <a:extLst>
              <a:ext uri="{FF2B5EF4-FFF2-40B4-BE49-F238E27FC236}">
                <a16:creationId xmlns:a16="http://schemas.microsoft.com/office/drawing/2014/main" id="{C5F004E7-6298-B642-A589-80E1241E978F}"/>
              </a:ext>
            </a:extLst>
          </p:cNvPr>
          <p:cNvSpPr>
            <a:spLocks noGrp="1"/>
          </p:cNvSpPr>
          <p:nvPr>
            <p:ph type="body" orient="vert" sz="quarter" idx="27" hasCustomPrompt="1"/>
          </p:nvPr>
        </p:nvSpPr>
        <p:spPr>
          <a:xfrm rot="10800000">
            <a:off x="8748712" y="1811139"/>
            <a:ext cx="395288" cy="1385999"/>
          </a:xfrm>
          <a:noFill/>
        </p:spPr>
        <p:txBody>
          <a:bodyPr vert="eaVert" lIns="36000" tIns="0" rIns="36000" bIns="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</p:spTree>
    <p:extLst>
      <p:ext uri="{BB962C8B-B14F-4D97-AF65-F5344CB8AC3E}">
        <p14:creationId xmlns:p14="http://schemas.microsoft.com/office/powerpoint/2010/main" val="494271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89" userDrawn="1">
          <p15:clr>
            <a:srgbClr val="FBAE40"/>
          </p15:clr>
        </p15:guide>
        <p15:guide id="2" pos="4173" userDrawn="1">
          <p15:clr>
            <a:srgbClr val="FBAE40"/>
          </p15:clr>
        </p15:guide>
        <p15:guide id="3" orient="horz" pos="1665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+ B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AEC046-63A1-EF48-A076-DDF6DA465D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17B972A-E7A0-8041-9727-5F86F063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426EC31-A239-444D-B8DD-ACB22D0D2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807778C2-C871-324A-B0F1-DFBF75E2940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395288" y="1816100"/>
            <a:ext cx="2700000" cy="172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 dirty="0"/>
              <a:t>Insert Image</a:t>
            </a:r>
          </a:p>
        </p:txBody>
      </p:sp>
      <p:sp>
        <p:nvSpPr>
          <p:cNvPr id="10" name="Bildplatzhalter 6">
            <a:extLst>
              <a:ext uri="{FF2B5EF4-FFF2-40B4-BE49-F238E27FC236}">
                <a16:creationId xmlns:a16="http://schemas.microsoft.com/office/drawing/2014/main" id="{9A218A71-4DB2-1844-AADC-82270B3A1554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22000" y="1816100"/>
            <a:ext cx="2700000" cy="172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 dirty="0"/>
              <a:t>Insert Image</a:t>
            </a:r>
          </a:p>
        </p:txBody>
      </p:sp>
      <p:sp>
        <p:nvSpPr>
          <p:cNvPr id="11" name="Bildplatzhalter 6">
            <a:extLst>
              <a:ext uri="{FF2B5EF4-FFF2-40B4-BE49-F238E27FC236}">
                <a16:creationId xmlns:a16="http://schemas.microsoft.com/office/drawing/2014/main" id="{F597B6C7-0AB1-A340-BCB6-FDDA5079ADDB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6048713" y="1816099"/>
            <a:ext cx="2700000" cy="172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 dirty="0"/>
              <a:t>Insert Image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0DB45F9-4516-7446-B0D4-F37E5E8600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5288" y="3643313"/>
            <a:ext cx="2700337" cy="1016000"/>
          </a:xfrm>
        </p:spPr>
        <p:txBody>
          <a:bodyPr/>
          <a:lstStyle>
            <a:lvl1pPr marL="0" indent="0">
              <a:buNone/>
              <a:defRPr sz="1050"/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3AE71F21-80B9-0A41-A453-5E61CB936C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22000" y="3650725"/>
            <a:ext cx="2700337" cy="1016000"/>
          </a:xfrm>
        </p:spPr>
        <p:txBody>
          <a:bodyPr/>
          <a:lstStyle>
            <a:lvl1pPr marL="0" indent="0">
              <a:buNone/>
              <a:defRPr sz="1050"/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16" name="Textplatzhalter 12">
            <a:extLst>
              <a:ext uri="{FF2B5EF4-FFF2-40B4-BE49-F238E27FC236}">
                <a16:creationId xmlns:a16="http://schemas.microsoft.com/office/drawing/2014/main" id="{852BE887-0C9A-194B-9D59-0488AD0610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48712" y="3658137"/>
            <a:ext cx="2700337" cy="1016000"/>
          </a:xfrm>
        </p:spPr>
        <p:txBody>
          <a:bodyPr/>
          <a:lstStyle>
            <a:lvl1pPr marL="0" indent="0">
              <a:buNone/>
              <a:defRPr sz="1050"/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12" name="Vertikaler Textplatzhalter 4">
            <a:extLst>
              <a:ext uri="{FF2B5EF4-FFF2-40B4-BE49-F238E27FC236}">
                <a16:creationId xmlns:a16="http://schemas.microsoft.com/office/drawing/2014/main" id="{728D1A1C-E964-4B4C-AED2-31CB35EFF328}"/>
              </a:ext>
            </a:extLst>
          </p:cNvPr>
          <p:cNvSpPr>
            <a:spLocks noGrp="1"/>
          </p:cNvSpPr>
          <p:nvPr>
            <p:ph type="body" orient="vert" sz="quarter" idx="26" hasCustomPrompt="1"/>
          </p:nvPr>
        </p:nvSpPr>
        <p:spPr>
          <a:xfrm rot="10800000">
            <a:off x="8748712" y="1816099"/>
            <a:ext cx="395288" cy="1727999"/>
          </a:xfrm>
          <a:noFill/>
        </p:spPr>
        <p:txBody>
          <a:bodyPr vert="eaVert" lIns="36000" tIns="0" rIns="36000" bIns="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</p:spTree>
    <p:extLst>
      <p:ext uri="{BB962C8B-B14F-4D97-AF65-F5344CB8AC3E}">
        <p14:creationId xmlns:p14="http://schemas.microsoft.com/office/powerpoint/2010/main" val="31176794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Bilder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79B5AF-1EBD-AF4D-91EB-6654E15B0B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1400" b="1"/>
            </a:lvl1pPr>
          </a:lstStyle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1C7C79E-3396-EA42-A823-8FD0092CA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523595-FEE5-9C41-B852-545FCE6B3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Tabellenplatzhalter 6">
            <a:extLst>
              <a:ext uri="{FF2B5EF4-FFF2-40B4-BE49-F238E27FC236}">
                <a16:creationId xmlns:a16="http://schemas.microsoft.com/office/drawing/2014/main" id="{49DFF72E-EE38-D649-A618-F321CB643EC0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395288" y="1816100"/>
            <a:ext cx="6300787" cy="2339975"/>
          </a:xfrm>
        </p:spPr>
        <p:txBody>
          <a:bodyPr/>
          <a:lstStyle/>
          <a:p>
            <a:r>
              <a:rPr lang="en-GB" noProof="0" dirty="0"/>
              <a:t>Insert Table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3F86E40-FD34-2446-A13A-0DE77A4230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68800" y="2571750"/>
            <a:ext cx="1879914" cy="1584325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800"/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17" name="Bildplatzhalter 5">
            <a:extLst>
              <a:ext uri="{FF2B5EF4-FFF2-40B4-BE49-F238E27FC236}">
                <a16:creationId xmlns:a16="http://schemas.microsoft.com/office/drawing/2014/main" id="{B972322A-5DDC-A74F-9D0A-190DDA5C098C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8" name="Bildplatzhalter 5">
            <a:extLst>
              <a:ext uri="{FF2B5EF4-FFF2-40B4-BE49-F238E27FC236}">
                <a16:creationId xmlns:a16="http://schemas.microsoft.com/office/drawing/2014/main" id="{27B62B2D-4802-594F-AE0C-719D06DC39BA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144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9" name="Bildplatzhalter 5">
            <a:extLst>
              <a:ext uri="{FF2B5EF4-FFF2-40B4-BE49-F238E27FC236}">
                <a16:creationId xmlns:a16="http://schemas.microsoft.com/office/drawing/2014/main" id="{DE0685BC-D6B7-0641-8017-5ABEEEE1CE53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22896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0" name="Bildplatzhalter 5">
            <a:extLst>
              <a:ext uri="{FF2B5EF4-FFF2-40B4-BE49-F238E27FC236}">
                <a16:creationId xmlns:a16="http://schemas.microsoft.com/office/drawing/2014/main" id="{651D5EFB-FA67-FA4E-894E-DD5058154023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34344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1" name="Bildplatzhalter 5">
            <a:extLst>
              <a:ext uri="{FF2B5EF4-FFF2-40B4-BE49-F238E27FC236}">
                <a16:creationId xmlns:a16="http://schemas.microsoft.com/office/drawing/2014/main" id="{D47E51D2-B31B-114E-8A22-7CA8227EB05E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5792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2" name="Bildplatzhalter 5">
            <a:extLst>
              <a:ext uri="{FF2B5EF4-FFF2-40B4-BE49-F238E27FC236}">
                <a16:creationId xmlns:a16="http://schemas.microsoft.com/office/drawing/2014/main" id="{55F88847-2E2B-E84F-9BC7-6D2FBF4A0BEF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57240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3" name="Bildplatzhalter 5">
            <a:extLst>
              <a:ext uri="{FF2B5EF4-FFF2-40B4-BE49-F238E27FC236}">
                <a16:creationId xmlns:a16="http://schemas.microsoft.com/office/drawing/2014/main" id="{97CD94B2-B4D0-194D-BE87-D95F31B3C4EB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868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4" name="Vertikaler Textplatzhalter 4">
            <a:extLst>
              <a:ext uri="{FF2B5EF4-FFF2-40B4-BE49-F238E27FC236}">
                <a16:creationId xmlns:a16="http://schemas.microsoft.com/office/drawing/2014/main" id="{960AADAA-B760-7542-83C5-4440EEC7277B}"/>
              </a:ext>
            </a:extLst>
          </p:cNvPr>
          <p:cNvSpPr>
            <a:spLocks noGrp="1"/>
          </p:cNvSpPr>
          <p:nvPr>
            <p:ph type="body" orient="vert" sz="quarter" idx="24" hasCustomPrompt="1"/>
          </p:nvPr>
        </p:nvSpPr>
        <p:spPr>
          <a:xfrm rot="10800000">
            <a:off x="8013600" y="4474997"/>
            <a:ext cx="1130400" cy="668502"/>
          </a:xfrm>
          <a:solidFill>
            <a:schemeClr val="accent1"/>
          </a:solidFill>
        </p:spPr>
        <p:txBody>
          <a:bodyPr vert="eaVert" lIns="36000" tIns="54000" rIns="36000" bIns="3600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</p:spTree>
    <p:extLst>
      <p:ext uri="{BB962C8B-B14F-4D97-AF65-F5344CB8AC3E}">
        <p14:creationId xmlns:p14="http://schemas.microsoft.com/office/powerpoint/2010/main" val="14325518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79B5AF-1EBD-AF4D-91EB-6654E15B0B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8" y="1203325"/>
            <a:ext cx="8353424" cy="612775"/>
          </a:xfrm>
        </p:spPr>
        <p:txBody>
          <a:bodyPr/>
          <a:lstStyle>
            <a:lvl1pPr>
              <a:defRPr sz="1400" b="1"/>
            </a:lvl1pPr>
          </a:lstStyle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1C7C79E-3396-EA42-A823-8FD0092CA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523595-FEE5-9C41-B852-545FCE6B3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Tabellenplatzhalter 6">
            <a:extLst>
              <a:ext uri="{FF2B5EF4-FFF2-40B4-BE49-F238E27FC236}">
                <a16:creationId xmlns:a16="http://schemas.microsoft.com/office/drawing/2014/main" id="{49DFF72E-EE38-D649-A618-F321CB643EC0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395288" y="1816100"/>
            <a:ext cx="8353425" cy="2843213"/>
          </a:xfrm>
        </p:spPr>
        <p:txBody>
          <a:bodyPr/>
          <a:lstStyle/>
          <a:p>
            <a:r>
              <a:rPr lang="en-GB" noProof="0" dirty="0"/>
              <a:t>Insert Table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3F86E40-FD34-2446-A13A-0DE77A4230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5288" y="4659313"/>
            <a:ext cx="6300787" cy="307975"/>
          </a:xfrm>
        </p:spPr>
        <p:txBody>
          <a:bodyPr/>
          <a:lstStyle>
            <a:lvl1pPr marL="0" indent="0" algn="l">
              <a:buNone/>
              <a:defRPr sz="800"/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</p:spTree>
    <p:extLst>
      <p:ext uri="{BB962C8B-B14F-4D97-AF65-F5344CB8AC3E}">
        <p14:creationId xmlns:p14="http://schemas.microsoft.com/office/powerpoint/2010/main" val="16938196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D6357D-910B-D042-913F-1737F5024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74A039-5344-604B-AFCF-CB695B7BB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16BF8D6-DDED-6F42-AC26-D905CD417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Diagrammplatzhalter 6">
            <a:extLst>
              <a:ext uri="{FF2B5EF4-FFF2-40B4-BE49-F238E27FC236}">
                <a16:creationId xmlns:a16="http://schemas.microsoft.com/office/drawing/2014/main" id="{FF0A4764-250A-6241-89B0-B5A36C0C15A2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95288" y="1816100"/>
            <a:ext cx="6207879" cy="2843213"/>
          </a:xfrm>
        </p:spPr>
        <p:txBody>
          <a:bodyPr/>
          <a:lstStyle/>
          <a:p>
            <a:r>
              <a:rPr lang="en-GB" noProof="0" dirty="0"/>
              <a:t>Insert Chart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6A3C70E2-E89E-784E-8B5F-5E67684DA0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5288" y="4659313"/>
            <a:ext cx="6300787" cy="307975"/>
          </a:xfrm>
        </p:spPr>
        <p:txBody>
          <a:bodyPr/>
          <a:lstStyle>
            <a:lvl1pPr marL="0" indent="0" algn="l">
              <a:buNone/>
              <a:defRPr sz="800"/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44C69F68-54A2-C64E-A05B-6C152098D9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96075" y="1816100"/>
            <a:ext cx="2051884" cy="2843213"/>
          </a:xfrm>
          <a:noFill/>
        </p:spPr>
        <p:txBody>
          <a:bodyPr lIns="0" tIns="0" rIns="0" bIns="0"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</p:spTree>
    <p:extLst>
      <p:ext uri="{BB962C8B-B14F-4D97-AF65-F5344CB8AC3E}">
        <p14:creationId xmlns:p14="http://schemas.microsoft.com/office/powerpoint/2010/main" val="35447140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 + Text Bilder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ED4A0-E501-2049-9C65-9C4BECF726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9" y="1203325"/>
            <a:ext cx="4176712" cy="612775"/>
          </a:xfrm>
        </p:spPr>
        <p:txBody>
          <a:bodyPr/>
          <a:lstStyle/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895A2CA-E791-D04F-9008-9EBB6BDE4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DDFB88-F3BD-DE4F-BDD7-2C072177E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68EFDC3-327C-E14D-818E-1CE22A2B37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816100"/>
            <a:ext cx="4034305" cy="2339975"/>
          </a:xfrm>
        </p:spPr>
        <p:txBody>
          <a:bodyPr/>
          <a:lstStyle/>
          <a:p>
            <a:pPr lvl="0"/>
            <a:r>
              <a:rPr lang="en-GB" noProof="0" dirty="0"/>
              <a:t>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Diagrammplatzhalter 8">
            <a:extLst>
              <a:ext uri="{FF2B5EF4-FFF2-40B4-BE49-F238E27FC236}">
                <a16:creationId xmlns:a16="http://schemas.microsoft.com/office/drawing/2014/main" id="{9E9284B4-006C-024B-BDAF-802184F559CE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4572000" y="1716374"/>
            <a:ext cx="4257207" cy="2223801"/>
          </a:xfrm>
        </p:spPr>
        <p:txBody>
          <a:bodyPr/>
          <a:lstStyle/>
          <a:p>
            <a:r>
              <a:rPr lang="en-GB" noProof="0" dirty="0"/>
              <a:t>Insert Chart</a:t>
            </a: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750FA6E7-6E7A-844F-B7EF-67431E4512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0" y="3940175"/>
            <a:ext cx="4175959" cy="215901"/>
          </a:xfrm>
        </p:spPr>
        <p:txBody>
          <a:bodyPr anchor="b" anchorCtr="0"/>
          <a:lstStyle>
            <a:lvl1pPr marL="0" indent="0" algn="l">
              <a:buNone/>
              <a:defRPr sz="800"/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18" name="Bildplatzhalter 5">
            <a:extLst>
              <a:ext uri="{FF2B5EF4-FFF2-40B4-BE49-F238E27FC236}">
                <a16:creationId xmlns:a16="http://schemas.microsoft.com/office/drawing/2014/main" id="{2E5832C3-39FD-D142-82F1-DAD01C49A78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9" name="Bildplatzhalter 5">
            <a:extLst>
              <a:ext uri="{FF2B5EF4-FFF2-40B4-BE49-F238E27FC236}">
                <a16:creationId xmlns:a16="http://schemas.microsoft.com/office/drawing/2014/main" id="{2D45E0A0-A1D7-2D43-8386-DACBE61543DE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144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0" name="Bildplatzhalter 5">
            <a:extLst>
              <a:ext uri="{FF2B5EF4-FFF2-40B4-BE49-F238E27FC236}">
                <a16:creationId xmlns:a16="http://schemas.microsoft.com/office/drawing/2014/main" id="{D24D3E44-91CD-F144-8662-B420D5579AC9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22896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1" name="Bildplatzhalter 5">
            <a:extLst>
              <a:ext uri="{FF2B5EF4-FFF2-40B4-BE49-F238E27FC236}">
                <a16:creationId xmlns:a16="http://schemas.microsoft.com/office/drawing/2014/main" id="{AEBCCFB7-113A-E349-818D-69DE5D7D5473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34344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2" name="Bildplatzhalter 5">
            <a:extLst>
              <a:ext uri="{FF2B5EF4-FFF2-40B4-BE49-F238E27FC236}">
                <a16:creationId xmlns:a16="http://schemas.microsoft.com/office/drawing/2014/main" id="{77AD395C-FE53-DD4B-A867-6BA67504B1CB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5792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3" name="Bildplatzhalter 5">
            <a:extLst>
              <a:ext uri="{FF2B5EF4-FFF2-40B4-BE49-F238E27FC236}">
                <a16:creationId xmlns:a16="http://schemas.microsoft.com/office/drawing/2014/main" id="{14924B38-485B-7F47-AF1F-88FE8DC632BD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57240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4" name="Bildplatzhalter 5">
            <a:extLst>
              <a:ext uri="{FF2B5EF4-FFF2-40B4-BE49-F238E27FC236}">
                <a16:creationId xmlns:a16="http://schemas.microsoft.com/office/drawing/2014/main" id="{3F6984B7-A925-B641-BC36-4101BFA9B9CF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868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5" name="Vertikaler Textplatzhalter 4">
            <a:extLst>
              <a:ext uri="{FF2B5EF4-FFF2-40B4-BE49-F238E27FC236}">
                <a16:creationId xmlns:a16="http://schemas.microsoft.com/office/drawing/2014/main" id="{274A82C6-30E4-E847-90D3-D63EFBCBCC91}"/>
              </a:ext>
            </a:extLst>
          </p:cNvPr>
          <p:cNvSpPr>
            <a:spLocks noGrp="1"/>
          </p:cNvSpPr>
          <p:nvPr>
            <p:ph type="body" orient="vert" sz="quarter" idx="24" hasCustomPrompt="1"/>
          </p:nvPr>
        </p:nvSpPr>
        <p:spPr>
          <a:xfrm rot="10800000">
            <a:off x="8013600" y="4474997"/>
            <a:ext cx="1130400" cy="668502"/>
          </a:xfrm>
          <a:solidFill>
            <a:schemeClr val="accent1"/>
          </a:solidFill>
        </p:spPr>
        <p:txBody>
          <a:bodyPr vert="eaVert" lIns="36000" tIns="54000" rIns="36000" bIns="3600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</p:spTree>
    <p:extLst>
      <p:ext uri="{BB962C8B-B14F-4D97-AF65-F5344CB8AC3E}">
        <p14:creationId xmlns:p14="http://schemas.microsoft.com/office/powerpoint/2010/main" val="740806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89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ED4A0-E501-2049-9C65-9C4BECF726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9" y="1203325"/>
            <a:ext cx="4176712" cy="612775"/>
          </a:xfrm>
        </p:spPr>
        <p:txBody>
          <a:bodyPr/>
          <a:lstStyle/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895A2CA-E791-D04F-9008-9EBB6BDE4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DDFB88-F3BD-DE4F-BDD7-2C072177E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68EFDC3-327C-E14D-818E-1CE22A2B37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816100"/>
            <a:ext cx="4034305" cy="2843213"/>
          </a:xfrm>
        </p:spPr>
        <p:txBody>
          <a:bodyPr/>
          <a:lstStyle/>
          <a:p>
            <a:pPr lvl="0"/>
            <a:r>
              <a:rPr lang="en-GB" noProof="0" dirty="0"/>
              <a:t>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Diagrammplatzhalter 8">
            <a:extLst>
              <a:ext uri="{FF2B5EF4-FFF2-40B4-BE49-F238E27FC236}">
                <a16:creationId xmlns:a16="http://schemas.microsoft.com/office/drawing/2014/main" id="{9E9284B4-006C-024B-BDAF-802184F559CE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4572000" y="1716374"/>
            <a:ext cx="4257207" cy="2942940"/>
          </a:xfrm>
        </p:spPr>
        <p:txBody>
          <a:bodyPr/>
          <a:lstStyle/>
          <a:p>
            <a:r>
              <a:rPr lang="en-GB" noProof="0" dirty="0"/>
              <a:t>Insert Chart</a:t>
            </a: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750FA6E7-6E7A-844F-B7EF-67431E4512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0" y="4659313"/>
            <a:ext cx="4175959" cy="307975"/>
          </a:xfrm>
        </p:spPr>
        <p:txBody>
          <a:bodyPr/>
          <a:lstStyle>
            <a:lvl1pPr marL="0" indent="0" algn="l">
              <a:buNone/>
              <a:defRPr sz="800"/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</p:spTree>
    <p:extLst>
      <p:ext uri="{BB962C8B-B14F-4D97-AF65-F5344CB8AC3E}">
        <p14:creationId xmlns:p14="http://schemas.microsoft.com/office/powerpoint/2010/main" val="3932796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8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Bilder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B2DA6-7879-6A48-AA0B-61B15C3F8B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9780225-4007-8F4F-A23A-0EC41DB18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6826BEA-3F74-1745-8220-DF3DDBF10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  <p:sp>
        <p:nvSpPr>
          <p:cNvPr id="14" name="Bildplatzhalter 5">
            <a:extLst>
              <a:ext uri="{FF2B5EF4-FFF2-40B4-BE49-F238E27FC236}">
                <a16:creationId xmlns:a16="http://schemas.microsoft.com/office/drawing/2014/main" id="{797AE9EA-F6FE-974B-86A5-0E396C8DB7D3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5" name="Bildplatzhalter 5">
            <a:extLst>
              <a:ext uri="{FF2B5EF4-FFF2-40B4-BE49-F238E27FC236}">
                <a16:creationId xmlns:a16="http://schemas.microsoft.com/office/drawing/2014/main" id="{0D1D19C0-4325-124E-B268-DD935445F554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144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6" name="Bildplatzhalter 5">
            <a:extLst>
              <a:ext uri="{FF2B5EF4-FFF2-40B4-BE49-F238E27FC236}">
                <a16:creationId xmlns:a16="http://schemas.microsoft.com/office/drawing/2014/main" id="{634AC231-8DC4-6340-8C6D-04BBF33A0DC0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22896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7" name="Bildplatzhalter 5">
            <a:extLst>
              <a:ext uri="{FF2B5EF4-FFF2-40B4-BE49-F238E27FC236}">
                <a16:creationId xmlns:a16="http://schemas.microsoft.com/office/drawing/2014/main" id="{67739D8D-5234-4E44-BE5E-5BDA5553E889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34344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8" name="Bildplatzhalter 5">
            <a:extLst>
              <a:ext uri="{FF2B5EF4-FFF2-40B4-BE49-F238E27FC236}">
                <a16:creationId xmlns:a16="http://schemas.microsoft.com/office/drawing/2014/main" id="{5DA1B52B-07F9-3845-A6CD-E05010EE4B05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5792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19" name="Bildplatzhalter 5">
            <a:extLst>
              <a:ext uri="{FF2B5EF4-FFF2-40B4-BE49-F238E27FC236}">
                <a16:creationId xmlns:a16="http://schemas.microsoft.com/office/drawing/2014/main" id="{CB2BA3CD-2ABF-E546-A5A4-8921D461A20C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57240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0" name="Bildplatzhalter 5">
            <a:extLst>
              <a:ext uri="{FF2B5EF4-FFF2-40B4-BE49-F238E27FC236}">
                <a16:creationId xmlns:a16="http://schemas.microsoft.com/office/drawing/2014/main" id="{784A4C95-0DDA-9843-B6BC-5AFBADC28AB7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868800" y="4474998"/>
            <a:ext cx="1144800" cy="668502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900"/>
            </a:lvl1pPr>
          </a:lstStyle>
          <a:p>
            <a:r>
              <a:rPr lang="en-GB" noProof="0" dirty="0"/>
              <a:t>Insert Image</a:t>
            </a:r>
          </a:p>
        </p:txBody>
      </p:sp>
      <p:sp>
        <p:nvSpPr>
          <p:cNvPr id="21" name="Vertikaler Textplatzhalter 4">
            <a:extLst>
              <a:ext uri="{FF2B5EF4-FFF2-40B4-BE49-F238E27FC236}">
                <a16:creationId xmlns:a16="http://schemas.microsoft.com/office/drawing/2014/main" id="{3AB0B2F2-B285-BE47-AE46-9D7B64E4C81C}"/>
              </a:ext>
            </a:extLst>
          </p:cNvPr>
          <p:cNvSpPr>
            <a:spLocks noGrp="1"/>
          </p:cNvSpPr>
          <p:nvPr>
            <p:ph type="body" orient="vert" sz="quarter" idx="24" hasCustomPrompt="1"/>
          </p:nvPr>
        </p:nvSpPr>
        <p:spPr>
          <a:xfrm rot="10800000">
            <a:off x="8013600" y="4474997"/>
            <a:ext cx="1130400" cy="668502"/>
          </a:xfrm>
          <a:solidFill>
            <a:schemeClr val="accent1"/>
          </a:solidFill>
        </p:spPr>
        <p:txBody>
          <a:bodyPr vert="eaVert" lIns="36000" tIns="54000" rIns="36000" bIns="36000" anchor="b" anchorCtr="0">
            <a:noAutofit/>
          </a:bodyPr>
          <a:lstStyle>
            <a:lvl1pPr marL="0" indent="0">
              <a:buNone/>
              <a:defRPr sz="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Insert Credits</a:t>
            </a:r>
          </a:p>
        </p:txBody>
      </p:sp>
    </p:spTree>
    <p:extLst>
      <p:ext uri="{BB962C8B-B14F-4D97-AF65-F5344CB8AC3E}">
        <p14:creationId xmlns:p14="http://schemas.microsoft.com/office/powerpoint/2010/main" val="2302780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B2DA6-7879-6A48-AA0B-61B15C3F8B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Insert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9780225-4007-8F4F-A23A-0EC41DB18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6826BEA-3F74-1745-8220-DF3DDBF10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04858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fol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DF596466-98F6-AF43-921A-C5F241F105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9" y="1203325"/>
            <a:ext cx="6300785" cy="13684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Insert Title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3E971AAA-7DD1-284D-982A-C470126EAC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96074" y="2571750"/>
            <a:ext cx="2051883" cy="2087564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0">
                <a:solidFill>
                  <a:schemeClr val="tx1"/>
                </a:solidFill>
                <a:latin typeface="Courier" pitchFamily="2" charset="0"/>
              </a:defRPr>
            </a:lvl1pPr>
          </a:lstStyle>
          <a:p>
            <a:pPr lvl="0"/>
            <a:r>
              <a:rPr lang="en-GB" noProof="0" dirty="0"/>
              <a:t>Edit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D95C3CA-9749-2444-AB4C-FC9B82A30C2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Lecture's Title in one line</a:t>
            </a:r>
            <a:endParaRPr lang="en-GB" noProof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20CA8AD-D33C-054D-B7AA-0EE50600D20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r>
              <a:rPr lang="en-GB" noProof="0" dirty="0"/>
              <a:t>Page </a:t>
            </a:r>
            <a:fld id="{5B1BB890-065A-4FD5-BE04-DEFB5852B062}" type="slidenum">
              <a:rPr lang="en-GB" noProof="0" smtClean="0"/>
              <a:pPr algn="l"/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478424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323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jp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40" Type="http://schemas.openxmlformats.org/officeDocument/2006/relationships/image" Target="../media/image3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 i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 i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00425" y="454630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 i="0">
                <a:latin typeface="+mj-lt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D1A9E401-8ABD-42A5-9B3C-F193EE89EA62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07954"/>
            <a:ext cx="518176" cy="735546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 bwMode="auto">
          <a:xfrm flipH="1">
            <a:off x="0" y="5106699"/>
            <a:ext cx="9144000" cy="34289"/>
          </a:xfrm>
          <a:prstGeom prst="rect">
            <a:avLst/>
          </a:prstGeom>
          <a:solidFill>
            <a:srgbClr val="29819D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35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557" y="4757699"/>
            <a:ext cx="1464469" cy="342900"/>
          </a:xfrm>
          <a:prstGeom prst="rect">
            <a:avLst/>
          </a:prstGeom>
        </p:spPr>
      </p:pic>
      <p:sp>
        <p:nvSpPr>
          <p:cNvPr id="10" name="Rechteck 9"/>
          <p:cNvSpPr/>
          <p:nvPr userDrawn="1"/>
        </p:nvSpPr>
        <p:spPr bwMode="auto">
          <a:xfrm flipH="1">
            <a:off x="0" y="3564"/>
            <a:ext cx="9144000" cy="34289"/>
          </a:xfrm>
          <a:prstGeom prst="rect">
            <a:avLst/>
          </a:prstGeom>
          <a:solidFill>
            <a:srgbClr val="29819D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35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Grafik 1">
            <a:extLst>
              <a:ext uri="{FF2B5EF4-FFF2-40B4-BE49-F238E27FC236}">
                <a16:creationId xmlns:a16="http://schemas.microsoft.com/office/drawing/2014/main" id="{2A13B659-9B67-ED92-E4DB-30F6844C5962}"/>
              </a:ext>
            </a:extLst>
          </p:cNvPr>
          <p:cNvPicPr>
            <a:picLocks noChangeAspect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840" y="4087805"/>
            <a:ext cx="1820160" cy="606720"/>
          </a:xfrm>
          <a:prstGeom prst="rect">
            <a:avLst/>
          </a:prstGeom>
        </p:spPr>
      </p:pic>
      <p:pic>
        <p:nvPicPr>
          <p:cNvPr id="6" name="Grafik 4">
            <a:extLst>
              <a:ext uri="{FF2B5EF4-FFF2-40B4-BE49-F238E27FC236}">
                <a16:creationId xmlns:a16="http://schemas.microsoft.com/office/drawing/2014/main" id="{F8C2839D-7D9D-230B-5E6D-907D744F5845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571" y="3267148"/>
            <a:ext cx="752858" cy="75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74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73" r:id="rId14"/>
    <p:sldLayoutId id="2147483876" r:id="rId15"/>
    <p:sldLayoutId id="2147483878" r:id="rId16"/>
    <p:sldLayoutId id="2147483879" r:id="rId17"/>
    <p:sldLayoutId id="2147483655" r:id="rId18"/>
    <p:sldLayoutId id="2147483672" r:id="rId19"/>
    <p:sldLayoutId id="2147483657" r:id="rId20"/>
    <p:sldLayoutId id="2147483656" r:id="rId21"/>
    <p:sldLayoutId id="2147483675" r:id="rId22"/>
    <p:sldLayoutId id="2147483670" r:id="rId23"/>
    <p:sldLayoutId id="2147483676" r:id="rId24"/>
    <p:sldLayoutId id="2147483658" r:id="rId25"/>
    <p:sldLayoutId id="2147483677" r:id="rId26"/>
    <p:sldLayoutId id="2147483659" r:id="rId27"/>
    <p:sldLayoutId id="2147483669" r:id="rId28"/>
    <p:sldLayoutId id="2147483679" r:id="rId29"/>
    <p:sldLayoutId id="2147483666" r:id="rId30"/>
    <p:sldLayoutId id="2147483671" r:id="rId31"/>
    <p:sldLayoutId id="2147483681" r:id="rId32"/>
    <p:sldLayoutId id="2147483667" r:id="rId33"/>
    <p:sldLayoutId id="2147483682" r:id="rId34"/>
    <p:sldLayoutId id="2147483668" r:id="rId35"/>
    <p:sldLayoutId id="2147483662" r:id="rId3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u="sng">
          <a:solidFill>
            <a:schemeClr val="tx2"/>
          </a:solidFill>
          <a:latin typeface="+mj-lt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 baseline="0">
          <a:solidFill>
            <a:schemeClr val="tx1"/>
          </a:solidFill>
          <a:latin typeface="Arial" panose="020B0604020202020204" pitchFamily="34" charset="0"/>
          <a:ea typeface="+mn-ea"/>
          <a:cs typeface="Calibri" panose="020F0502020204030204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 baseline="0">
          <a:solidFill>
            <a:schemeClr val="tx1"/>
          </a:solidFill>
          <a:latin typeface="Arial" panose="020B0604020202020204" pitchFamily="34" charset="0"/>
          <a:cs typeface="Calibri" panose="020F050202020403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 baseline="0">
          <a:solidFill>
            <a:schemeClr val="tx1"/>
          </a:solidFill>
          <a:latin typeface="Arial" panose="020B0604020202020204" pitchFamily="34" charset="0"/>
          <a:cs typeface="Calibri" panose="020F050202020403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 baseline="0">
          <a:solidFill>
            <a:schemeClr val="tx1"/>
          </a:solidFill>
          <a:latin typeface="Arial" panose="020B0604020202020204" pitchFamily="34" charset="0"/>
          <a:cs typeface="Calibri" panose="020F050202020403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 baseline="0">
          <a:solidFill>
            <a:schemeClr val="tx1"/>
          </a:solidFill>
          <a:latin typeface="Arial" panose="020B0604020202020204" pitchFamily="34" charset="0"/>
          <a:cs typeface="Calibri" panose="020F0502020204030204" pitchFamily="34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76" y="809119"/>
            <a:ext cx="4126406" cy="791771"/>
          </a:xfrm>
          <a:prstGeom prst="rect">
            <a:avLst/>
          </a:prstGeom>
        </p:spPr>
      </p:pic>
      <p:pic>
        <p:nvPicPr>
          <p:cNvPr id="26" name="Bild 6" descr="\\I121SRV\daten\Microbial Ecology\Elisa\RUPP\Rupp_Rindenprojekt_Publikation\Rupp Rindenprojekt Publikation\Für Evelyne\Paper\Manuskript\Rindenpaper SSE 25-11-2013\Figure 2 26.11.13 ES iTOL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31094">
            <a:off x="3461941" y="233455"/>
            <a:ext cx="198310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12060" y="104301"/>
            <a:ext cx="3093379" cy="5164038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338921" y="1545636"/>
            <a:ext cx="4572000" cy="68204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de-AT" sz="1350" b="1">
                <a:solidFill>
                  <a:srgbClr val="000000"/>
                </a:solidFill>
                <a:ea typeface="Calibri" panose="020F0502020204030204" pitchFamily="34" charset="0"/>
              </a:rPr>
              <a:t>„Mikrobielle Dynamiken entlang der Lebensmittelkette“</a:t>
            </a:r>
            <a:endParaRPr lang="de-DE" sz="105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67228" y="2463738"/>
            <a:ext cx="48713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latin typeface="Calibri Light" panose="020F0302020204030204" pitchFamily="34" charset="0"/>
              </a:rPr>
              <a:t>Mikrobiomforschung</a:t>
            </a:r>
            <a:r>
              <a:rPr lang="en-US" sz="4400" b="1" dirty="0">
                <a:latin typeface="Calibri Light" panose="020F0302020204030204" pitchFamily="34" charset="0"/>
              </a:rPr>
              <a:t> am </a:t>
            </a:r>
            <a:r>
              <a:rPr lang="en-US" sz="4400" b="1" dirty="0" err="1">
                <a:latin typeface="Calibri Light" panose="020F0302020204030204" pitchFamily="34" charset="0"/>
              </a:rPr>
              <a:t>Beispiel</a:t>
            </a:r>
            <a:r>
              <a:rPr lang="en-US" sz="4400" b="1" dirty="0">
                <a:latin typeface="Calibri Light" panose="020F0302020204030204" pitchFamily="34" charset="0"/>
              </a:rPr>
              <a:t> </a:t>
            </a:r>
            <a:r>
              <a:rPr lang="en-US" sz="4400" b="1" dirty="0" err="1">
                <a:latin typeface="Calibri Light" panose="020F0302020204030204" pitchFamily="34" charset="0"/>
              </a:rPr>
              <a:t>Käse</a:t>
            </a:r>
            <a:endParaRPr lang="en-US" sz="4400" b="1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876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/>
          </p:cNvSpPr>
          <p:nvPr>
            <p:ph idx="4294967295"/>
          </p:nvPr>
        </p:nvSpPr>
        <p:spPr>
          <a:xfrm>
            <a:off x="1600200" y="1384300"/>
            <a:ext cx="7543800" cy="3017838"/>
          </a:xfrm>
        </p:spPr>
        <p:txBody>
          <a:bodyPr/>
          <a:lstStyle/>
          <a:p>
            <a:pPr marL="0" indent="0">
              <a:buNone/>
            </a:pPr>
            <a:endParaRPr lang="de-AT" dirty="0"/>
          </a:p>
          <a:p>
            <a:endParaRPr lang="en-US" dirty="0"/>
          </a:p>
        </p:txBody>
      </p:sp>
      <p:sp>
        <p:nvSpPr>
          <p:cNvPr id="9" name="Rectangle 2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9144000" cy="539750"/>
          </a:xfrm>
        </p:spPr>
        <p:txBody>
          <a:bodyPr>
            <a:noAutofit/>
          </a:bodyPr>
          <a:lstStyle/>
          <a:p>
            <a:r>
              <a:rPr lang="de-AT" sz="2100" b="1" dirty="0">
                <a:latin typeface="Calibri" panose="020F0502020204030204" pitchFamily="34" charset="0"/>
              </a:rPr>
              <a:t>Was erwartet ihr euch von Produkten wenn ihr einkaufen geht?</a:t>
            </a:r>
            <a:endParaRPr lang="de-DE" sz="2100" b="1" dirty="0">
              <a:latin typeface="Calibri" panose="020F050202020403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66" y="810527"/>
            <a:ext cx="5368211" cy="3578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feld 3"/>
          <p:cNvSpPr txBox="1"/>
          <p:nvPr/>
        </p:nvSpPr>
        <p:spPr>
          <a:xfrm>
            <a:off x="5825765" y="1611513"/>
            <a:ext cx="6319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…</a:t>
            </a:r>
          </a:p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550977" y="4389334"/>
            <a:ext cx="89837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https://www.pexels.com/de-de/foto/lebensmittel-frau-einkaufen-markt-3962294/</a:t>
            </a:r>
          </a:p>
        </p:txBody>
      </p:sp>
    </p:spTree>
    <p:extLst>
      <p:ext uri="{BB962C8B-B14F-4D97-AF65-F5344CB8AC3E}">
        <p14:creationId xmlns:p14="http://schemas.microsoft.com/office/powerpoint/2010/main" val="2712101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/>
          </p:cNvSpPr>
          <p:nvPr>
            <p:ph idx="4294967295"/>
          </p:nvPr>
        </p:nvSpPr>
        <p:spPr>
          <a:xfrm>
            <a:off x="1600200" y="1384300"/>
            <a:ext cx="7543800" cy="3017838"/>
          </a:xfrm>
        </p:spPr>
        <p:txBody>
          <a:bodyPr/>
          <a:lstStyle/>
          <a:p>
            <a:pPr marL="0" indent="0">
              <a:buNone/>
            </a:pPr>
            <a:endParaRPr lang="de-AT" dirty="0"/>
          </a:p>
          <a:p>
            <a:endParaRPr lang="en-US" dirty="0"/>
          </a:p>
        </p:txBody>
      </p:sp>
      <p:sp>
        <p:nvSpPr>
          <p:cNvPr id="9" name="Rectangle 2"/>
          <p:cNvSpPr>
            <a:spLocks noGrp="1"/>
          </p:cNvSpPr>
          <p:nvPr>
            <p:ph type="title" idx="4294967295"/>
          </p:nvPr>
        </p:nvSpPr>
        <p:spPr>
          <a:xfrm>
            <a:off x="1009650" y="136412"/>
            <a:ext cx="7124700" cy="539750"/>
          </a:xfrm>
        </p:spPr>
        <p:txBody>
          <a:bodyPr>
            <a:noAutofit/>
          </a:bodyPr>
          <a:lstStyle/>
          <a:p>
            <a:r>
              <a:rPr lang="de-AT" sz="2100" b="1" dirty="0">
                <a:latin typeface="Calibri" panose="020F0502020204030204" pitchFamily="34" charset="0"/>
              </a:rPr>
              <a:t>Wie muss die Industrie auf diese Wünsche reagieren? </a:t>
            </a:r>
            <a:endParaRPr lang="de-DE" sz="2100" b="1" dirty="0">
              <a:latin typeface="Calibri" panose="020F050202020403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825765" y="1611513"/>
            <a:ext cx="6319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…</a:t>
            </a:r>
          </a:p>
          <a:p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96" y="758232"/>
            <a:ext cx="5492169" cy="3646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hteck 5"/>
          <p:cNvSpPr/>
          <p:nvPr/>
        </p:nvSpPr>
        <p:spPr>
          <a:xfrm>
            <a:off x="515163" y="4486838"/>
            <a:ext cx="8715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chemeClr val="bg1">
                    <a:lumMod val="50000"/>
                  </a:schemeClr>
                </a:solidFill>
              </a:rPr>
              <a:t>https://www.pexels.com/de-de/foto/lebensmittel-industrie-landwirtschaft-technologie-10269715/</a:t>
            </a:r>
          </a:p>
        </p:txBody>
      </p:sp>
    </p:spTree>
    <p:extLst>
      <p:ext uri="{BB962C8B-B14F-4D97-AF65-F5344CB8AC3E}">
        <p14:creationId xmlns:p14="http://schemas.microsoft.com/office/powerpoint/2010/main" val="3157396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17973" y="3958237"/>
            <a:ext cx="1914524" cy="685800"/>
          </a:xfr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de-AT" altLang="de-DE" sz="15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Mensch/Tier/Umwelt</a:t>
            </a: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1360546" y="2176413"/>
            <a:ext cx="1371600" cy="8572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50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Verderb</a:t>
            </a: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2789296" y="2176413"/>
            <a:ext cx="1657350" cy="8572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50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Pathogene</a:t>
            </a: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5532496" y="690513"/>
            <a:ext cx="1657350" cy="8572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500" dirty="0" err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Keimflora</a:t>
            </a:r>
            <a:r>
              <a:rPr lang="de-AT" altLang="de-DE" sz="15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erwünscht</a:t>
            </a:r>
          </a:p>
        </p:txBody>
      </p:sp>
      <p:cxnSp>
        <p:nvCxnSpPr>
          <p:cNvPr id="77830" name="AutoShape 6"/>
          <p:cNvCxnSpPr>
            <a:cxnSpLocks noChangeShapeType="1"/>
            <a:stCxn id="77827" idx="2"/>
            <a:endCxn id="77826" idx="2"/>
          </p:cNvCxnSpPr>
          <p:nvPr/>
        </p:nvCxnSpPr>
        <p:spPr bwMode="auto">
          <a:xfrm rot="16200000" flipH="1">
            <a:off x="2505603" y="2574405"/>
            <a:ext cx="1610374" cy="2528889"/>
          </a:xfrm>
          <a:prstGeom prst="bentConnector3">
            <a:avLst>
              <a:gd name="adj1" fmla="val 114195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31" name="AutoShape 7"/>
          <p:cNvCxnSpPr>
            <a:cxnSpLocks noChangeShapeType="1"/>
            <a:stCxn id="77828" idx="2"/>
            <a:endCxn id="77826" idx="0"/>
          </p:cNvCxnSpPr>
          <p:nvPr/>
        </p:nvCxnSpPr>
        <p:spPr bwMode="auto">
          <a:xfrm rot="16200000" flipH="1">
            <a:off x="3634316" y="3017318"/>
            <a:ext cx="924574" cy="957264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1474846" y="690513"/>
            <a:ext cx="2057400" cy="8572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500" dirty="0" err="1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Keimflora</a:t>
            </a:r>
            <a:r>
              <a:rPr lang="de-AT" altLang="de-DE" sz="150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unerwünscht</a:t>
            </a: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4789546" y="2176413"/>
            <a:ext cx="1714500" cy="8572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50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Autochtone Flora</a:t>
            </a:r>
          </a:p>
        </p:txBody>
      </p:sp>
      <p:sp>
        <p:nvSpPr>
          <p:cNvPr id="77834" name="Rectangle 10"/>
          <p:cNvSpPr>
            <a:spLocks noChangeArrowheads="1"/>
          </p:cNvSpPr>
          <p:nvPr/>
        </p:nvSpPr>
        <p:spPr bwMode="auto">
          <a:xfrm>
            <a:off x="6561196" y="2176413"/>
            <a:ext cx="1314450" cy="8572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15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Starterkultur/Reifungskultur</a:t>
            </a:r>
          </a:p>
        </p:txBody>
      </p:sp>
      <p:cxnSp>
        <p:nvCxnSpPr>
          <p:cNvPr id="77835" name="AutoShape 11"/>
          <p:cNvCxnSpPr>
            <a:cxnSpLocks noChangeShapeType="1"/>
            <a:stCxn id="77829" idx="1"/>
            <a:endCxn id="77832" idx="3"/>
          </p:cNvCxnSpPr>
          <p:nvPr/>
        </p:nvCxnSpPr>
        <p:spPr bwMode="auto">
          <a:xfrm rot="10800000">
            <a:off x="3539390" y="1119138"/>
            <a:ext cx="1985963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36" name="AutoShape 12"/>
          <p:cNvCxnSpPr>
            <a:cxnSpLocks noChangeShapeType="1"/>
            <a:stCxn id="77832" idx="2"/>
            <a:endCxn id="77827" idx="0"/>
          </p:cNvCxnSpPr>
          <p:nvPr/>
        </p:nvCxnSpPr>
        <p:spPr bwMode="auto">
          <a:xfrm rot="5400000">
            <a:off x="1967765" y="1633488"/>
            <a:ext cx="614363" cy="457200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37" name="AutoShape 13"/>
          <p:cNvCxnSpPr>
            <a:cxnSpLocks noChangeShapeType="1"/>
            <a:stCxn id="77832" idx="2"/>
            <a:endCxn id="77828" idx="0"/>
          </p:cNvCxnSpPr>
          <p:nvPr/>
        </p:nvCxnSpPr>
        <p:spPr bwMode="auto">
          <a:xfrm rot="16200000" flipH="1">
            <a:off x="2753577" y="1304876"/>
            <a:ext cx="614363" cy="1114425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38" name="AutoShape 14"/>
          <p:cNvCxnSpPr>
            <a:cxnSpLocks noChangeShapeType="1"/>
            <a:stCxn id="77829" idx="2"/>
            <a:endCxn id="77833" idx="0"/>
          </p:cNvCxnSpPr>
          <p:nvPr/>
        </p:nvCxnSpPr>
        <p:spPr bwMode="auto">
          <a:xfrm rot="5400000">
            <a:off x="5696802" y="1504901"/>
            <a:ext cx="614363" cy="714375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39" name="AutoShape 15"/>
          <p:cNvCxnSpPr>
            <a:cxnSpLocks noChangeShapeType="1"/>
            <a:stCxn id="77829" idx="2"/>
            <a:endCxn id="77834" idx="0"/>
          </p:cNvCxnSpPr>
          <p:nvPr/>
        </p:nvCxnSpPr>
        <p:spPr bwMode="auto">
          <a:xfrm rot="16200000" flipH="1">
            <a:off x="6482615" y="1433463"/>
            <a:ext cx="614363" cy="857250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0" name="AutoShape 16"/>
          <p:cNvCxnSpPr>
            <a:cxnSpLocks noChangeShapeType="1"/>
            <a:stCxn id="77834" idx="2"/>
            <a:endCxn id="77826" idx="3"/>
          </p:cNvCxnSpPr>
          <p:nvPr/>
        </p:nvCxnSpPr>
        <p:spPr bwMode="auto">
          <a:xfrm rot="5400000">
            <a:off x="5741722" y="2824438"/>
            <a:ext cx="1267474" cy="1685924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xtfeld 1"/>
          <p:cNvSpPr txBox="1"/>
          <p:nvPr/>
        </p:nvSpPr>
        <p:spPr>
          <a:xfrm>
            <a:off x="7218421" y="795972"/>
            <a:ext cx="1026243" cy="646331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FF00"/>
                </a:solidFill>
              </a:rPr>
              <a:t>Beispiel: </a:t>
            </a:r>
          </a:p>
          <a:p>
            <a:r>
              <a:rPr lang="de-DE" dirty="0">
                <a:solidFill>
                  <a:srgbClr val="FFFF00"/>
                </a:solidFill>
              </a:rPr>
              <a:t>Käse</a:t>
            </a:r>
          </a:p>
        </p:txBody>
      </p:sp>
      <p:sp>
        <p:nvSpPr>
          <p:cNvPr id="20" name="Rechteck 1">
            <a:extLst>
              <a:ext uri="{FF2B5EF4-FFF2-40B4-BE49-F238E27FC236}">
                <a16:creationId xmlns:a16="http://schemas.microsoft.com/office/drawing/2014/main" id="{30C2DBCA-B527-DD94-9399-AE68A2DBF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9602" y="150541"/>
            <a:ext cx="644604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Mikroben in Lebensmittel</a:t>
            </a:r>
            <a:endParaRPr lang="de-DE" altLang="de-DE" sz="21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88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30" y="758825"/>
            <a:ext cx="5230707" cy="3694987"/>
          </a:xfrm>
        </p:spPr>
      </p:pic>
      <p:sp>
        <p:nvSpPr>
          <p:cNvPr id="6" name="Inhaltsplatzhalter 2"/>
          <p:cNvSpPr txBox="1">
            <a:spLocks/>
          </p:cNvSpPr>
          <p:nvPr/>
        </p:nvSpPr>
        <p:spPr>
          <a:xfrm>
            <a:off x="5334168" y="1021593"/>
            <a:ext cx="2920507" cy="3274937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Weltweit geschätzt 23 Mio. Tonnen Käse produziert</a:t>
            </a:r>
          </a:p>
          <a:p>
            <a:r>
              <a:rPr 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In Europa wird weltweit am meisten Käse produziert </a:t>
            </a:r>
          </a:p>
          <a:p>
            <a:r>
              <a:rPr 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Ö: 200 000 Tonnen/Jahr</a:t>
            </a:r>
          </a:p>
          <a:p>
            <a:r>
              <a:rPr 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Am meisten Käse wird aus Kuhvollmilch produziert</a:t>
            </a:r>
          </a:p>
          <a:p>
            <a:endParaRPr lang="de-DE" sz="2100" dirty="0"/>
          </a:p>
          <a:p>
            <a:endParaRPr lang="de-DE" sz="2100" dirty="0"/>
          </a:p>
          <a:p>
            <a:endParaRPr lang="de-DE" sz="2100" dirty="0"/>
          </a:p>
          <a:p>
            <a:endParaRPr lang="de-DE" sz="2100" dirty="0"/>
          </a:p>
        </p:txBody>
      </p:sp>
      <p:sp>
        <p:nvSpPr>
          <p:cNvPr id="7" name="Textfeld 6"/>
          <p:cNvSpPr txBox="1"/>
          <p:nvPr/>
        </p:nvSpPr>
        <p:spPr>
          <a:xfrm>
            <a:off x="575035" y="4328643"/>
            <a:ext cx="19445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50000"/>
                  </a:schemeClr>
                </a:solidFill>
              </a:rPr>
              <a:t>Datenquelle: FAO</a:t>
            </a:r>
          </a:p>
        </p:txBody>
      </p:sp>
      <p:sp>
        <p:nvSpPr>
          <p:cNvPr id="8" name="Rechteck 1"/>
          <p:cNvSpPr>
            <a:spLocks noChangeArrowheads="1"/>
          </p:cNvSpPr>
          <p:nvPr/>
        </p:nvSpPr>
        <p:spPr bwMode="auto">
          <a:xfrm>
            <a:off x="0" y="150541"/>
            <a:ext cx="91440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AT" altLang="de-DE" sz="2100" b="1" u="sng" dirty="0">
                <a:latin typeface="Calibri "/>
                <a:cs typeface="Calibri Light" panose="020F0302020204030204" pitchFamily="34" charset="0"/>
              </a:rPr>
              <a:t>Käseproduktion 2019</a:t>
            </a:r>
            <a:endParaRPr lang="de-DE" altLang="de-DE" sz="2100" b="1" u="sng" dirty="0">
              <a:latin typeface="Calibri 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488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1"/>
          <p:cNvSpPr>
            <a:spLocks noChangeArrowheads="1"/>
          </p:cNvSpPr>
          <p:nvPr/>
        </p:nvSpPr>
        <p:spPr bwMode="auto">
          <a:xfrm>
            <a:off x="468067" y="150541"/>
            <a:ext cx="64460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2800" b="1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Käseproduktion in Österreich</a:t>
            </a:r>
            <a:endParaRPr lang="de-DE" altLang="de-DE" sz="2800" b="1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6" name="Inhaltsplatzhalt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556" y="2690250"/>
            <a:ext cx="2937888" cy="1959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Inhaltsplatzhalter 2"/>
          <p:cNvSpPr txBox="1">
            <a:spLocks/>
          </p:cNvSpPr>
          <p:nvPr/>
        </p:nvSpPr>
        <p:spPr>
          <a:xfrm>
            <a:off x="0" y="729171"/>
            <a:ext cx="2894029" cy="336539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Gailtaler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Almkäse</a:t>
            </a:r>
            <a:endParaRPr lang="de-DE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Glundner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Käse</a:t>
            </a:r>
          </a:p>
          <a:p>
            <a:pPr lvl="1"/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Mondseer</a:t>
            </a:r>
          </a:p>
          <a:p>
            <a:pPr lvl="1"/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Montafoner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Sauerkäse</a:t>
            </a:r>
          </a:p>
          <a:p>
            <a:pPr lvl="1"/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Pinzgauer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Bierkäse</a:t>
            </a:r>
          </a:p>
          <a:p>
            <a:pPr lvl="1"/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Räßkäse</a:t>
            </a:r>
            <a:endParaRPr lang="de-DE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Schlierbacher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Schlosskäse</a:t>
            </a:r>
          </a:p>
          <a:p>
            <a:pPr lvl="1"/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Murtaler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Steirerkäse</a:t>
            </a:r>
          </a:p>
          <a:p>
            <a:pPr lvl="1"/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Ennstaler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Steirerkäse</a:t>
            </a:r>
          </a:p>
          <a:p>
            <a:pPr lvl="1"/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Tiroler Alm-/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Alpkäse</a:t>
            </a:r>
            <a:endParaRPr lang="de-DE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Tiroler Bergkäse</a:t>
            </a:r>
          </a:p>
          <a:p>
            <a:pPr lvl="1"/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Tiroler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Graukäse</a:t>
            </a:r>
            <a:endParaRPr lang="de-DE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de-DE" sz="1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Vorarlberger Bergkäse</a:t>
            </a:r>
          </a:p>
          <a:p>
            <a:pPr lvl="1"/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Waldviertler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Selchkas</a:t>
            </a:r>
            <a:endParaRPr lang="de-DE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</a:p>
          <a:p>
            <a:endParaRPr lang="de-DE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e-DE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400" dirty="0"/>
          </a:p>
        </p:txBody>
      </p:sp>
      <p:sp>
        <p:nvSpPr>
          <p:cNvPr id="8" name="Rechteck 7"/>
          <p:cNvSpPr/>
          <p:nvPr/>
        </p:nvSpPr>
        <p:spPr>
          <a:xfrm>
            <a:off x="4225789" y="4592098"/>
            <a:ext cx="6096000" cy="1692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500" dirty="0">
                <a:latin typeface="Calibri" panose="020F0502020204030204" pitchFamily="34" charset="0"/>
                <a:cs typeface="Calibri" panose="020F0502020204030204" pitchFamily="34" charset="0"/>
              </a:rPr>
              <a:t>https://www.pexels.com/de-de/foto/essen-auf-brown-board-2531189/</a:t>
            </a:r>
          </a:p>
        </p:txBody>
      </p:sp>
      <p:sp>
        <p:nvSpPr>
          <p:cNvPr id="9" name="Inhaltsplatzhalter 3"/>
          <p:cNvSpPr txBox="1">
            <a:spLocks/>
          </p:cNvSpPr>
          <p:nvPr/>
        </p:nvSpPr>
        <p:spPr>
          <a:xfrm>
            <a:off x="3466707" y="715812"/>
            <a:ext cx="5356782" cy="301783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Produktion von Rohmilchkäse</a:t>
            </a:r>
            <a:endParaRPr lang="de-DE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Unbehandelte Milch (Erhitzen auf maximal 40°C)</a:t>
            </a:r>
          </a:p>
          <a:p>
            <a:r>
              <a:rPr lang="de-D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Dicklegung durch Lab-Enzyme 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de-D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Molke und Käsebruch</a:t>
            </a:r>
          </a:p>
          <a:p>
            <a:r>
              <a:rPr lang="de-D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Geschmack wird bestimmt durch Milch, Reifedauer, Starter und -Reifekulturen, dem Salzgehalt der Lake, Raumtemperatur, Größe oder Pflege der Rinde.. </a:t>
            </a:r>
            <a:r>
              <a:rPr lang="de-DE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 durch Käsemikroben….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444" y="2690250"/>
            <a:ext cx="2612302" cy="1959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6749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4"/>
          <p:cNvGrpSpPr/>
          <p:nvPr/>
        </p:nvGrpSpPr>
        <p:grpSpPr>
          <a:xfrm>
            <a:off x="515627" y="3314590"/>
            <a:ext cx="8625412" cy="1323188"/>
            <a:chOff x="437196" y="4221088"/>
            <a:chExt cx="8291016" cy="1703748"/>
          </a:xfrm>
        </p:grpSpPr>
        <p:pic>
          <p:nvPicPr>
            <p:cNvPr id="5" name="Picture 2" descr="X:\Microbial Ecology\Elisa\Projekte laufend\Rupp Rinden Projekt 2\Bilder_Käse\P1050454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52624" y="4221088"/>
              <a:ext cx="1275588" cy="17007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X:\Microbial Ecology\Elisa\Projekte laufend\Rupp Rinden Projekt 2\Bilder_Käse\P1050486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199820" y="4221088"/>
              <a:ext cx="2272284" cy="17007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5" descr="X:\Microbial Ecology\Elisa\Projekte laufend\Rupp Rinden Projekt 2\Bilder_Käse\P105048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939428" y="4221088"/>
              <a:ext cx="1275539" cy="16992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X:\Microbial Ecology\Elisa\Projekte laufend\Rupp Rinden Projekt 2\Bilder_Käse\P1050508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37196" y="4225636"/>
              <a:ext cx="2262596" cy="16992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7" descr="X:\Microbial Ecology\Elisa\Projekte laufend\Rupp Rinden Projekt 2\Bilder_Käse\P1050424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665107" y="4221088"/>
              <a:ext cx="1275588" cy="17007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feld 9"/>
          <p:cNvSpPr txBox="1"/>
          <p:nvPr/>
        </p:nvSpPr>
        <p:spPr>
          <a:xfrm>
            <a:off x="7813510" y="4354436"/>
            <a:ext cx="13482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© Monika Dzieciol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D11342F5-CD22-4A4A-9742-D3BC0C5BA2F5}"/>
              </a:ext>
            </a:extLst>
          </p:cNvPr>
          <p:cNvSpPr txBox="1">
            <a:spLocks/>
          </p:cNvSpPr>
          <p:nvPr/>
        </p:nvSpPr>
        <p:spPr>
          <a:xfrm>
            <a:off x="272167" y="286769"/>
            <a:ext cx="8634413" cy="612775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 spc="-38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solidFill>
                  <a:schemeClr val="accent1"/>
                </a:solidFill>
                <a:cs typeface="Gill Sans MT"/>
              </a:rPr>
              <a:t>Vorarlberger</a:t>
            </a:r>
            <a:r>
              <a:rPr lang="en-US" sz="2800" b="1" dirty="0">
                <a:solidFill>
                  <a:schemeClr val="accent1"/>
                </a:solidFill>
                <a:cs typeface="Gill Sans MT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cs typeface="Gill Sans MT"/>
              </a:rPr>
              <a:t>Bergkäse</a:t>
            </a:r>
            <a:endParaRPr lang="de-DE" sz="2800" b="1" dirty="0">
              <a:solidFill>
                <a:schemeClr val="accent1"/>
              </a:solidFill>
            </a:endParaRP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84366127-BE6A-2F4C-9115-854702A58E01}"/>
              </a:ext>
            </a:extLst>
          </p:cNvPr>
          <p:cNvSpPr txBox="1">
            <a:spLocks/>
          </p:cNvSpPr>
          <p:nvPr/>
        </p:nvSpPr>
        <p:spPr>
          <a:xfrm>
            <a:off x="515627" y="2098080"/>
            <a:ext cx="4286467" cy="5035932"/>
          </a:xfrm>
          <a:prstGeom prst="rect">
            <a:avLst/>
          </a:prstGeom>
        </p:spPr>
        <p:txBody>
          <a:bodyPr>
            <a:normAutofit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pic>
        <p:nvPicPr>
          <p:cNvPr id="13" name="Grafik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391" y="1116310"/>
            <a:ext cx="3295525" cy="1832888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  <p:sp>
        <p:nvSpPr>
          <p:cNvPr id="3" name="Rechteck 2"/>
          <p:cNvSpPr/>
          <p:nvPr/>
        </p:nvSpPr>
        <p:spPr>
          <a:xfrm>
            <a:off x="5333999" y="2087880"/>
            <a:ext cx="295275" cy="4876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12879" y="1056732"/>
            <a:ext cx="4615863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de-DE" alt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it Salzlake gewaschener Hartkäse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Keine Zugabe externer Reifekulturen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Käselaib = 30kg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Käseherstellung seit dem 14. Jahrhundert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Jahresproduktion &gt;4.500 Tonnen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Reifezeit: 3-18 Monate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Geschützte Ursprungsbezeichnung</a:t>
            </a:r>
          </a:p>
        </p:txBody>
      </p:sp>
    </p:spTree>
    <p:extLst>
      <p:ext uri="{BB962C8B-B14F-4D97-AF65-F5344CB8AC3E}">
        <p14:creationId xmlns:p14="http://schemas.microsoft.com/office/powerpoint/2010/main" val="1376724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D11342F5-CD22-4A4A-9742-D3BC0C5BA2F5}"/>
              </a:ext>
            </a:extLst>
          </p:cNvPr>
          <p:cNvSpPr txBox="1">
            <a:spLocks/>
          </p:cNvSpPr>
          <p:nvPr/>
        </p:nvSpPr>
        <p:spPr>
          <a:xfrm>
            <a:off x="272167" y="286769"/>
            <a:ext cx="8634413" cy="612775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 spc="-38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1"/>
                </a:solidFill>
                <a:cs typeface="Gill Sans MT"/>
              </a:rPr>
              <a:t>Das </a:t>
            </a:r>
            <a:r>
              <a:rPr lang="en-US" sz="2800" b="1" dirty="0" err="1">
                <a:solidFill>
                  <a:schemeClr val="accent1"/>
                </a:solidFill>
                <a:cs typeface="Gill Sans MT"/>
              </a:rPr>
              <a:t>Käsemikrobiom</a:t>
            </a:r>
            <a:endParaRPr lang="de-DE" sz="2800" b="1" dirty="0">
              <a:solidFill>
                <a:schemeClr val="accent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83147" y="909528"/>
            <a:ext cx="47941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Einige häufige mikrobielle Key-Player mit Reifungsfunktion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Viele sind da (Zufall, Milch, Salzlake, in-house)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Es gibt Bakterien und Pilze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Mikroben haben auch Schutzfunktion am und im Käse</a:t>
            </a:r>
          </a:p>
          <a:p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6961499" y="677705"/>
            <a:ext cx="1234996" cy="3966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485325" y="2591201"/>
            <a:ext cx="117990" cy="229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5539607" y="2036190"/>
            <a:ext cx="286157" cy="3016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607" y="1074381"/>
            <a:ext cx="3209784" cy="2105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hteck 14"/>
          <p:cNvSpPr/>
          <p:nvPr/>
        </p:nvSpPr>
        <p:spPr>
          <a:xfrm>
            <a:off x="5560137" y="362023"/>
            <a:ext cx="359896" cy="3016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6" name="Picture 4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83"/>
          <a:stretch/>
        </p:blipFill>
        <p:spPr bwMode="auto">
          <a:xfrm>
            <a:off x="570957" y="2992664"/>
            <a:ext cx="2159876" cy="19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833" y="2992664"/>
            <a:ext cx="2549154" cy="1911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7342909" y="286769"/>
            <a:ext cx="1330036" cy="376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8493AE-22FA-E831-FD16-100A04B8EF8A}"/>
              </a:ext>
            </a:extLst>
          </p:cNvPr>
          <p:cNvSpPr txBox="1"/>
          <p:nvPr/>
        </p:nvSpPr>
        <p:spPr>
          <a:xfrm>
            <a:off x="5467169" y="3170211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chemeClr val="bg1">
                    <a:lumMod val="50000"/>
                  </a:schemeClr>
                </a:solidFill>
              </a:rPr>
              <a:t>Foto von Martin </a:t>
            </a:r>
            <a:r>
              <a:rPr lang="de-DE" sz="1000" dirty="0" err="1">
                <a:solidFill>
                  <a:schemeClr val="bg1">
                    <a:lumMod val="50000"/>
                  </a:schemeClr>
                </a:solidFill>
              </a:rPr>
              <a:t>Oeggerli</a:t>
            </a:r>
            <a:r>
              <a:rPr lang="de-DE" sz="1000" dirty="0">
                <a:solidFill>
                  <a:schemeClr val="bg1">
                    <a:lumMod val="50000"/>
                  </a:schemeClr>
                </a:solidFill>
              </a:rPr>
              <a:t> mit Unterstützung </a:t>
            </a:r>
          </a:p>
          <a:p>
            <a:r>
              <a:rPr lang="de-DE" sz="1000" dirty="0">
                <a:solidFill>
                  <a:schemeClr val="bg1">
                    <a:lumMod val="50000"/>
                  </a:schemeClr>
                </a:solidFill>
              </a:rPr>
              <a:t>der School Of Life Sciences, </a:t>
            </a:r>
            <a:r>
              <a:rPr lang="de-DE" sz="1000" dirty="0" err="1">
                <a:solidFill>
                  <a:schemeClr val="bg1">
                    <a:lumMod val="50000"/>
                  </a:schemeClr>
                </a:solidFill>
              </a:rPr>
              <a:t>Fhnw</a:t>
            </a:r>
            <a:r>
              <a:rPr lang="de-DE" sz="1000" dirty="0">
                <a:solidFill>
                  <a:schemeClr val="bg1">
                    <a:lumMod val="50000"/>
                  </a:schemeClr>
                </a:solidFill>
              </a:rPr>
              <a:t>, Basel</a:t>
            </a:r>
          </a:p>
        </p:txBody>
      </p:sp>
    </p:spTree>
    <p:extLst>
      <p:ext uri="{BB962C8B-B14F-4D97-AF65-F5344CB8AC3E}">
        <p14:creationId xmlns:p14="http://schemas.microsoft.com/office/powerpoint/2010/main" val="3282986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fik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58" y="806267"/>
            <a:ext cx="8653299" cy="3829651"/>
          </a:xfrm>
          <a:prstGeom prst="rect">
            <a:avLst/>
          </a:prstGeom>
        </p:spPr>
      </p:pic>
      <p:sp>
        <p:nvSpPr>
          <p:cNvPr id="39" name="Titel 1">
            <a:extLst>
              <a:ext uri="{FF2B5EF4-FFF2-40B4-BE49-F238E27FC236}">
                <a16:creationId xmlns:a16="http://schemas.microsoft.com/office/drawing/2014/main" id="{A91254B5-14E9-B44B-B4A6-37F2F24B0DF1}"/>
              </a:ext>
            </a:extLst>
          </p:cNvPr>
          <p:cNvSpPr txBox="1">
            <a:spLocks/>
          </p:cNvSpPr>
          <p:nvPr/>
        </p:nvSpPr>
        <p:spPr>
          <a:xfrm>
            <a:off x="200024" y="86032"/>
            <a:ext cx="8943976" cy="612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 spc="-38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solidFill>
                  <a:schemeClr val="accent1"/>
                </a:solidFill>
              </a:rPr>
              <a:t>Mikrobielle</a:t>
            </a:r>
            <a:r>
              <a:rPr lang="en-US" sz="2800" b="1" dirty="0">
                <a:solidFill>
                  <a:schemeClr val="accent1"/>
                </a:solidFill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</a:rPr>
              <a:t>Dynamik</a:t>
            </a:r>
            <a:r>
              <a:rPr lang="en-US" sz="2800" b="1" dirty="0">
                <a:solidFill>
                  <a:schemeClr val="accent1"/>
                </a:solidFill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</a:rPr>
              <a:t>während</a:t>
            </a:r>
            <a:r>
              <a:rPr lang="en-US" sz="2800" b="1" dirty="0">
                <a:solidFill>
                  <a:schemeClr val="accent1"/>
                </a:solidFill>
              </a:rPr>
              <a:t> der </a:t>
            </a:r>
            <a:r>
              <a:rPr lang="en-US" sz="2800" b="1" dirty="0" err="1">
                <a:solidFill>
                  <a:schemeClr val="accent1"/>
                </a:solidFill>
              </a:rPr>
              <a:t>Reifungsdauer</a:t>
            </a:r>
            <a:endParaRPr lang="de-AT" sz="2800" dirty="0">
              <a:solidFill>
                <a:schemeClr val="accent1"/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200024" y="4635918"/>
            <a:ext cx="60472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Quijada, NM et al. Foods. 2020; 9(12):E1851</a:t>
            </a:r>
          </a:p>
        </p:txBody>
      </p:sp>
    </p:spTree>
    <p:extLst>
      <p:ext uri="{BB962C8B-B14F-4D97-AF65-F5344CB8AC3E}">
        <p14:creationId xmlns:p14="http://schemas.microsoft.com/office/powerpoint/2010/main" val="87534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>
            <a:extLst>
              <a:ext uri="{FF2B5EF4-FFF2-40B4-BE49-F238E27FC236}">
                <a16:creationId xmlns:a16="http://schemas.microsoft.com/office/drawing/2014/main" id="{A91254B5-14E9-B44B-B4A6-37F2F24B0DF1}"/>
              </a:ext>
            </a:extLst>
          </p:cNvPr>
          <p:cNvSpPr txBox="1">
            <a:spLocks/>
          </p:cNvSpPr>
          <p:nvPr/>
        </p:nvSpPr>
        <p:spPr>
          <a:xfrm>
            <a:off x="200024" y="86032"/>
            <a:ext cx="8943976" cy="612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 spc="-38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solidFill>
                  <a:schemeClr val="accent1"/>
                </a:solidFill>
              </a:rPr>
              <a:t>Keimzahlen</a:t>
            </a:r>
            <a:r>
              <a:rPr lang="en-US" sz="2800" b="1" dirty="0">
                <a:solidFill>
                  <a:schemeClr val="accent1"/>
                </a:solidFill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</a:rPr>
              <a:t>während</a:t>
            </a:r>
            <a:r>
              <a:rPr lang="en-US" sz="2800" b="1" dirty="0">
                <a:solidFill>
                  <a:schemeClr val="accent1"/>
                </a:solidFill>
              </a:rPr>
              <a:t> der </a:t>
            </a:r>
            <a:r>
              <a:rPr lang="en-US" sz="2800" b="1" dirty="0" err="1">
                <a:solidFill>
                  <a:schemeClr val="accent1"/>
                </a:solidFill>
              </a:rPr>
              <a:t>Reifungsdauer</a:t>
            </a:r>
            <a:endParaRPr lang="de-AT" sz="2800" dirty="0">
              <a:solidFill>
                <a:schemeClr val="accent1"/>
              </a:solidFill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511" y="1227967"/>
            <a:ext cx="4520356" cy="3084063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6860376" y="1917726"/>
            <a:ext cx="15135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10</a:t>
            </a:r>
            <a:r>
              <a:rPr lang="de-DE" baseline="30000" dirty="0"/>
              <a:t>10 </a:t>
            </a:r>
            <a:r>
              <a:rPr lang="de-DE" dirty="0"/>
              <a:t>BCE/5g </a:t>
            </a:r>
          </a:p>
          <a:p>
            <a:r>
              <a:rPr lang="de-DE" dirty="0"/>
              <a:t>Bakterien</a:t>
            </a:r>
          </a:p>
          <a:p>
            <a:endParaRPr lang="de-DE" baseline="30000" dirty="0"/>
          </a:p>
          <a:p>
            <a:endParaRPr lang="de-DE" baseline="30000" dirty="0"/>
          </a:p>
          <a:p>
            <a:r>
              <a:rPr lang="de-DE" dirty="0"/>
              <a:t>10</a:t>
            </a:r>
            <a:r>
              <a:rPr lang="de-DE" baseline="30000" dirty="0"/>
              <a:t>7 </a:t>
            </a:r>
            <a:r>
              <a:rPr lang="de-DE" dirty="0"/>
              <a:t>FCE/5g </a:t>
            </a:r>
          </a:p>
          <a:p>
            <a:r>
              <a:rPr lang="de-DE" dirty="0"/>
              <a:t>Pilze</a:t>
            </a:r>
          </a:p>
        </p:txBody>
      </p:sp>
      <p:sp>
        <p:nvSpPr>
          <p:cNvPr id="18" name="Rechteck 17"/>
          <p:cNvSpPr/>
          <p:nvPr/>
        </p:nvSpPr>
        <p:spPr>
          <a:xfrm>
            <a:off x="813147" y="4401186"/>
            <a:ext cx="60472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200" dirty="0"/>
              <a:t>Quijada, NM et al. Foods. 2020; 9(12):E1851</a:t>
            </a:r>
          </a:p>
        </p:txBody>
      </p:sp>
      <p:pic>
        <p:nvPicPr>
          <p:cNvPr id="10" name="Picture 4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83"/>
          <a:stretch/>
        </p:blipFill>
        <p:spPr bwMode="auto">
          <a:xfrm>
            <a:off x="389677" y="1426369"/>
            <a:ext cx="2250882" cy="1990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94639" y="3367022"/>
            <a:ext cx="204483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200 Proben</a:t>
            </a:r>
            <a:b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</a:br>
            <a:r>
              <a:rPr kumimoji="0" lang="de-DE" altLang="de-DE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2 Käsekeller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1400" dirty="0" err="1">
                <a:latin typeface="+mj-lt"/>
              </a:rPr>
              <a:t>Beprobungspunkte</a:t>
            </a:r>
            <a:r>
              <a:rPr lang="de-DE" altLang="de-DE" sz="1400" dirty="0">
                <a:latin typeface="+mj-lt"/>
              </a:rPr>
              <a:t>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0, 14, 30, 90 und 180 Tage während Reifung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8980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/>
          <p:cNvSpPr txBox="1">
            <a:spLocks/>
          </p:cNvSpPr>
          <p:nvPr/>
        </p:nvSpPr>
        <p:spPr>
          <a:xfrm>
            <a:off x="-1144767" y="216210"/>
            <a:ext cx="9518002" cy="492265"/>
          </a:xfrm>
          <a:prstGeom prst="rect">
            <a:avLst/>
          </a:prstGeom>
          <a:noFill/>
        </p:spPr>
        <p:txBody>
          <a:bodyPr wrap="square" lIns="60782" tIns="30392" rIns="60782" bIns="30392" rtlCol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GB" sz="3200" b="0" kern="1200">
                <a:solidFill>
                  <a:srgbClr val="A59466"/>
                </a:solidFill>
                <a:latin typeface="Microsoft Sans Serif" panose="020B0604020202020204" pitchFamily="34" charset="0"/>
                <a:ea typeface="Gulim" panose="020B0600000101010101" pitchFamily="34" charset="-127"/>
                <a:cs typeface="Microsoft Sans Serif" panose="020B0604020202020204" pitchFamily="34" charset="0"/>
              </a:defRPr>
            </a:lvl1pPr>
          </a:lstStyle>
          <a:p>
            <a:pPr algn="ctr"/>
            <a:r>
              <a:rPr lang="de-AT" sz="2800" b="1" dirty="0">
                <a:solidFill>
                  <a:schemeClr val="accent1"/>
                </a:solidFill>
                <a:latin typeface="+mj-lt"/>
              </a:rPr>
              <a:t>Wie funktioniert die </a:t>
            </a:r>
            <a:r>
              <a:rPr lang="de-AT" sz="2800" b="1" dirty="0" err="1">
                <a:solidFill>
                  <a:schemeClr val="accent1"/>
                </a:solidFill>
                <a:latin typeface="+mj-lt"/>
              </a:rPr>
              <a:t>Mikrobiomanalyse</a:t>
            </a:r>
            <a:r>
              <a:rPr lang="de-AT" sz="2800" b="1" dirty="0">
                <a:solidFill>
                  <a:schemeClr val="accent1"/>
                </a:solidFill>
                <a:latin typeface="+mj-lt"/>
              </a:rPr>
              <a:t>?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2141730" y="4683749"/>
            <a:ext cx="13917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>
                <a:solidFill>
                  <a:schemeClr val="bg1">
                    <a:lumMod val="65000"/>
                  </a:schemeClr>
                </a:solidFill>
              </a:rPr>
              <a:t>Quijada et al., 2020,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743" y="926824"/>
            <a:ext cx="4593431" cy="350043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1730" y="2641541"/>
            <a:ext cx="1557450" cy="2045229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>
            <a:off x="3353846" y="4674513"/>
            <a:ext cx="112883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50" dirty="0">
                <a:solidFill>
                  <a:schemeClr val="bg1">
                    <a:lumMod val="65000"/>
                  </a:schemeClr>
                </a:solidFill>
              </a:rPr>
              <a:t>orbitbiotech.com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055" y="1719018"/>
            <a:ext cx="1073415" cy="704174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403643-AF36-EEB9-BE5B-A5454C239408}"/>
              </a:ext>
            </a:extLst>
          </p:cNvPr>
          <p:cNvSpPr txBox="1"/>
          <p:nvPr/>
        </p:nvSpPr>
        <p:spPr>
          <a:xfrm>
            <a:off x="3214598" y="4427262"/>
            <a:ext cx="457200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600" dirty="0"/>
              <a:t>High </a:t>
            </a:r>
            <a:r>
              <a:rPr lang="de-DE" sz="600" dirty="0" err="1"/>
              <a:t>Throughput</a:t>
            </a:r>
            <a:r>
              <a:rPr lang="de-DE" sz="600" dirty="0"/>
              <a:t> </a:t>
            </a:r>
            <a:r>
              <a:rPr lang="de-DE" sz="600" dirty="0" err="1"/>
              <a:t>Sequencing</a:t>
            </a:r>
            <a:r>
              <a:rPr lang="de-DE" sz="600" dirty="0"/>
              <a:t>; </a:t>
            </a:r>
            <a:r>
              <a:rPr lang="de-DE" sz="600" dirty="0" err="1"/>
              <a:t>What</a:t>
            </a:r>
            <a:r>
              <a:rPr lang="de-DE" sz="600" dirty="0"/>
              <a:t> </a:t>
            </a:r>
            <a:r>
              <a:rPr lang="de-DE" sz="600" dirty="0" err="1"/>
              <a:t>We</a:t>
            </a:r>
            <a:r>
              <a:rPr lang="de-DE" sz="600" dirty="0"/>
              <a:t> Can </a:t>
            </a:r>
            <a:r>
              <a:rPr lang="de-DE" sz="600" dirty="0" err="1"/>
              <a:t>Know</a:t>
            </a:r>
            <a:r>
              <a:rPr lang="de-DE" sz="600" dirty="0"/>
              <a:t>, Brian Krueger, Duke University – Center </a:t>
            </a:r>
            <a:r>
              <a:rPr lang="de-DE" sz="600" dirty="0" err="1"/>
              <a:t>for</a:t>
            </a:r>
            <a:r>
              <a:rPr lang="de-DE" sz="600" dirty="0"/>
              <a:t> Human Genome Variation</a:t>
            </a:r>
          </a:p>
        </p:txBody>
      </p:sp>
    </p:spTree>
    <p:extLst>
      <p:ext uri="{BB962C8B-B14F-4D97-AF65-F5344CB8AC3E}">
        <p14:creationId xmlns:p14="http://schemas.microsoft.com/office/powerpoint/2010/main" val="4277730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886" y="815416"/>
            <a:ext cx="7693663" cy="2828552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 rot="590873">
            <a:off x="957610" y="983347"/>
            <a:ext cx="770851" cy="1981756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/>
          <p:cNvSpPr/>
          <p:nvPr/>
        </p:nvSpPr>
        <p:spPr>
          <a:xfrm rot="5069071">
            <a:off x="2620418" y="1197553"/>
            <a:ext cx="332192" cy="2202347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 rot="862078">
            <a:off x="4867151" y="1507101"/>
            <a:ext cx="437680" cy="1073294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A91254B5-14E9-B44B-B4A6-37F2F24B0DF1}"/>
              </a:ext>
            </a:extLst>
          </p:cNvPr>
          <p:cNvSpPr txBox="1">
            <a:spLocks/>
          </p:cNvSpPr>
          <p:nvPr/>
        </p:nvSpPr>
        <p:spPr>
          <a:xfrm>
            <a:off x="200024" y="86032"/>
            <a:ext cx="8943976" cy="6127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 spc="-38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solidFill>
                  <a:schemeClr val="accent1"/>
                </a:solidFill>
              </a:rPr>
              <a:t>Unterschied</a:t>
            </a:r>
            <a:r>
              <a:rPr lang="en-US" sz="2800" b="1" dirty="0">
                <a:solidFill>
                  <a:schemeClr val="accent1"/>
                </a:solidFill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</a:rPr>
              <a:t>im</a:t>
            </a:r>
            <a:r>
              <a:rPr lang="en-US" sz="2800" b="1" dirty="0">
                <a:solidFill>
                  <a:schemeClr val="accent1"/>
                </a:solidFill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</a:rPr>
              <a:t>Mikrobiom</a:t>
            </a:r>
            <a:r>
              <a:rPr lang="en-US" sz="2800" b="1" dirty="0">
                <a:solidFill>
                  <a:schemeClr val="accent1"/>
                </a:solidFill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</a:rPr>
              <a:t>während</a:t>
            </a:r>
            <a:r>
              <a:rPr lang="en-US" sz="2800" b="1" dirty="0">
                <a:solidFill>
                  <a:schemeClr val="accent1"/>
                </a:solidFill>
              </a:rPr>
              <a:t> der </a:t>
            </a:r>
            <a:r>
              <a:rPr lang="en-US" sz="2800" b="1" dirty="0" err="1">
                <a:solidFill>
                  <a:schemeClr val="accent1"/>
                </a:solidFill>
              </a:rPr>
              <a:t>Reifungsdauer</a:t>
            </a:r>
            <a:r>
              <a:rPr lang="en-US" sz="2800" b="1" dirty="0">
                <a:solidFill>
                  <a:schemeClr val="accent1"/>
                </a:solidFill>
              </a:rPr>
              <a:t>?</a:t>
            </a:r>
            <a:endParaRPr lang="de-AT" sz="2800" dirty="0">
              <a:solidFill>
                <a:schemeClr val="accent1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791092" y="3760578"/>
            <a:ext cx="1278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Bakterien </a:t>
            </a:r>
          </a:p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134 Spezies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5770774" y="3760577"/>
            <a:ext cx="1161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Pilze</a:t>
            </a:r>
          </a:p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69 Spezies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5B8A955-DB48-F023-EB76-10FDD465AF8D}"/>
              </a:ext>
            </a:extLst>
          </p:cNvPr>
          <p:cNvSpPr txBox="1"/>
          <p:nvPr/>
        </p:nvSpPr>
        <p:spPr>
          <a:xfrm>
            <a:off x="500527" y="4739502"/>
            <a:ext cx="13917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>
                <a:solidFill>
                  <a:schemeClr val="bg1">
                    <a:lumMod val="65000"/>
                  </a:schemeClr>
                </a:solidFill>
              </a:rPr>
              <a:t>Quijada et al., 2020,</a:t>
            </a:r>
          </a:p>
        </p:txBody>
      </p:sp>
    </p:spTree>
    <p:extLst>
      <p:ext uri="{BB962C8B-B14F-4D97-AF65-F5344CB8AC3E}">
        <p14:creationId xmlns:p14="http://schemas.microsoft.com/office/powerpoint/2010/main" val="45573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C5A29598-EE6A-74EC-BA15-3E5F436C17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935" y="782705"/>
            <a:ext cx="4120385" cy="3911820"/>
          </a:xfrm>
          <a:prstGeom prst="rect">
            <a:avLst/>
          </a:prstGeom>
        </p:spPr>
      </p:pic>
      <p:pic>
        <p:nvPicPr>
          <p:cNvPr id="8" name="Imagen 7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9656C3BA-61DE-F15F-EEFB-3CD1B0847A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206"/>
            <a:ext cx="3755586" cy="3915810"/>
          </a:xfrm>
          <a:prstGeom prst="rect">
            <a:avLst/>
          </a:prstGeom>
        </p:spPr>
      </p:pic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34C6D62-E924-D0B3-743E-14873E167D7E}"/>
              </a:ext>
            </a:extLst>
          </p:cNvPr>
          <p:cNvCxnSpPr>
            <a:cxnSpLocks/>
          </p:cNvCxnSpPr>
          <p:nvPr/>
        </p:nvCxnSpPr>
        <p:spPr>
          <a:xfrm flipH="1">
            <a:off x="1682885" y="698807"/>
            <a:ext cx="3379" cy="349381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758C3C28-B045-D311-5076-AA1004148DCC}"/>
              </a:ext>
            </a:extLst>
          </p:cNvPr>
          <p:cNvCxnSpPr>
            <a:cxnSpLocks/>
          </p:cNvCxnSpPr>
          <p:nvPr/>
        </p:nvCxnSpPr>
        <p:spPr>
          <a:xfrm>
            <a:off x="5476672" y="807396"/>
            <a:ext cx="9728" cy="338522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874480" y="1653076"/>
            <a:ext cx="1100777" cy="545972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sp>
        <p:nvSpPr>
          <p:cNvPr id="17" name="Rectangle 16"/>
          <p:cNvSpPr/>
          <p:nvPr/>
        </p:nvSpPr>
        <p:spPr>
          <a:xfrm>
            <a:off x="6672062" y="1790655"/>
            <a:ext cx="955733" cy="54048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A91254B5-14E9-B44B-B4A6-37F2F24B0DF1}"/>
              </a:ext>
            </a:extLst>
          </p:cNvPr>
          <p:cNvSpPr txBox="1">
            <a:spLocks/>
          </p:cNvSpPr>
          <p:nvPr/>
        </p:nvSpPr>
        <p:spPr>
          <a:xfrm>
            <a:off x="200024" y="86032"/>
            <a:ext cx="8943976" cy="612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 spc="-38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solidFill>
                  <a:schemeClr val="accent1"/>
                </a:solidFill>
              </a:rPr>
              <a:t>Welche</a:t>
            </a:r>
            <a:r>
              <a:rPr lang="en-US" sz="2800" b="1" dirty="0">
                <a:solidFill>
                  <a:schemeClr val="accent1"/>
                </a:solidFill>
              </a:rPr>
              <a:t> Mikrobiota </a:t>
            </a:r>
            <a:r>
              <a:rPr lang="en-US" sz="2800" b="1" dirty="0" err="1">
                <a:solidFill>
                  <a:schemeClr val="accent1"/>
                </a:solidFill>
              </a:rPr>
              <a:t>sind</a:t>
            </a:r>
            <a:r>
              <a:rPr lang="en-US" sz="2800" b="1" dirty="0">
                <a:solidFill>
                  <a:schemeClr val="accent1"/>
                </a:solidFill>
              </a:rPr>
              <a:t> dominant </a:t>
            </a:r>
            <a:r>
              <a:rPr lang="en-US" sz="2800" b="1" dirty="0" err="1">
                <a:solidFill>
                  <a:schemeClr val="accent1"/>
                </a:solidFill>
              </a:rPr>
              <a:t>im</a:t>
            </a:r>
            <a:r>
              <a:rPr lang="en-US" sz="2800" b="1" dirty="0">
                <a:solidFill>
                  <a:schemeClr val="accent1"/>
                </a:solidFill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</a:rPr>
              <a:t>Bergkäse</a:t>
            </a:r>
            <a:r>
              <a:rPr lang="en-US" sz="28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8" name="Rechteck 17"/>
          <p:cNvSpPr/>
          <p:nvPr/>
        </p:nvSpPr>
        <p:spPr>
          <a:xfrm>
            <a:off x="-2322966" y="4694525"/>
            <a:ext cx="60472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Quijada, NM et al. Foods. 2020; 9(12):E1851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EAF3838-F56D-77E1-CAC3-33C26F7DEA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840" y="4087805"/>
            <a:ext cx="1820160" cy="606720"/>
          </a:xfrm>
          <a:prstGeom prst="rect">
            <a:avLst/>
          </a:prstGeom>
        </p:spPr>
      </p:pic>
      <p:pic>
        <p:nvPicPr>
          <p:cNvPr id="4" name="Grafik 4">
            <a:extLst>
              <a:ext uri="{FF2B5EF4-FFF2-40B4-BE49-F238E27FC236}">
                <a16:creationId xmlns:a16="http://schemas.microsoft.com/office/drawing/2014/main" id="{5472070A-C25A-256F-688D-65BCD5D08B4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571" y="3267148"/>
            <a:ext cx="752858" cy="75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0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A91254B5-14E9-B44B-B4A6-37F2F24B0DF1}"/>
              </a:ext>
            </a:extLst>
          </p:cNvPr>
          <p:cNvSpPr txBox="1">
            <a:spLocks/>
          </p:cNvSpPr>
          <p:nvPr/>
        </p:nvSpPr>
        <p:spPr>
          <a:xfrm>
            <a:off x="106101" y="0"/>
            <a:ext cx="9139499" cy="612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 spc="-38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solidFill>
                  <a:schemeClr val="accent1"/>
                </a:solidFill>
              </a:rPr>
              <a:t>Zusammenfassung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2442" y="789289"/>
            <a:ext cx="7988378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>
              <a:buFont typeface="Arial" panose="020B0604020202020204" pitchFamily="34" charset="0"/>
              <a:buChar char="•"/>
              <a:defRPr/>
            </a:pPr>
            <a:r>
              <a:rPr 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VB eignet sich zur Untersuchung natürlicher Arteninteraktionen</a:t>
            </a:r>
          </a:p>
          <a:p>
            <a:pPr marL="285750" lvl="0" indent="-285750" defTabSz="914400">
              <a:buFont typeface="Arial" panose="020B0604020202020204" pitchFamily="34" charset="0"/>
              <a:buChar char="•"/>
              <a:defRPr/>
            </a:pPr>
            <a:endParaRPr lang="de-DE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defTabSz="914400">
              <a:buFont typeface="Arial" panose="020B0604020202020204" pitchFamily="34" charset="0"/>
              <a:buChar char="•"/>
              <a:defRPr/>
            </a:pPr>
            <a:r>
              <a:rPr 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Mikrobiome sind komplex, aber können im Käse gut untersucht werden</a:t>
            </a:r>
          </a:p>
          <a:p>
            <a:pPr marL="285750" lvl="0" indent="-285750" defTabSz="914400">
              <a:buFont typeface="Arial" panose="020B0604020202020204" pitchFamily="34" charset="0"/>
              <a:buChar char="•"/>
              <a:defRPr/>
            </a:pPr>
            <a:endParaRPr lang="de-DE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defTabSz="914400">
              <a:buFont typeface="Arial" panose="020B0604020202020204" pitchFamily="34" charset="0"/>
              <a:buChar char="•"/>
              <a:defRPr/>
            </a:pPr>
            <a:r>
              <a:rPr 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Metaboliten aus der aktiven </a:t>
            </a:r>
            <a:r>
              <a:rPr lang="de-DE" sz="2100" i="1" dirty="0" err="1">
                <a:latin typeface="Calibri" panose="020F0502020204030204" pitchFamily="34" charset="0"/>
                <a:cs typeface="Calibri" panose="020F0502020204030204" pitchFamily="34" charset="0"/>
              </a:rPr>
              <a:t>Scopulariopsis</a:t>
            </a:r>
            <a:r>
              <a:rPr 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-Fraktion werden in einem laufenden Projekt charakterisiert und könnten in </a:t>
            </a:r>
            <a:br>
              <a:rPr lang="de-DE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Zukunft als Biokatalysatoren </a:t>
            </a:r>
            <a:br>
              <a:rPr lang="de-DE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100" dirty="0">
                <a:latin typeface="Calibri" panose="020F0502020204030204" pitchFamily="34" charset="0"/>
                <a:cs typeface="Calibri" panose="020F0502020204030204" pitchFamily="34" charset="0"/>
              </a:rPr>
              <a:t>oder Medizin eingesetzt werden.</a:t>
            </a:r>
          </a:p>
          <a:p>
            <a:pPr marL="285750" lvl="0" indent="-285750" defTabSz="914400">
              <a:buFont typeface="Arial" panose="020B0604020202020204" pitchFamily="34" charset="0"/>
              <a:buChar char="•"/>
              <a:defRPr/>
            </a:pPr>
            <a:endParaRPr lang="de-DE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defTabSz="914400">
              <a:buFont typeface="Arial" panose="020B0604020202020204" pitchFamily="34" charset="0"/>
              <a:buChar char="•"/>
              <a:defRPr/>
            </a:pPr>
            <a:endParaRPr lang="de-DE" sz="2000" dirty="0"/>
          </a:p>
        </p:txBody>
      </p:sp>
      <p:pic>
        <p:nvPicPr>
          <p:cNvPr id="6" name="Grafik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675" y="127206"/>
            <a:ext cx="752858" cy="75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40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/>
          <p:cNvSpPr txBox="1">
            <a:spLocks noChangeArrowheads="1"/>
          </p:cNvSpPr>
          <p:nvPr/>
        </p:nvSpPr>
        <p:spPr bwMode="auto">
          <a:xfrm>
            <a:off x="1" y="250031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Clr>
                <a:srgbClr val="CCA400"/>
              </a:buClr>
              <a:buFontTx/>
              <a:buNone/>
            </a:pPr>
            <a:r>
              <a:rPr lang="de-DE" altLang="de-DE" sz="2100" b="1" dirty="0">
                <a:latin typeface="Calibri" panose="020F0502020204030204" pitchFamily="34" charset="0"/>
                <a:cs typeface="Calibri" panose="020F0502020204030204" pitchFamily="34" charset="0"/>
              </a:rPr>
              <a:t>Welche ökologisch-hygienische Einflussquellen gibt es in der Lebensmittelproduktion?</a:t>
            </a:r>
          </a:p>
        </p:txBody>
      </p:sp>
      <p:sp>
        <p:nvSpPr>
          <p:cNvPr id="79875" name="Würfel 2"/>
          <p:cNvSpPr>
            <a:spLocks noChangeArrowheads="1"/>
          </p:cNvSpPr>
          <p:nvPr/>
        </p:nvSpPr>
        <p:spPr bwMode="auto">
          <a:xfrm>
            <a:off x="2014538" y="1113235"/>
            <a:ext cx="5183981" cy="3349228"/>
          </a:xfrm>
          <a:prstGeom prst="cube">
            <a:avLst>
              <a:gd name="adj" fmla="val 25000"/>
            </a:avLst>
          </a:prstGeom>
          <a:noFill/>
          <a:ln w="571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80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9876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347" y="2730103"/>
            <a:ext cx="1062038" cy="90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7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1" y="3101578"/>
            <a:ext cx="1013222" cy="60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8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241" y="2527698"/>
            <a:ext cx="551259" cy="73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9" name="Pfeil nach rechts 6"/>
          <p:cNvSpPr>
            <a:spLocks noChangeArrowheads="1"/>
          </p:cNvSpPr>
          <p:nvPr/>
        </p:nvSpPr>
        <p:spPr bwMode="auto">
          <a:xfrm>
            <a:off x="1582341" y="2990850"/>
            <a:ext cx="432197" cy="302419"/>
          </a:xfrm>
          <a:prstGeom prst="rightArrow">
            <a:avLst>
              <a:gd name="adj1" fmla="val 50000"/>
              <a:gd name="adj2" fmla="val 49894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80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9880" name="Textfeld 7"/>
          <p:cNvSpPr txBox="1">
            <a:spLocks noChangeArrowheads="1"/>
          </p:cNvSpPr>
          <p:nvPr/>
        </p:nvSpPr>
        <p:spPr bwMode="auto">
          <a:xfrm>
            <a:off x="2176463" y="2356247"/>
            <a:ext cx="178355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35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Personalhygiene</a:t>
            </a:r>
          </a:p>
        </p:txBody>
      </p:sp>
      <p:sp>
        <p:nvSpPr>
          <p:cNvPr id="79881" name="Textfeld 24"/>
          <p:cNvSpPr txBox="1">
            <a:spLocks noChangeArrowheads="1"/>
          </p:cNvSpPr>
          <p:nvPr/>
        </p:nvSpPr>
        <p:spPr bwMode="auto">
          <a:xfrm>
            <a:off x="3850482" y="2811066"/>
            <a:ext cx="178355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35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Oberflächenhygiene</a:t>
            </a:r>
          </a:p>
        </p:txBody>
      </p:sp>
      <p:sp>
        <p:nvSpPr>
          <p:cNvPr id="79882" name="Textfeld 25"/>
          <p:cNvSpPr txBox="1">
            <a:spLocks noChangeArrowheads="1"/>
          </p:cNvSpPr>
          <p:nvPr/>
        </p:nvSpPr>
        <p:spPr bwMode="auto">
          <a:xfrm>
            <a:off x="6388894" y="2043113"/>
            <a:ext cx="91916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35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Wasser-hygiene</a:t>
            </a:r>
          </a:p>
        </p:txBody>
      </p:sp>
      <p:sp>
        <p:nvSpPr>
          <p:cNvPr id="79883" name="Textfeld 26"/>
          <p:cNvSpPr txBox="1">
            <a:spLocks noChangeArrowheads="1"/>
          </p:cNvSpPr>
          <p:nvPr/>
        </p:nvSpPr>
        <p:spPr bwMode="auto">
          <a:xfrm>
            <a:off x="3296841" y="1329928"/>
            <a:ext cx="130373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35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Lufthygiene</a:t>
            </a:r>
          </a:p>
        </p:txBody>
      </p:sp>
      <p:sp>
        <p:nvSpPr>
          <p:cNvPr id="79884" name="Textfeld 27"/>
          <p:cNvSpPr txBox="1">
            <a:spLocks noChangeArrowheads="1"/>
          </p:cNvSpPr>
          <p:nvPr/>
        </p:nvSpPr>
        <p:spPr bwMode="auto">
          <a:xfrm>
            <a:off x="1165623" y="2733675"/>
            <a:ext cx="84891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35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Rohstoff</a:t>
            </a:r>
          </a:p>
        </p:txBody>
      </p:sp>
      <p:sp>
        <p:nvSpPr>
          <p:cNvPr id="79885" name="Pfeil nach rechts 28"/>
          <p:cNvSpPr>
            <a:spLocks noChangeArrowheads="1"/>
          </p:cNvSpPr>
          <p:nvPr/>
        </p:nvSpPr>
        <p:spPr bwMode="auto">
          <a:xfrm>
            <a:off x="6678216" y="3105150"/>
            <a:ext cx="432197" cy="301229"/>
          </a:xfrm>
          <a:prstGeom prst="rightArrow">
            <a:avLst>
              <a:gd name="adj1" fmla="val 50000"/>
              <a:gd name="adj2" fmla="val 50091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80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9886" name="Textfeld 30"/>
          <p:cNvSpPr txBox="1">
            <a:spLocks noChangeArrowheads="1"/>
          </p:cNvSpPr>
          <p:nvPr/>
        </p:nvSpPr>
        <p:spPr bwMode="auto">
          <a:xfrm>
            <a:off x="2230042" y="3907632"/>
            <a:ext cx="1296590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05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Körper (Haare),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05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Schuhe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05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Schmuck</a:t>
            </a:r>
          </a:p>
        </p:txBody>
      </p:sp>
      <p:sp>
        <p:nvSpPr>
          <p:cNvPr id="79887" name="Textfeld 31"/>
          <p:cNvSpPr txBox="1">
            <a:spLocks noChangeArrowheads="1"/>
          </p:cNvSpPr>
          <p:nvPr/>
        </p:nvSpPr>
        <p:spPr bwMode="auto">
          <a:xfrm>
            <a:off x="4094560" y="3746897"/>
            <a:ext cx="12954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05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Maschinen und Arbeitsflächen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05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Werkzeuge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05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Gebäude</a:t>
            </a:r>
          </a:p>
        </p:txBody>
      </p:sp>
      <p:sp>
        <p:nvSpPr>
          <p:cNvPr id="79888" name="Textfeld 32"/>
          <p:cNvSpPr txBox="1">
            <a:spLocks noChangeArrowheads="1"/>
          </p:cNvSpPr>
          <p:nvPr/>
        </p:nvSpPr>
        <p:spPr bwMode="auto">
          <a:xfrm>
            <a:off x="7196138" y="3105150"/>
            <a:ext cx="84891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35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Produkt</a:t>
            </a:r>
          </a:p>
        </p:txBody>
      </p:sp>
      <p:pic>
        <p:nvPicPr>
          <p:cNvPr id="79889" name="Grafi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00" y="1221582"/>
            <a:ext cx="590550" cy="592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90" name="Pfeil nach rechts 35"/>
          <p:cNvSpPr>
            <a:spLocks noChangeArrowheads="1"/>
          </p:cNvSpPr>
          <p:nvPr/>
        </p:nvSpPr>
        <p:spPr bwMode="auto">
          <a:xfrm rot="16200000">
            <a:off x="5737027" y="4068961"/>
            <a:ext cx="432197" cy="302419"/>
          </a:xfrm>
          <a:prstGeom prst="rightArrow">
            <a:avLst>
              <a:gd name="adj1" fmla="val 50000"/>
              <a:gd name="adj2" fmla="val 49894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AT" altLang="de-DE" sz="180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9891" name="Textfeld 36"/>
          <p:cNvSpPr txBox="1">
            <a:spLocks noChangeArrowheads="1"/>
          </p:cNvSpPr>
          <p:nvPr/>
        </p:nvSpPr>
        <p:spPr bwMode="auto">
          <a:xfrm>
            <a:off x="5389960" y="4468744"/>
            <a:ext cx="239072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AT" altLang="de-DE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Verpackungshygiene</a:t>
            </a:r>
          </a:p>
        </p:txBody>
      </p:sp>
    </p:spTree>
    <p:extLst>
      <p:ext uri="{BB962C8B-B14F-4D97-AF65-F5344CB8AC3E}">
        <p14:creationId xmlns:p14="http://schemas.microsoft.com/office/powerpoint/2010/main" val="1875685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14450" y="740004"/>
            <a:ext cx="1371600" cy="514350"/>
          </a:xfrm>
        </p:spPr>
        <p:txBody>
          <a:bodyPr/>
          <a:lstStyle/>
          <a:p>
            <a:r>
              <a:rPr lang="de-AT" altLang="de-DE" sz="1200" i="1" dirty="0">
                <a:solidFill>
                  <a:schemeClr val="tx1"/>
                </a:solidFill>
                <a:latin typeface="Calibri" panose="020F0502020204030204" pitchFamily="34" charset="0"/>
              </a:rPr>
              <a:t>Ohne Behandlung</a:t>
            </a:r>
            <a:endParaRPr lang="de-AT" altLang="de-DE" sz="12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400050"/>
            <a:ext cx="4629150" cy="436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Rectangle 5"/>
          <p:cNvSpPr>
            <a:spLocks noChangeArrowheads="1"/>
          </p:cNvSpPr>
          <p:nvPr/>
        </p:nvSpPr>
        <p:spPr bwMode="auto">
          <a:xfrm>
            <a:off x="1333303" y="1831746"/>
            <a:ext cx="1371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 i="1" dirty="0">
                <a:latin typeface="Calibri" panose="020F0502020204030204" pitchFamily="34" charset="0"/>
                <a:cs typeface="Calibri" panose="020F0502020204030204" pitchFamily="34" charset="0"/>
              </a:rPr>
              <a:t>Trocken Abwischen</a:t>
            </a:r>
            <a:endParaRPr lang="de-AT" altLang="de-DE" sz="12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917" name="Rectangle 6"/>
          <p:cNvSpPr>
            <a:spLocks noChangeArrowheads="1"/>
          </p:cNvSpPr>
          <p:nvPr/>
        </p:nvSpPr>
        <p:spPr bwMode="auto">
          <a:xfrm>
            <a:off x="1390453" y="2803296"/>
            <a:ext cx="1371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 i="1" dirty="0">
                <a:latin typeface="Calibri "/>
                <a:cs typeface="Calibri Light" panose="020F0302020204030204" pitchFamily="34" charset="0"/>
              </a:rPr>
              <a:t>Feucht Wischen</a:t>
            </a:r>
            <a:endParaRPr lang="de-AT" altLang="de-DE" sz="1200" i="1" dirty="0">
              <a:solidFill>
                <a:schemeClr val="bg1"/>
              </a:solidFill>
              <a:latin typeface="Calibri "/>
              <a:cs typeface="Calibri Light" panose="020F0302020204030204" pitchFamily="34" charset="0"/>
            </a:endParaRPr>
          </a:p>
        </p:txBody>
      </p:sp>
      <p:sp>
        <p:nvSpPr>
          <p:cNvPr id="38918" name="Rectangle 7"/>
          <p:cNvSpPr>
            <a:spLocks noChangeArrowheads="1"/>
          </p:cNvSpPr>
          <p:nvPr/>
        </p:nvSpPr>
        <p:spPr bwMode="auto">
          <a:xfrm>
            <a:off x="1390453" y="3889146"/>
            <a:ext cx="1371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 i="1" dirty="0">
                <a:latin typeface="Calibri" panose="020F0502020204030204" pitchFamily="34" charset="0"/>
                <a:cs typeface="Calibri" panose="020F0502020204030204" pitchFamily="34" charset="0"/>
              </a:rPr>
              <a:t>Desinfektions-mittel</a:t>
            </a:r>
            <a:endParaRPr lang="de-AT" altLang="de-DE" sz="12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3143250" y="0"/>
            <a:ext cx="7429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Karton</a:t>
            </a:r>
            <a:endParaRPr lang="de-AT" altLang="de-DE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920" name="Rectangle 9"/>
          <p:cNvSpPr>
            <a:spLocks noChangeArrowheads="1"/>
          </p:cNvSpPr>
          <p:nvPr/>
        </p:nvSpPr>
        <p:spPr bwMode="auto">
          <a:xfrm>
            <a:off x="4143375" y="0"/>
            <a:ext cx="7429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Metall</a:t>
            </a:r>
            <a:endParaRPr lang="de-AT" altLang="de-DE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921" name="Rectangle 10"/>
          <p:cNvSpPr>
            <a:spLocks noChangeArrowheads="1"/>
          </p:cNvSpPr>
          <p:nvPr/>
        </p:nvSpPr>
        <p:spPr bwMode="auto">
          <a:xfrm>
            <a:off x="5257800" y="0"/>
            <a:ext cx="7429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Calibri" panose="020F0502020204030204" pitchFamily="34" charset="0"/>
                <a:cs typeface="Calibri" panose="020F0502020204030204" pitchFamily="34" charset="0"/>
              </a:rPr>
              <a:t>Fliese</a:t>
            </a:r>
            <a:endParaRPr lang="de-AT" altLang="de-DE" sz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922" name="Rectangle 11"/>
          <p:cNvSpPr>
            <a:spLocks noChangeArrowheads="1"/>
          </p:cNvSpPr>
          <p:nvPr/>
        </p:nvSpPr>
        <p:spPr bwMode="auto">
          <a:xfrm>
            <a:off x="6457950" y="0"/>
            <a:ext cx="7429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200">
                <a:latin typeface="Calibri" panose="020F0502020204030204" pitchFamily="34" charset="0"/>
                <a:cs typeface="Calibri" panose="020F0502020204030204" pitchFamily="34" charset="0"/>
              </a:rPr>
              <a:t>Holz</a:t>
            </a:r>
            <a:endParaRPr lang="de-AT" altLang="de-DE" sz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793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-68263"/>
            <a:ext cx="9212424" cy="993776"/>
          </a:xfrm>
        </p:spPr>
        <p:txBody>
          <a:bodyPr>
            <a:normAutofit/>
          </a:bodyPr>
          <a:lstStyle/>
          <a:p>
            <a:r>
              <a:rPr lang="de-DE" sz="2400" b="1" dirty="0">
                <a:latin typeface="Calibri" panose="020F0502020204030204" pitchFamily="34" charset="0"/>
              </a:rPr>
              <a:t>Verständnis von Mikrobiomen in Umwelt- &amp; Lebensmittelsystemen </a:t>
            </a:r>
          </a:p>
        </p:txBody>
      </p:sp>
      <p:sp>
        <p:nvSpPr>
          <p:cNvPr id="9" name="Rechteck 8"/>
          <p:cNvSpPr/>
          <p:nvPr/>
        </p:nvSpPr>
        <p:spPr>
          <a:xfrm>
            <a:off x="342604" y="977589"/>
            <a:ext cx="672666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Primäre Eintragsquellen: Tier, Umwelt, Mensch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Etablierung der Keime im Betrieb in einer Nische:</a:t>
            </a:r>
          </a:p>
          <a:p>
            <a:pPr lvl="1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Von dieser Nische ausgehend findet dann die eigentliche Kontamination der Produkte statt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Viele bakterielle Taxa lassen sich bestimmten Quellen zuordnen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Standardtechniken (Gesamtkeimzahl) reichen nicht aus, um das volle Ausmaß von Übertragungsereignissen zu erkennen.</a:t>
            </a:r>
            <a:b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Mikrobiom Innovationen haben das Potenzial</a:t>
            </a:r>
          </a:p>
          <a:p>
            <a:pPr marL="600075" lvl="1" indent="-257175">
              <a:buAutoNum type="arabicPeriod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Nachhaltige Produktion von Lebensmittel und Futtermittel zu verbessern und </a:t>
            </a:r>
          </a:p>
          <a:p>
            <a:pPr marL="600075" lvl="1" indent="-257175">
              <a:buAutoNum type="arabicPeriod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LM sicherer zu machen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626" y="739946"/>
            <a:ext cx="1073415" cy="704174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79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0" y="3888757"/>
            <a:ext cx="4572000" cy="981114"/>
          </a:xfrm>
          <a:solidFill>
            <a:schemeClr val="bg1"/>
          </a:solidFill>
        </p:spPr>
        <p:txBody>
          <a:bodyPr/>
          <a:lstStyle/>
          <a:p>
            <a:pPr algn="l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de-DE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BioRender.com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2" y="627534"/>
            <a:ext cx="2359157" cy="3344425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84B0CF72-2228-9323-CCEA-E3FE95EBE26D}"/>
              </a:ext>
            </a:extLst>
          </p:cNvPr>
          <p:cNvSpPr txBox="1"/>
          <p:nvPr/>
        </p:nvSpPr>
        <p:spPr>
          <a:xfrm>
            <a:off x="3238453" y="2182754"/>
            <a:ext cx="5517857" cy="9310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350" i="1" dirty="0">
                <a:solidFill>
                  <a:schemeClr val="bg1">
                    <a:lumMod val="50000"/>
                  </a:schemeClr>
                </a:solidFill>
              </a:rPr>
              <a:t>Sparkling Science Projekt „Micro-Tramper“</a:t>
            </a:r>
          </a:p>
          <a:p>
            <a:r>
              <a:rPr lang="de-AT" sz="1350" i="1" dirty="0">
                <a:solidFill>
                  <a:schemeClr val="bg1">
                    <a:lumMod val="50000"/>
                  </a:schemeClr>
                </a:solidFill>
              </a:rPr>
              <a:t>Projektleitung: Evelyne Selberherr</a:t>
            </a:r>
          </a:p>
          <a:p>
            <a:r>
              <a:rPr lang="de-AT" sz="1400" i="1" dirty="0">
                <a:solidFill>
                  <a:schemeClr val="bg1">
                    <a:lumMod val="50000"/>
                  </a:schemeClr>
                </a:solidFill>
              </a:rPr>
              <a:t>Mitwirkende: Moritz Hartmann, Cameron Strachan, Monika Dzieciol</a:t>
            </a:r>
          </a:p>
          <a:p>
            <a:endParaRPr lang="de-AT" sz="135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660287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8a635c72-4f83-4280-8f7e-835d402fc610">
      <Terms xmlns="http://schemas.microsoft.com/office/infopath/2007/PartnerControls"/>
    </TaxKeywordTaxHTField>
    <Anmerkungen xmlns="f1facc9a-0b9d-424b-b3b8-3a442b2f0fe9" xsi:nil="true"/>
    <Hier_x0020_finden_x0020_Sie xmlns="f1facc9a-0b9d-424b-b3b8-3a442b2f0fe9" xsi:nil="true"/>
    <mc3252a53f3746cd84b73e809bc279a6 xmlns="d5d50e20-a0d2-450d-88c7-2e44e1566d79">
      <Terms xmlns="http://schemas.microsoft.com/office/infopath/2007/PartnerControls"/>
    </mc3252a53f3746cd84b73e809bc279a6>
    <Kategorie xmlns="f1facc9a-0b9d-424b-b3b8-3a442b2f0fe9" xsi:nil="true"/>
    <TaxCatchAll xmlns="8a635c72-4f83-4280-8f7e-835d402fc610"/>
  </documentManagement>
</p:properties>
</file>

<file path=customXml/item2.xml><?xml version="1.0" encoding="utf-8"?>
<?mso-contentType ?>
<spe:Receivers xmlns:spe="http://schemas.microsoft.com/sharepoint/event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066da75b-a05a-4867-8689-f33f8d0a18cc" ContentTypeId="0x010100DFCC7BF08E836541A615029B10C2E6C10D" PreviousValue="false"/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Vetmed Dokument (typisiert)" ma:contentTypeID="0x010100DFCC7BF08E836541A615029B10C2E6C10D00A8857EE729197F48B0CC298715C54A78" ma:contentTypeVersion="18" ma:contentTypeDescription="" ma:contentTypeScope="" ma:versionID="b26ab57ba30727cac80548bdf99f1596">
  <xsd:schema xmlns:xsd="http://www.w3.org/2001/XMLSchema" xmlns:xs="http://www.w3.org/2001/XMLSchema" xmlns:p="http://schemas.microsoft.com/office/2006/metadata/properties" xmlns:ns2="d5d50e20-a0d2-450d-88c7-2e44e1566d79" xmlns:ns3="8a635c72-4f83-4280-8f7e-835d402fc610" xmlns:ns4="f1facc9a-0b9d-424b-b3b8-3a442b2f0fe9" targetNamespace="http://schemas.microsoft.com/office/2006/metadata/properties" ma:root="true" ma:fieldsID="e89c45fc2bba240d85960ac7b95ffd32" ns2:_="" ns3:_="" ns4:_="">
    <xsd:import namespace="d5d50e20-a0d2-450d-88c7-2e44e1566d79"/>
    <xsd:import namespace="8a635c72-4f83-4280-8f7e-835d402fc610"/>
    <xsd:import namespace="f1facc9a-0b9d-424b-b3b8-3a442b2f0fe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TaxKeywordTaxHTField" minOccurs="0"/>
                <xsd:element ref="ns3:TaxCatchAll" minOccurs="0"/>
                <xsd:element ref="ns3:TaxCatchAllLabel" minOccurs="0"/>
                <xsd:element ref="ns2:mc3252a53f3746cd84b73e809bc279a6" minOccurs="0"/>
                <xsd:element ref="ns4:Anmerkungen" minOccurs="0"/>
                <xsd:element ref="ns4:Hier_x0020_finden_x0020_Sie" minOccurs="0"/>
                <xsd:element ref="ns4:Kategori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d50e20-a0d2-450d-88c7-2e44e1566d79" elementFormDefault="qualified">
    <xsd:import namespace="http://schemas.microsoft.com/office/2006/documentManagement/types"/>
    <xsd:import namespace="http://schemas.microsoft.com/office/infopath/2007/PartnerControls"/>
    <xsd:element name="_dlc_DocId" ma:index="7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8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9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mc3252a53f3746cd84b73e809bc279a6" ma:index="15" nillable="true" ma:taxonomy="true" ma:internalName="mc3252a53f3746cd84b73e809bc279a6" ma:taxonomyFieldName="Dokumententyp" ma:displayName="Dokumententyp" ma:default="3;#Allgemein|6866e575-f504-44a4-a164-b0d4384ac0cd" ma:fieldId="{6c3252a5-3f37-46cd-84b7-3e809bc279a6}" ma:sspId="066da75b-a05a-4867-8689-f33f8d0a18cc" ma:termSetId="95d2271e-3c8c-466d-9378-932433091d0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635c72-4f83-4280-8f7e-835d402fc610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10" nillable="true" ma:taxonomy="true" ma:internalName="TaxKeywordTaxHTField" ma:taxonomyFieldName="TaxKeyword" ma:displayName="Unternehmensstichwörter" ma:fieldId="{23f27201-bee3-471e-b2e7-b64fd8b7ca38}" ma:taxonomyMulti="true" ma:sspId="066da75b-a05a-4867-8689-f33f8d0a18cc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hidden="true" ma:list="{f0cf07ab-a376-4278-ab2e-3680e128a56b}" ma:internalName="TaxCatchAll" ma:showField="CatchAllData" ma:web="61c86a03-4e48-41ac-b8ba-b32c8d2d93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hidden="true" ma:list="{f0cf07ab-a376-4278-ab2e-3680e128a56b}" ma:internalName="TaxCatchAllLabel" ma:readOnly="true" ma:showField="CatchAllDataLabel" ma:web="61c86a03-4e48-41ac-b8ba-b32c8d2d93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acc9a-0b9d-424b-b3b8-3a442b2f0fe9" elementFormDefault="qualified">
    <xsd:import namespace="http://schemas.microsoft.com/office/2006/documentManagement/types"/>
    <xsd:import namespace="http://schemas.microsoft.com/office/infopath/2007/PartnerControls"/>
    <xsd:element name="Anmerkungen" ma:index="17" nillable="true" ma:displayName="Anmerkungen" ma:internalName="Anmerkungen">
      <xsd:simpleType>
        <xsd:restriction base="dms:Text">
          <xsd:maxLength value="255"/>
        </xsd:restriction>
      </xsd:simpleType>
    </xsd:element>
    <xsd:element name="Hier_x0020_finden_x0020_Sie" ma:index="18" nillable="true" ma:displayName="Hier finden Sie" ma:format="Dropdown" ma:internalName="Hier_x0020_finden_x0020_Sie">
      <xsd:simpleType>
        <xsd:restriction base="dms:Choice">
          <xsd:enumeration value="Archiv"/>
          <xsd:enumeration value="250 Jahre Logo"/>
          <xsd:enumeration value="250 Jahre E-Mail Signatur"/>
          <xsd:enumeration value="250 Jahre PowerPoint Vorlage deutsch"/>
          <xsd:enumeration value="250 Jahre PowerPoint Vorlage englisch"/>
          <xsd:enumeration value="250 Jahre Brief Vorlage"/>
          <xsd:enumeration value="Datenschutz"/>
          <xsd:enumeration value="E-Mail Signaturen"/>
          <xsd:enumeration value="Excel Vorlage"/>
          <xsd:enumeration value="Informationen"/>
          <xsd:enumeration value="Offizielle Logo"/>
          <xsd:enumeration value="PowerPoint Vorlagen"/>
          <xsd:enumeration value="Visitenkarten"/>
          <xsd:enumeration value="Word Vorlagen"/>
          <xsd:enumeration value="Poster"/>
          <xsd:enumeration value="Guideline 2021"/>
        </xsd:restriction>
      </xsd:simpleType>
    </xsd:element>
    <xsd:element name="Kategorie" ma:index="19" nillable="true" ma:displayName="Kategorie" ma:list="{334e31f8-6d1d-4541-a084-7f301d86891e}" ma:internalName="Kategori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Inhaltstyp"/>
        <xsd:element ref="dc:title" minOccurs="0" maxOccurs="1" ma:index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4A2E0C-A362-4A32-958E-89A8CEFC1288}">
  <ds:schemaRefs>
    <ds:schemaRef ds:uri="http://purl.org/dc/terms/"/>
    <ds:schemaRef ds:uri="http://schemas.openxmlformats.org/package/2006/metadata/core-properties"/>
    <ds:schemaRef ds:uri="8a635c72-4f83-4280-8f7e-835d402fc610"/>
    <ds:schemaRef ds:uri="http://schemas.microsoft.com/office/2006/documentManagement/types"/>
    <ds:schemaRef ds:uri="d5d50e20-a0d2-450d-88c7-2e44e1566d79"/>
    <ds:schemaRef ds:uri="http://purl.org/dc/elements/1.1/"/>
    <ds:schemaRef ds:uri="http://schemas.microsoft.com/office/2006/metadata/properties"/>
    <ds:schemaRef ds:uri="http://schemas.microsoft.com/office/infopath/2007/PartnerControls"/>
    <ds:schemaRef ds:uri="f1facc9a-0b9d-424b-b3b8-3a442b2f0fe9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6413A5C-063B-40DB-8FE2-5E65F37EA323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9C18829-0838-4438-9159-A652EB7C07E7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58BBBEE-307B-4961-B560-BFB9E756665E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B657143B-199D-484E-A8F2-8795F936E3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d50e20-a0d2-450d-88c7-2e44e1566d79"/>
    <ds:schemaRef ds:uri="8a635c72-4f83-4280-8f7e-835d402fc610"/>
    <ds:schemaRef ds:uri="f1facc9a-0b9d-424b-b3b8-3a442b2f0f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1355</Words>
  <Application>Microsoft Office PowerPoint</Application>
  <PresentationFormat>Bildschirmpräsentation (16:9)</PresentationFormat>
  <Paragraphs>225</Paragraphs>
  <Slides>18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</vt:lpstr>
      <vt:lpstr>Calibri Light</vt:lpstr>
      <vt:lpstr>Courier</vt:lpstr>
      <vt:lpstr>Gill Sans MT</vt:lpstr>
      <vt:lpstr>Tahoma</vt:lpstr>
      <vt:lpstr>Times</vt:lpstr>
      <vt:lpstr>Wingdings</vt:lpstr>
      <vt:lpstr>Standarddesign</vt:lpstr>
      <vt:lpstr>PowerPoint-Präsentation</vt:lpstr>
      <vt:lpstr>Was erwartet ihr euch von Produkten wenn ihr einkaufen geht?</vt:lpstr>
      <vt:lpstr>Wie muss die Industrie auf diese Wünsche reagieren? </vt:lpstr>
      <vt:lpstr>Mensch/Tier/Umwelt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Ohne Behandlung</vt:lpstr>
      <vt:lpstr>Verständnis von Mikrobiomen in Umwelt- &amp; Lebensmittelsystemen </vt:lpstr>
      <vt:lpstr>PowerPoint-Präsentation</vt:lpstr>
    </vt:vector>
  </TitlesOfParts>
  <Manager>vetmeduni</Manager>
  <Company>Vetmeduni Vienna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Dzieciol Monika</dc:creator>
  <cp:keywords/>
  <cp:lastModifiedBy>Selberherr Evelyne</cp:lastModifiedBy>
  <cp:revision>186</cp:revision>
  <cp:lastPrinted>2022-07-29T12:48:41Z</cp:lastPrinted>
  <dcterms:created xsi:type="dcterms:W3CDTF">2022-04-28T11:56:08Z</dcterms:created>
  <dcterms:modified xsi:type="dcterms:W3CDTF">2025-01-19T10:51:36Z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0x010100DFCC7BF08E836541A615029B10C2E6C10D00A8857EE729197F48B0CC298715C54A78</vt:lpwstr>
  </property>
  <property fmtid="{D5CDD505-2E9C-101B-9397-08002B2CF9AE}" pid="3" name="Dokumententyp">
    <vt:lpwstr>3;#Allgemein|6866e575-f504-44a4-a164-b0d4384ac0cd</vt:lpwstr>
  </property>
  <property fmtid="{D5CDD505-2E9C-101B-9397-08002B2CF9AE}" pid="4" name="TaxKeyword">
    <vt:lpwstr/>
  </property>
</Properties>
</file>